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9"/>
  </p:notesMasterIdLst>
  <p:sldIdLst>
    <p:sldId id="303" r:id="rId3"/>
    <p:sldId id="302" r:id="rId4"/>
    <p:sldId id="301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98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9" r:id="rId32"/>
    <p:sldId id="291" r:id="rId33"/>
    <p:sldId id="292" r:id="rId34"/>
    <p:sldId id="293" r:id="rId35"/>
    <p:sldId id="294" r:id="rId36"/>
    <p:sldId id="295" r:id="rId37"/>
    <p:sldId id="297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13015F7-7090-4588-B450-CEB2CC6BB804}" type="datetimeFigureOut">
              <a:rPr lang="es-ES"/>
              <a:pPr>
                <a:defRPr/>
              </a:pPr>
              <a:t>05/11/2013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29C4D73-F5E2-49A0-B5CA-5D5B685BB4D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84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17133B-740A-421F-9977-5C894696F447}" type="slidenum">
              <a:rPr lang="es-ES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B6E7AD-B45F-4AB0-8611-91DD88A96FF5}" type="slidenum">
              <a:rPr lang="es-ES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E2A5C3-CB0E-47EC-8F2E-656D3B7CEEAA}" type="slidenum">
              <a:rPr lang="es-ES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602C27-CA78-4CB0-8407-0A80969EB884}" type="slidenum">
              <a:rPr lang="es-ES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F5FBC4-809C-4765-8651-4C3B54D157E9}" type="slidenum">
              <a:rPr lang="es-ES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dddd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1AE43-5C5A-4EA6-9B1E-FCA72105EC12}" type="slidenum">
              <a:rPr lang="pt-BR" smtClean="0"/>
              <a:pPr/>
              <a:t>52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72765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CD7CD7-8F0C-45A2-8134-7238DEC923FA}" type="slidenum">
              <a:rPr lang="es-ES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0CA007-0D12-44C9-B6B3-E5459EF42EB8}" type="slidenum">
              <a:rPr lang="es-ES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634F8E-5792-4288-B307-A5F273B201E4}" type="slidenum">
              <a:rPr lang="es-ES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1D1500-420E-4B7C-9956-B623684ECB9B}" type="slidenum">
              <a:rPr lang="es-ES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AFF53D-AC2F-476C-92E9-05BCBF04CF72}" type="slidenum">
              <a:rPr lang="es-ES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8C0051-9EBB-4707-A59F-9EC09D07791A}" type="slidenum">
              <a:rPr lang="es-ES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CAFF41-E5C7-4B83-8168-AC76B558DBBA}" type="slidenum">
              <a:rPr lang="es-ES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CDFD04-E789-41B1-A078-5906B1CFC8A0}" type="slidenum">
              <a:rPr lang="es-ES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A0BD57D8-F79E-4889-B010-138931236C5D}" type="datetimeFigureOut">
              <a:rPr lang="pt-BR" smtClean="0">
                <a:solidFill>
                  <a:prstClr val="white"/>
                </a:solidFill>
              </a:rPr>
              <a:pPr/>
              <a:t>05/11/2013</a:t>
            </a:fld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46EA4156-E092-4D90-8BF6-5D6000EEC656}" type="slidenum">
              <a:rPr lang="pt-BR" smtClean="0">
                <a:solidFill>
                  <a:prstClr val="white"/>
                </a:solidFill>
              </a:rPr>
              <a:pPr/>
              <a:t>‹#›</a:t>
            </a:fld>
            <a:endParaRPr lang="pt-BR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A0BD57D8-F79E-4889-B010-138931236C5D}" type="datetimeFigureOut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05/11/2013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46EA4156-E092-4D90-8BF6-5D6000EEC656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A0BD57D8-F79E-4889-B010-138931236C5D}" type="datetimeFigureOut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05/11/2013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46EA4156-E092-4D90-8BF6-5D6000EEC656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A0BD57D8-F79E-4889-B010-138931236C5D}" type="datetimeFigureOut">
              <a:rPr lang="pt-BR" smtClean="0">
                <a:solidFill>
                  <a:prstClr val="white"/>
                </a:solidFill>
              </a:rPr>
              <a:pPr/>
              <a:t>05/11/2013</a:t>
            </a:fld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46EA4156-E092-4D90-8BF6-5D6000EEC656}" type="slidenum">
              <a:rPr lang="pt-BR" smtClean="0">
                <a:solidFill>
                  <a:prstClr val="white"/>
                </a:solidFill>
              </a:rPr>
              <a:pPr/>
              <a:t>‹#›</a:t>
            </a:fld>
            <a:endParaRPr lang="pt-BR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A0BD57D8-F79E-4889-B010-138931236C5D}" type="datetimeFigureOut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05/11/2013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46EA4156-E092-4D90-8BF6-5D6000EEC656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A0BD57D8-F79E-4889-B010-138931236C5D}" type="datetimeFigureOut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05/11/2013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46EA4156-E092-4D90-8BF6-5D6000EEC656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A0BD57D8-F79E-4889-B010-138931236C5D}" type="datetimeFigureOut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05/11/2013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46EA4156-E092-4D90-8BF6-5D6000EEC656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A0BD57D8-F79E-4889-B010-138931236C5D}" type="datetimeFigureOut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05/11/2013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46EA4156-E092-4D90-8BF6-5D6000EEC656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A0BD57D8-F79E-4889-B010-138931236C5D}" type="datetimeFigureOut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05/11/2013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46EA4156-E092-4D90-8BF6-5D6000EEC656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A0BD57D8-F79E-4889-B010-138931236C5D}" type="datetimeFigureOut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05/11/2013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46EA4156-E092-4D90-8BF6-5D6000EEC656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A0BD57D8-F79E-4889-B010-138931236C5D}" type="datetimeFigureOut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05/11/2013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46EA4156-E092-4D90-8BF6-5D6000EEC656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A0BD57D8-F79E-4889-B010-138931236C5D}" type="datetimeFigureOut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05/11/2013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46EA4156-E092-4D90-8BF6-5D6000EEC656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A0BD57D8-F79E-4889-B010-138931236C5D}" type="datetimeFigureOut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05/11/2013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46EA4156-E092-4D90-8BF6-5D6000EEC656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A0BD57D8-F79E-4889-B010-138931236C5D}" type="datetimeFigureOut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05/11/2013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46EA4156-E092-4D90-8BF6-5D6000EEC656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A0BD57D8-F79E-4889-B010-138931236C5D}" type="datetimeFigureOut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05/11/2013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46EA4156-E092-4D90-8BF6-5D6000EEC656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A0BD57D8-F79E-4889-B010-138931236C5D}" type="datetimeFigureOut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05/11/2013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46EA4156-E092-4D90-8BF6-5D6000EEC656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A0BD57D8-F79E-4889-B010-138931236C5D}" type="datetimeFigureOut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05/11/2013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46EA4156-E092-4D90-8BF6-5D6000EEC656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A0BD57D8-F79E-4889-B010-138931236C5D}" type="datetimeFigureOut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05/11/2013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46EA4156-E092-4D90-8BF6-5D6000EEC656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A0BD57D8-F79E-4889-B010-138931236C5D}" type="datetimeFigureOut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05/11/2013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46EA4156-E092-4D90-8BF6-5D6000EEC656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A0BD57D8-F79E-4889-B010-138931236C5D}" type="datetimeFigureOut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05/11/2013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46EA4156-E092-4D90-8BF6-5D6000EEC656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A0BD57D8-F79E-4889-B010-138931236C5D}" type="datetimeFigureOut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05/11/2013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46EA4156-E092-4D90-8BF6-5D6000EEC656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A0BD57D8-F79E-4889-B010-138931236C5D}" type="datetimeFigureOut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05/11/2013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46EA4156-E092-4D90-8BF6-5D6000EEC656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0BD57D8-F79E-4889-B010-138931236C5D}" type="datetimeFigureOut">
              <a:rPr lang="pt-BR" smtClean="0">
                <a:solidFill>
                  <a:prstClr val="white">
                    <a:tint val="75000"/>
                  </a:prstClr>
                </a:solidFill>
                <a:latin typeface="Rockwel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05/11/2013</a:t>
            </a:fld>
            <a:endParaRPr lang="pt-BR">
              <a:solidFill>
                <a:prstClr val="white">
                  <a:tint val="75000"/>
                </a:prstClr>
              </a:solidFill>
              <a:latin typeface="Rockwel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>
                  <a:tint val="75000"/>
                </a:prstClr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6EA4156-E092-4D90-8BF6-5D6000EEC656}" type="slidenum">
              <a:rPr lang="pt-BR" smtClean="0">
                <a:solidFill>
                  <a:prstClr val="white">
                    <a:tint val="75000"/>
                  </a:prstClr>
                </a:solidFill>
                <a:latin typeface="Rockwel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t-BR">
              <a:solidFill>
                <a:prstClr val="white">
                  <a:tint val="75000"/>
                </a:prstClr>
              </a:solidFill>
              <a:latin typeface="Rockwel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0BD57D8-F79E-4889-B010-138931236C5D}" type="datetimeFigureOut">
              <a:rPr lang="pt-BR" smtClean="0">
                <a:solidFill>
                  <a:prstClr val="white">
                    <a:tint val="75000"/>
                  </a:prstClr>
                </a:solidFill>
                <a:latin typeface="Rockwel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05/11/2013</a:t>
            </a:fld>
            <a:endParaRPr lang="pt-BR">
              <a:solidFill>
                <a:prstClr val="white">
                  <a:tint val="75000"/>
                </a:prstClr>
              </a:solidFill>
              <a:latin typeface="Rockwel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>
                  <a:tint val="75000"/>
                </a:prstClr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6EA4156-E092-4D90-8BF6-5D6000EEC656}" type="slidenum">
              <a:rPr lang="pt-BR" smtClean="0">
                <a:solidFill>
                  <a:prstClr val="white">
                    <a:tint val="75000"/>
                  </a:prstClr>
                </a:solidFill>
                <a:latin typeface="Rockwel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t-BR">
              <a:solidFill>
                <a:prstClr val="white">
                  <a:tint val="75000"/>
                </a:prstClr>
              </a:solidFill>
              <a:latin typeface="Rockwel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-900000">
            <a:off x="722729" y="3609650"/>
            <a:ext cx="5985159" cy="2957592"/>
          </a:xfrm>
        </p:spPr>
        <p:txBody>
          <a:bodyPr>
            <a:noAutofit/>
          </a:bodyPr>
          <a:lstStyle/>
          <a:p>
            <a:r>
              <a:rPr lang="sr-Latn-RS" sz="8800" b="1" i="1" dirty="0" smtClean="0">
                <a:latin typeface="Castellar" pitchFamily="18" charset="0"/>
              </a:rPr>
              <a:t/>
            </a:r>
            <a:br>
              <a:rPr lang="sr-Latn-RS" sz="8800" b="1" i="1" dirty="0" smtClean="0">
                <a:latin typeface="Castellar" pitchFamily="18" charset="0"/>
              </a:rPr>
            </a:br>
            <a:r>
              <a:rPr lang="sr-Latn-RS" sz="8800" b="1" i="1" dirty="0" smtClean="0">
                <a:latin typeface="Castellar" pitchFamily="18" charset="0"/>
              </a:rPr>
              <a:t/>
            </a:r>
            <a:br>
              <a:rPr lang="sr-Latn-RS" sz="8800" b="1" i="1" dirty="0" smtClean="0">
                <a:latin typeface="Castellar" pitchFamily="18" charset="0"/>
              </a:rPr>
            </a:br>
            <a:r>
              <a:rPr lang="sr-Latn-RS" sz="8800" b="1" i="1" dirty="0" smtClean="0">
                <a:latin typeface="Castellar" pitchFamily="18" charset="0"/>
              </a:rPr>
              <a:t/>
            </a:r>
            <a:br>
              <a:rPr lang="sr-Latn-RS" sz="8800" b="1" i="1" dirty="0" smtClean="0">
                <a:latin typeface="Castellar" pitchFamily="18" charset="0"/>
              </a:rPr>
            </a:br>
            <a:r>
              <a:rPr lang="sr-Latn-RS" sz="8800" b="1" i="1" dirty="0" smtClean="0">
                <a:latin typeface="Castellar" pitchFamily="18" charset="0"/>
              </a:rPr>
              <a:t/>
            </a:r>
            <a:br>
              <a:rPr lang="sr-Latn-RS" sz="8800" b="1" i="1" dirty="0" smtClean="0">
                <a:latin typeface="Castellar" pitchFamily="18" charset="0"/>
              </a:rPr>
            </a:br>
            <a:r>
              <a:rPr lang="en-US" sz="8800" b="1" i="1" dirty="0" smtClean="0">
                <a:latin typeface="Castellar" pitchFamily="18" charset="0"/>
              </a:rPr>
              <a:t>Phrasal</a:t>
            </a:r>
            <a:r>
              <a:rPr lang="pt-BR" sz="8800" b="1" i="1" dirty="0" smtClean="0">
                <a:latin typeface="Castellar" pitchFamily="18" charset="0"/>
              </a:rPr>
              <a:t> </a:t>
            </a:r>
            <a:r>
              <a:rPr lang="en-US" sz="8800" b="1" i="1" dirty="0" smtClean="0">
                <a:latin typeface="Castellar" pitchFamily="18" charset="0"/>
              </a:rPr>
              <a:t>verbs</a:t>
            </a:r>
            <a:br>
              <a:rPr lang="en-US" sz="8800" b="1" i="1" dirty="0" smtClean="0">
                <a:latin typeface="Castellar" pitchFamily="18" charset="0"/>
              </a:rPr>
            </a:br>
            <a:r>
              <a:rPr lang="en-US" sz="2400" b="1" i="1" dirty="0" err="1" smtClean="0">
                <a:latin typeface="Bookman Old Style" pitchFamily="18" charset="0"/>
              </a:rPr>
              <a:t>Toma</a:t>
            </a:r>
            <a:r>
              <a:rPr lang="sr-Latn-RS" sz="2400" b="1" i="1" dirty="0" smtClean="0">
                <a:latin typeface="Bookman Old Style" pitchFamily="18" charset="0"/>
              </a:rPr>
              <a:t>šević Snežana</a:t>
            </a:r>
            <a:br>
              <a:rPr lang="sr-Latn-RS" sz="2400" b="1" i="1" dirty="0" smtClean="0">
                <a:latin typeface="Bookman Old Style" pitchFamily="18" charset="0"/>
              </a:rPr>
            </a:br>
            <a:r>
              <a:rPr lang="sr-Latn-RS" sz="2400" b="1" i="1" dirty="0" smtClean="0">
                <a:latin typeface="Bookman Old Style" pitchFamily="18" charset="0"/>
              </a:rPr>
              <a:t>November, 2013</a:t>
            </a:r>
            <a:r>
              <a:rPr lang="en-US" sz="8800" b="1" i="1" dirty="0" smtClean="0">
                <a:latin typeface="Castellar" pitchFamily="18" charset="0"/>
              </a:rPr>
              <a:t/>
            </a:r>
            <a:br>
              <a:rPr lang="en-US" sz="8800" b="1" i="1" dirty="0" smtClean="0">
                <a:latin typeface="Castellar" pitchFamily="18" charset="0"/>
              </a:rPr>
            </a:br>
            <a:endParaRPr lang="en-US" sz="8800" b="1" i="1" dirty="0">
              <a:latin typeface="Castellar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0438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3" cstate="print"/>
          <a:srcRect r="1450"/>
          <a:stretch>
            <a:fillRect/>
          </a:stretch>
        </p:blipFill>
        <p:spPr bwMode="auto">
          <a:xfrm>
            <a:off x="411163" y="504825"/>
            <a:ext cx="8199437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4343400" y="990600"/>
            <a:ext cx="388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</a:rPr>
              <a:t>Laugh 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3" cstate="print"/>
          <a:srcRect r="1335"/>
          <a:stretch>
            <a:fillRect/>
          </a:stretch>
        </p:blipFill>
        <p:spPr bwMode="auto">
          <a:xfrm>
            <a:off x="411163" y="511175"/>
            <a:ext cx="8208962" cy="58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4267200" y="1600200"/>
            <a:ext cx="327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</a:rPr>
              <a:t>Put 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 cstate="print"/>
          <a:srcRect r="1678"/>
          <a:stretch>
            <a:fillRect/>
          </a:stretch>
        </p:blipFill>
        <p:spPr bwMode="auto">
          <a:xfrm>
            <a:off x="411163" y="504825"/>
            <a:ext cx="8180387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990600" y="1905000"/>
            <a:ext cx="190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</a:rPr>
              <a:t>Put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3" cstate="print"/>
          <a:srcRect r="1183"/>
          <a:stretch>
            <a:fillRect/>
          </a:stretch>
        </p:blipFill>
        <p:spPr bwMode="auto">
          <a:xfrm>
            <a:off x="411163" y="504825"/>
            <a:ext cx="8221662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1143000" y="2582863"/>
            <a:ext cx="1600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</a:rPr>
              <a:t>Take down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 cstate="print"/>
          <a:srcRect r="1259"/>
          <a:stretch>
            <a:fillRect/>
          </a:stretch>
        </p:blipFill>
        <p:spPr bwMode="auto">
          <a:xfrm>
            <a:off x="411163" y="504825"/>
            <a:ext cx="8215312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990600" y="4876800"/>
            <a:ext cx="434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</a:rPr>
              <a:t>Take off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 cstate="print"/>
          <a:srcRect r="1259"/>
          <a:stretch>
            <a:fillRect/>
          </a:stretch>
        </p:blipFill>
        <p:spPr bwMode="auto">
          <a:xfrm>
            <a:off x="411163" y="504825"/>
            <a:ext cx="8215312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838200" y="4648200"/>
            <a:ext cx="274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</a:rPr>
              <a:t>Break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r="1355"/>
          <a:stretch>
            <a:fillRect/>
          </a:stretch>
        </p:blipFill>
        <p:spPr bwMode="auto">
          <a:xfrm>
            <a:off x="381000" y="554037"/>
            <a:ext cx="8207375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990600" y="1287463"/>
            <a:ext cx="31242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</a:rPr>
              <a:t>Look at</a:t>
            </a:r>
            <a:endParaRPr lang="tr-TR" sz="440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tr-TR" sz="440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en-US" sz="4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r="1317"/>
          <a:stretch>
            <a:fillRect/>
          </a:stretch>
        </p:blipFill>
        <p:spPr bwMode="auto">
          <a:xfrm>
            <a:off x="411163" y="504825"/>
            <a:ext cx="8210550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914400" y="3505200"/>
            <a:ext cx="320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</a:rPr>
              <a:t>Turn 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r="1469"/>
          <a:stretch>
            <a:fillRect/>
          </a:stretch>
        </p:blipFill>
        <p:spPr bwMode="auto">
          <a:xfrm>
            <a:off x="411163" y="504825"/>
            <a:ext cx="8197850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066800" y="3429000"/>
            <a:ext cx="297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</a:rPr>
              <a:t>Turn off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r="1526"/>
          <a:stretch>
            <a:fillRect/>
          </a:stretch>
        </p:blipFill>
        <p:spPr bwMode="auto">
          <a:xfrm>
            <a:off x="411163" y="504825"/>
            <a:ext cx="8193087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400800" y="1143000"/>
            <a:ext cx="1752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</a:rPr>
              <a:t>Come 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Broadway" pitchFamily="82" charset="0"/>
              </a:rPr>
              <a:t>PHRASAL VERBS</a:t>
            </a:r>
            <a:endParaRPr lang="pt-BR" dirty="0">
              <a:latin typeface="Broadway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37363" y="438728"/>
            <a:ext cx="4658735" cy="550178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b="1" dirty="0" smtClean="0">
                <a:latin typeface="Batang" pitchFamily="18" charset="-127"/>
                <a:ea typeface="Batang" pitchFamily="18" charset="-127"/>
              </a:rPr>
              <a:t>FORM</a:t>
            </a:r>
            <a:r>
              <a:rPr lang="pt-BR" sz="3600" b="1" dirty="0" smtClean="0">
                <a:latin typeface="Batang" pitchFamily="18" charset="-127"/>
                <a:ea typeface="Batang" pitchFamily="18" charset="-127"/>
              </a:rPr>
              <a:t>:</a:t>
            </a:r>
          </a:p>
          <a:p>
            <a:pPr marL="0" indent="0" algn="ctr">
              <a:buNone/>
            </a:pPr>
            <a:r>
              <a:rPr lang="pt-BR" b="1" dirty="0" smtClean="0">
                <a:latin typeface="Batang" pitchFamily="18" charset="-127"/>
                <a:ea typeface="Batang" pitchFamily="18" charset="-127"/>
              </a:rPr>
              <a:t>VERB + PARTICLE (PREPOSITION OR ADVERB)</a:t>
            </a:r>
          </a:p>
          <a:p>
            <a:pPr marL="0" indent="0">
              <a:buNone/>
            </a:pPr>
            <a:r>
              <a:rPr lang="pt-BR" b="1" dirty="0" err="1" smtClean="0">
                <a:latin typeface="Batang" pitchFamily="18" charset="-127"/>
                <a:ea typeface="Batang" pitchFamily="18" charset="-127"/>
              </a:rPr>
              <a:t>Examples</a:t>
            </a:r>
            <a:r>
              <a:rPr lang="pt-BR" b="1" dirty="0" smtClean="0">
                <a:latin typeface="Batang" pitchFamily="18" charset="-127"/>
                <a:ea typeface="Batang" pitchFamily="18" charset="-127"/>
              </a:rPr>
              <a:t>:</a:t>
            </a:r>
          </a:p>
          <a:p>
            <a:pPr>
              <a:buClr>
                <a:srgbClr val="FF0000"/>
              </a:buClr>
              <a:buFont typeface="Batang" pitchFamily="18" charset="-127"/>
              <a:buChar char="◈"/>
            </a:pPr>
            <a:r>
              <a:rPr lang="pt-BR" b="1" dirty="0">
                <a:latin typeface="Batang" pitchFamily="18" charset="-127"/>
                <a:ea typeface="Batang" pitchFamily="18" charset="-127"/>
              </a:rPr>
              <a:t> </a:t>
            </a:r>
            <a:r>
              <a:rPr lang="pt-BR" b="1" dirty="0" smtClean="0">
                <a:latin typeface="Batang" pitchFamily="18" charset="-127"/>
                <a:ea typeface="Batang" pitchFamily="18" charset="-127"/>
              </a:rPr>
              <a:t>Wake </a:t>
            </a:r>
            <a:r>
              <a:rPr lang="pt-BR" b="1" dirty="0" err="1" smtClean="0">
                <a:latin typeface="Batang" pitchFamily="18" charset="-127"/>
                <a:ea typeface="Batang" pitchFamily="18" charset="-127"/>
              </a:rPr>
              <a:t>up</a:t>
            </a:r>
            <a:endParaRPr lang="pt-BR" b="1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rgbClr val="FF0000"/>
              </a:buClr>
              <a:buFont typeface="Batang" pitchFamily="18" charset="-127"/>
              <a:buChar char="◈"/>
            </a:pPr>
            <a:r>
              <a:rPr lang="pt-BR" b="1" dirty="0">
                <a:latin typeface="Batang" pitchFamily="18" charset="-127"/>
                <a:ea typeface="Batang" pitchFamily="18" charset="-127"/>
              </a:rPr>
              <a:t> </a:t>
            </a:r>
            <a:r>
              <a:rPr lang="pt-BR" b="1" dirty="0" err="1" smtClean="0">
                <a:latin typeface="Batang" pitchFamily="18" charset="-127"/>
                <a:ea typeface="Batang" pitchFamily="18" charset="-127"/>
              </a:rPr>
              <a:t>Turn</a:t>
            </a:r>
            <a:r>
              <a:rPr lang="pt-BR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pt-BR" b="1" dirty="0" err="1" smtClean="0">
                <a:latin typeface="Batang" pitchFamily="18" charset="-127"/>
                <a:ea typeface="Batang" pitchFamily="18" charset="-127"/>
              </a:rPr>
              <a:t>on</a:t>
            </a:r>
            <a:endParaRPr lang="pt-BR" b="1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rgbClr val="FF0000"/>
              </a:buClr>
              <a:buFont typeface="Batang" pitchFamily="18" charset="-127"/>
              <a:buChar char="◈"/>
            </a:pPr>
            <a:r>
              <a:rPr lang="pt-BR" b="1" dirty="0">
                <a:latin typeface="Batang" pitchFamily="18" charset="-127"/>
                <a:ea typeface="Batang" pitchFamily="18" charset="-127"/>
              </a:rPr>
              <a:t> </a:t>
            </a:r>
            <a:r>
              <a:rPr lang="pt-BR" b="1" dirty="0" smtClean="0">
                <a:latin typeface="Batang" pitchFamily="18" charset="-127"/>
                <a:ea typeface="Batang" pitchFamily="18" charset="-127"/>
              </a:rPr>
              <a:t>Look </a:t>
            </a:r>
            <a:r>
              <a:rPr lang="pt-BR" b="1" dirty="0" err="1" smtClean="0">
                <a:latin typeface="Batang" pitchFamily="18" charset="-127"/>
                <a:ea typeface="Batang" pitchFamily="18" charset="-127"/>
              </a:rPr>
              <a:t>like</a:t>
            </a:r>
            <a:endParaRPr lang="pt-BR" b="1" dirty="0"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6467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r="1450"/>
          <a:stretch>
            <a:fillRect/>
          </a:stretch>
        </p:blipFill>
        <p:spPr bwMode="auto">
          <a:xfrm>
            <a:off x="411163" y="504825"/>
            <a:ext cx="8199437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143000" y="1219200"/>
            <a:ext cx="205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</a:rPr>
              <a:t>Get 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 r="1335"/>
          <a:stretch>
            <a:fillRect/>
          </a:stretch>
        </p:blipFill>
        <p:spPr bwMode="auto">
          <a:xfrm>
            <a:off x="411163" y="504825"/>
            <a:ext cx="8208962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990600" y="1219200"/>
            <a:ext cx="266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</a:rPr>
              <a:t>Get out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 r="1450"/>
          <a:stretch>
            <a:fillRect/>
          </a:stretch>
        </p:blipFill>
        <p:spPr bwMode="auto">
          <a:xfrm>
            <a:off x="381000" y="533400"/>
            <a:ext cx="8199438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343400" y="1295400"/>
            <a:ext cx="358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</a:rPr>
              <a:t>Run away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r="1469"/>
          <a:stretch>
            <a:fillRect/>
          </a:stretch>
        </p:blipFill>
        <p:spPr bwMode="auto">
          <a:xfrm>
            <a:off x="411163" y="504825"/>
            <a:ext cx="8197850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914400" y="1752600"/>
            <a:ext cx="213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</a:rPr>
              <a:t>Put 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 r="1335"/>
          <a:stretch>
            <a:fillRect/>
          </a:stretch>
        </p:blipFill>
        <p:spPr bwMode="auto">
          <a:xfrm>
            <a:off x="411163" y="504825"/>
            <a:ext cx="8208962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876800" y="1371600"/>
            <a:ext cx="320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</a:rPr>
              <a:t>Turn over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 r="1335"/>
          <a:stretch>
            <a:fillRect/>
          </a:stretch>
        </p:blipFill>
        <p:spPr bwMode="auto">
          <a:xfrm>
            <a:off x="411163" y="504825"/>
            <a:ext cx="8208962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810000" y="1143000"/>
            <a:ext cx="441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</a:rPr>
              <a:t>Wake up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 r="1183"/>
          <a:stretch>
            <a:fillRect/>
          </a:stretch>
        </p:blipFill>
        <p:spPr bwMode="auto">
          <a:xfrm>
            <a:off x="411163" y="504825"/>
            <a:ext cx="8221662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172200" y="990600"/>
            <a:ext cx="1981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</a:rPr>
              <a:t>Look for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 r="1450"/>
          <a:stretch>
            <a:fillRect/>
          </a:stretch>
        </p:blipFill>
        <p:spPr bwMode="auto">
          <a:xfrm>
            <a:off x="381000" y="533400"/>
            <a:ext cx="8199438" cy="58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724400" y="990600"/>
            <a:ext cx="350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</a:rPr>
              <a:t>Throw away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r="1106"/>
          <a:stretch>
            <a:fillRect/>
          </a:stretch>
        </p:blipFill>
        <p:spPr bwMode="auto">
          <a:xfrm>
            <a:off x="411163" y="504825"/>
            <a:ext cx="8228012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990600" y="1219200"/>
            <a:ext cx="266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  <a:latin typeface="Comic Sans MS" pitchFamily="66" charset="0"/>
              </a:rPr>
              <a:t>Pick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r="1508"/>
          <a:stretch>
            <a:fillRect/>
          </a:stretch>
        </p:blipFill>
        <p:spPr bwMode="auto">
          <a:xfrm>
            <a:off x="411163" y="504825"/>
            <a:ext cx="8194675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914400" y="1143000"/>
            <a:ext cx="266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  <a:latin typeface="Comic Sans MS" pitchFamily="66" charset="0"/>
              </a:rPr>
              <a:t>Put down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 cstate="print"/>
          <a:srcRect r="1335"/>
          <a:stretch>
            <a:fillRect/>
          </a:stretch>
        </p:blipFill>
        <p:spPr bwMode="auto">
          <a:xfrm>
            <a:off x="411163" y="504825"/>
            <a:ext cx="8208962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990600" y="3657600"/>
            <a:ext cx="2743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</a:rPr>
              <a:t>Get in trouble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r="1164"/>
          <a:stretch>
            <a:fillRect/>
          </a:stretch>
        </p:blipFill>
        <p:spPr bwMode="auto">
          <a:xfrm>
            <a:off x="411163" y="504825"/>
            <a:ext cx="8223250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838200" y="1371600"/>
            <a:ext cx="281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  <a:latin typeface="Comic Sans MS" pitchFamily="66" charset="0"/>
              </a:rPr>
              <a:t>Take 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r="1355"/>
          <a:stretch>
            <a:fillRect/>
          </a:stretch>
        </p:blipFill>
        <p:spPr bwMode="auto">
          <a:xfrm>
            <a:off x="411163" y="504825"/>
            <a:ext cx="8207375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219200" y="1363663"/>
            <a:ext cx="1295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  <a:latin typeface="Comic Sans MS" pitchFamily="66" charset="0"/>
              </a:rPr>
              <a:t>Put 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r="1450"/>
          <a:stretch>
            <a:fillRect/>
          </a:stretch>
        </p:blipFill>
        <p:spPr bwMode="auto">
          <a:xfrm>
            <a:off x="411163" y="504825"/>
            <a:ext cx="8199437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914400" y="990600"/>
            <a:ext cx="1828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  <a:latin typeface="Comic Sans MS" pitchFamily="66" charset="0"/>
              </a:rPr>
              <a:t>Come 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r="1335"/>
          <a:stretch>
            <a:fillRect/>
          </a:stretch>
        </p:blipFill>
        <p:spPr bwMode="auto">
          <a:xfrm>
            <a:off x="411163" y="504825"/>
            <a:ext cx="8208962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876800" y="1371600"/>
            <a:ext cx="320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  <a:latin typeface="Comic Sans MS" pitchFamily="66" charset="0"/>
              </a:rPr>
              <a:t>Turn over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r="1183"/>
          <a:stretch>
            <a:fillRect/>
          </a:stretch>
        </p:blipFill>
        <p:spPr bwMode="auto">
          <a:xfrm>
            <a:off x="411163" y="504825"/>
            <a:ext cx="8221662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066800" y="1211263"/>
            <a:ext cx="1905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  <a:latin typeface="Comic Sans MS" pitchFamily="66" charset="0"/>
              </a:rPr>
              <a:t>Sit down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r="1164"/>
          <a:stretch>
            <a:fillRect/>
          </a:stretch>
        </p:blipFill>
        <p:spPr bwMode="auto">
          <a:xfrm>
            <a:off x="411163" y="504825"/>
            <a:ext cx="8223250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38200" y="1219200"/>
            <a:ext cx="2209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FF0000"/>
                </a:solidFill>
                <a:latin typeface="Comic Sans MS" pitchFamily="66" charset="0"/>
              </a:rPr>
              <a:t>Stand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r="1450"/>
          <a:stretch>
            <a:fillRect/>
          </a:stretch>
        </p:blipFill>
        <p:spPr bwMode="auto">
          <a:xfrm>
            <a:off x="411163" y="504825"/>
            <a:ext cx="8199437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838200" y="11430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  <a:latin typeface="Comic Sans MS" pitchFamily="66" charset="0"/>
              </a:rPr>
              <a:t>Go to bed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latin typeface="Castellar" pitchFamily="18" charset="0"/>
              </a:rPr>
              <a:t>exercises</a:t>
            </a:r>
            <a:endParaRPr lang="en-US" sz="7200" b="1" dirty="0">
              <a:latin typeface="Castellar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t-BR" sz="3600" b="1" dirty="0" smtClean="0">
                <a:latin typeface="Batang" pitchFamily="18" charset="-127"/>
                <a:ea typeface="Batang" pitchFamily="18" charset="-127"/>
              </a:rPr>
              <a:t>PHRASAL VERBS WITH </a:t>
            </a:r>
            <a:r>
              <a:rPr lang="pt-BR" sz="3600" b="1" u="sng" dirty="0" smtClean="0">
                <a:solidFill>
                  <a:srgbClr val="FF0000"/>
                </a:solidFill>
                <a:latin typeface="Castellar" pitchFamily="18" charset="0"/>
                <a:ea typeface="Batang" pitchFamily="18" charset="-127"/>
              </a:rPr>
              <a:t>GET</a:t>
            </a:r>
            <a:endParaRPr lang="pt-BR" sz="3600" b="1" u="sng" dirty="0">
              <a:solidFill>
                <a:srgbClr val="FF0000"/>
              </a:solidFill>
              <a:latin typeface="Castellar" pitchFamily="18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3136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b="1" dirty="0" err="1" smtClean="0">
                <a:latin typeface="Castellar" pitchFamily="18" charset="0"/>
              </a:rPr>
              <a:t>exercises</a:t>
            </a:r>
            <a:endParaRPr lang="pt-BR" sz="6000" b="1" dirty="0">
              <a:latin typeface="Castellar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23928" y="188640"/>
            <a:ext cx="4658735" cy="597666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Batang" pitchFamily="18" charset="-127"/>
                <a:ea typeface="Batang" pitchFamily="18" charset="-127"/>
              </a:rPr>
              <a:t>Choose the best option:</a:t>
            </a:r>
          </a:p>
          <a:p>
            <a:pPr marL="0" indent="0" algn="ctr">
              <a:buNone/>
            </a:pPr>
            <a:endParaRPr lang="en-US" dirty="0" smtClean="0">
              <a:latin typeface="Batang" pitchFamily="18" charset="-127"/>
              <a:ea typeface="Batang" pitchFamily="18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atang" pitchFamily="18" charset="-127"/>
                <a:ea typeface="Batang" pitchFamily="18" charset="-127"/>
              </a:rPr>
              <a:t> He’s not very good at getting his ideas ___________.</a:t>
            </a:r>
          </a:p>
          <a:p>
            <a:pPr marL="514350" indent="-514350">
              <a:buAutoNum type="alphaLcParenR"/>
            </a:pPr>
            <a:r>
              <a:rPr lang="en-US" dirty="0" smtClean="0">
                <a:latin typeface="Batang" pitchFamily="18" charset="-127"/>
                <a:ea typeface="Batang" pitchFamily="18" charset="-127"/>
              </a:rPr>
              <a:t>Over</a:t>
            </a:r>
          </a:p>
          <a:p>
            <a:pPr marL="514350" indent="-514350">
              <a:buAutoNum type="alphaLcParenR"/>
            </a:pPr>
            <a:r>
              <a:rPr lang="en-US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Through</a:t>
            </a:r>
          </a:p>
          <a:p>
            <a:pPr marL="514350" indent="-514350">
              <a:buAutoNum type="alphaLcParenR"/>
            </a:pPr>
            <a:r>
              <a:rPr lang="en-US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Across</a:t>
            </a:r>
            <a:endParaRPr lang="en-US" dirty="0"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9557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51920" y="548680"/>
            <a:ext cx="4658735" cy="5077623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u="sng" dirty="0" smtClean="0">
                <a:latin typeface="Batang" pitchFamily="18" charset="-127"/>
                <a:ea typeface="Batang" pitchFamily="18" charset="-127"/>
              </a:rPr>
              <a:t>Get Across:</a:t>
            </a:r>
          </a:p>
          <a:p>
            <a:pPr marL="0" indent="0" algn="ctr">
              <a:buNone/>
            </a:pPr>
            <a:r>
              <a:rPr lang="en-US" dirty="0" smtClean="0">
                <a:latin typeface="Batang" pitchFamily="18" charset="-127"/>
                <a:ea typeface="Batang" pitchFamily="18" charset="-127"/>
              </a:rPr>
              <a:t>Communicate (specially details)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7032"/>
            <a:ext cx="342853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68931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 r="1335"/>
          <a:stretch>
            <a:fillRect/>
          </a:stretch>
        </p:blipFill>
        <p:spPr bwMode="auto">
          <a:xfrm>
            <a:off x="411163" y="511175"/>
            <a:ext cx="8208962" cy="58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4800600" y="12192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</a:rPr>
              <a:t>Give away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b="1" dirty="0" err="1" smtClean="0">
                <a:latin typeface="Castellar" pitchFamily="18" charset="0"/>
              </a:rPr>
              <a:t>exercises</a:t>
            </a:r>
            <a:endParaRPr lang="pt-BR" sz="6000" b="1" dirty="0">
              <a:latin typeface="Castellar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23928" y="188640"/>
            <a:ext cx="4658735" cy="597666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Batang" pitchFamily="18" charset="-127"/>
                <a:ea typeface="Batang" pitchFamily="18" charset="-127"/>
              </a:rPr>
              <a:t>Choose the best option:</a:t>
            </a:r>
          </a:p>
          <a:p>
            <a:pPr marL="0" indent="0" algn="ctr">
              <a:buNone/>
            </a:pPr>
            <a:endParaRPr lang="en-US" dirty="0" smtClean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r>
              <a:rPr lang="en-US" dirty="0" smtClean="0">
                <a:latin typeface="Batang" pitchFamily="18" charset="-127"/>
                <a:ea typeface="Batang" pitchFamily="18" charset="-127"/>
              </a:rPr>
              <a:t>2.  He doesn’t get _______ well with his mother-in-law.</a:t>
            </a:r>
          </a:p>
          <a:p>
            <a:pPr marL="514350" indent="-514350">
              <a:buAutoNum type="alphaLcParenR"/>
            </a:pPr>
            <a:r>
              <a:rPr lang="en-US" dirty="0" smtClean="0">
                <a:latin typeface="Batang" pitchFamily="18" charset="-127"/>
                <a:ea typeface="Batang" pitchFamily="18" charset="-127"/>
              </a:rPr>
              <a:t>In</a:t>
            </a:r>
          </a:p>
          <a:p>
            <a:pPr marL="514350" indent="-514350">
              <a:buAutoNum type="alphaLcParenR"/>
            </a:pPr>
            <a:r>
              <a:rPr lang="en-US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Along</a:t>
            </a:r>
          </a:p>
          <a:p>
            <a:pPr marL="514350" indent="-514350">
              <a:buAutoNum type="alphaLcParenR"/>
            </a:pPr>
            <a:r>
              <a:rPr lang="en-US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Across</a:t>
            </a:r>
            <a:endParaRPr lang="en-US" dirty="0"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7116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23928" y="476672"/>
            <a:ext cx="4658735" cy="50776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u="sng" dirty="0" smtClean="0">
                <a:latin typeface="Batang" pitchFamily="18" charset="-127"/>
                <a:ea typeface="Batang" pitchFamily="18" charset="-127"/>
              </a:rPr>
              <a:t>Get along (with):</a:t>
            </a:r>
          </a:p>
          <a:p>
            <a:pPr marL="0" indent="0" algn="ctr">
              <a:buNone/>
            </a:pPr>
            <a:r>
              <a:rPr lang="en-US" dirty="0" smtClean="0">
                <a:latin typeface="Batang" pitchFamily="18" charset="-127"/>
                <a:ea typeface="Batang" pitchFamily="18" charset="-127"/>
              </a:rPr>
              <a:t>Have a good relationship</a:t>
            </a:r>
          </a:p>
          <a:p>
            <a:pPr marL="0" indent="0" algn="ctr">
              <a:buNone/>
            </a:pPr>
            <a:endParaRPr lang="en-US" dirty="0">
              <a:latin typeface="Batang" pitchFamily="18" charset="-127"/>
              <a:ea typeface="Batang" pitchFamily="18" charset="-127"/>
            </a:endParaRPr>
          </a:p>
          <a:p>
            <a:pPr marL="0" indent="0" algn="ctr">
              <a:buNone/>
            </a:pPr>
            <a:endParaRPr lang="en-US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237" y="3212976"/>
            <a:ext cx="401828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65194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3968" y="23912"/>
            <a:ext cx="4658735" cy="556532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Batang" pitchFamily="18" charset="-127"/>
                <a:ea typeface="Batang" pitchFamily="18" charset="-127"/>
              </a:rPr>
              <a:t>Choose the best option:</a:t>
            </a:r>
          </a:p>
          <a:p>
            <a:pPr marL="0" indent="0" algn="ctr">
              <a:buNone/>
            </a:pPr>
            <a:endParaRPr lang="en-US" dirty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r>
              <a:rPr lang="en-US" dirty="0" smtClean="0">
                <a:latin typeface="Batang" pitchFamily="18" charset="-127"/>
                <a:ea typeface="Batang" pitchFamily="18" charset="-127"/>
              </a:rPr>
              <a:t>3.  The news of his arrest got _______ quickly.</a:t>
            </a:r>
            <a:endParaRPr lang="en-US" dirty="0">
              <a:latin typeface="Batang" pitchFamily="18" charset="-127"/>
              <a:ea typeface="Batang" pitchFamily="18" charset="-127"/>
            </a:endParaRPr>
          </a:p>
          <a:p>
            <a:pPr marL="514350" indent="-514350">
              <a:buAutoNum type="alphaLcParenR"/>
            </a:pPr>
            <a:r>
              <a:rPr lang="en-US" dirty="0" smtClean="0">
                <a:latin typeface="Batang" pitchFamily="18" charset="-127"/>
                <a:ea typeface="Batang" pitchFamily="18" charset="-127"/>
              </a:rPr>
              <a:t> On</a:t>
            </a:r>
            <a:endParaRPr lang="en-US" dirty="0">
              <a:latin typeface="Batang" pitchFamily="18" charset="-127"/>
              <a:ea typeface="Batang" pitchFamily="18" charset="-127"/>
            </a:endParaRPr>
          </a:p>
          <a:p>
            <a:pPr marL="514350" indent="-514350">
              <a:buAutoNum type="alphaLcParenR"/>
            </a:pPr>
            <a:r>
              <a:rPr lang="en-US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By</a:t>
            </a:r>
            <a:endParaRPr lang="en-US" dirty="0">
              <a:latin typeface="Batang" pitchFamily="18" charset="-127"/>
              <a:ea typeface="Batang" pitchFamily="18" charset="-127"/>
            </a:endParaRPr>
          </a:p>
          <a:p>
            <a:pPr marL="514350" indent="-514350">
              <a:buAutoNum type="alphaLcParenR"/>
            </a:pPr>
            <a:r>
              <a:rPr lang="en-US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Around</a:t>
            </a:r>
            <a:endParaRPr lang="en-US" dirty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>
            <a:normAutofit/>
          </a:bodyPr>
          <a:lstStyle/>
          <a:p>
            <a:r>
              <a:rPr lang="pt-BR" sz="6000" b="1" dirty="0" err="1" smtClean="0">
                <a:latin typeface="Castellar" pitchFamily="18" charset="0"/>
              </a:rPr>
              <a:t>exercises</a:t>
            </a:r>
            <a:endParaRPr lang="pt-BR" sz="6000" b="1" dirty="0">
              <a:latin typeface="Castellar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96452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23928" y="476672"/>
            <a:ext cx="4658735" cy="50776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u="sng" dirty="0" smtClean="0">
                <a:latin typeface="Batang" pitchFamily="18" charset="-127"/>
                <a:ea typeface="Batang" pitchFamily="18" charset="-127"/>
              </a:rPr>
              <a:t>Get around:</a:t>
            </a:r>
          </a:p>
          <a:p>
            <a:pPr marL="0" indent="0" algn="ctr">
              <a:buNone/>
            </a:pPr>
            <a:r>
              <a:rPr lang="en-US" dirty="0" smtClean="0">
                <a:latin typeface="Batang" pitchFamily="18" charset="-127"/>
                <a:ea typeface="Batang" pitchFamily="18" charset="-127"/>
              </a:rPr>
              <a:t>Spread / circulate</a:t>
            </a:r>
          </a:p>
          <a:p>
            <a:pPr marL="0" indent="0" algn="ctr">
              <a:buNone/>
            </a:pPr>
            <a:endParaRPr lang="en-US" dirty="0">
              <a:latin typeface="Batang" pitchFamily="18" charset="-127"/>
              <a:ea typeface="Batang" pitchFamily="18" charset="-127"/>
            </a:endParaRPr>
          </a:p>
          <a:p>
            <a:pPr marL="0" indent="0" algn="ctr">
              <a:buNone/>
            </a:pPr>
            <a:endParaRPr lang="en-US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795" y="3717032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50814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95936" y="692696"/>
            <a:ext cx="4658735" cy="507762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Batang" pitchFamily="18" charset="-127"/>
                <a:ea typeface="Batang" pitchFamily="18" charset="-127"/>
              </a:rPr>
              <a:t>3.  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This weather is getting me _____.</a:t>
            </a:r>
            <a:endParaRPr lang="en-US" dirty="0">
              <a:latin typeface="Batang" pitchFamily="18" charset="-127"/>
              <a:ea typeface="Batang" pitchFamily="18" charset="-127"/>
            </a:endParaRPr>
          </a:p>
          <a:p>
            <a:pPr marL="514350" indent="-514350">
              <a:buAutoNum type="alphaLcParenR"/>
            </a:pPr>
            <a:r>
              <a:rPr lang="en-US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Down</a:t>
            </a:r>
            <a:endParaRPr lang="en-US" dirty="0">
              <a:latin typeface="Batang" pitchFamily="18" charset="-127"/>
              <a:ea typeface="Batang" pitchFamily="18" charset="-127"/>
            </a:endParaRPr>
          </a:p>
          <a:p>
            <a:pPr marL="514350" indent="-514350">
              <a:buAutoNum type="alphaLcParenR"/>
            </a:pPr>
            <a:r>
              <a:rPr lang="en-US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Through</a:t>
            </a:r>
            <a:endParaRPr lang="en-US" dirty="0">
              <a:latin typeface="Batang" pitchFamily="18" charset="-127"/>
              <a:ea typeface="Batang" pitchFamily="18" charset="-127"/>
            </a:endParaRPr>
          </a:p>
          <a:p>
            <a:pPr marL="514350" indent="-514350">
              <a:buAutoNum type="alphaLcParenR"/>
            </a:pPr>
            <a:r>
              <a:rPr lang="en-US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Over</a:t>
            </a:r>
            <a:endParaRPr lang="en-US" dirty="0">
              <a:latin typeface="Batang" pitchFamily="18" charset="-127"/>
              <a:ea typeface="Batang" pitchFamily="18" charset="-127"/>
            </a:endParaRP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b="1" dirty="0" err="1" smtClean="0">
                <a:latin typeface="Castellar" pitchFamily="18" charset="0"/>
              </a:rPr>
              <a:t>exercises</a:t>
            </a:r>
            <a:endParaRPr lang="pt-BR" sz="6000" b="1" dirty="0">
              <a:latin typeface="Castellar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6182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67944" y="548680"/>
            <a:ext cx="4658735" cy="5904656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u="sng" dirty="0">
                <a:latin typeface="Batang" pitchFamily="18" charset="-127"/>
                <a:ea typeface="Batang" pitchFamily="18" charset="-127"/>
              </a:rPr>
              <a:t>Get </a:t>
            </a:r>
            <a:r>
              <a:rPr lang="en-US" sz="4000" b="1" u="sng" dirty="0" smtClean="0">
                <a:latin typeface="Batang" pitchFamily="18" charset="-127"/>
                <a:ea typeface="Batang" pitchFamily="18" charset="-127"/>
              </a:rPr>
              <a:t>down:</a:t>
            </a:r>
            <a:endParaRPr lang="en-US" sz="4000" b="1" u="sng" dirty="0">
              <a:latin typeface="Batang" pitchFamily="18" charset="-127"/>
              <a:ea typeface="Batang" pitchFamily="18" charset="-127"/>
            </a:endParaRPr>
          </a:p>
          <a:p>
            <a:pPr marL="0" indent="0" algn="ctr">
              <a:buNone/>
            </a:pPr>
            <a:r>
              <a:rPr lang="en-US" dirty="0" smtClean="0">
                <a:latin typeface="Batang" pitchFamily="18" charset="-127"/>
                <a:ea typeface="Batang" pitchFamily="18" charset="-127"/>
              </a:rPr>
              <a:t>Cause someone to be depressed.</a:t>
            </a:r>
          </a:p>
          <a:p>
            <a:pPr marL="0" indent="0" algn="ctr">
              <a:buNone/>
            </a:pPr>
            <a:endParaRPr lang="en-US" dirty="0">
              <a:latin typeface="Batang" pitchFamily="18" charset="-127"/>
              <a:ea typeface="Batang" pitchFamily="18" charset="-127"/>
            </a:endParaRPr>
          </a:p>
          <a:p>
            <a:pPr marL="0" indent="0" algn="ctr">
              <a:buNone/>
            </a:pPr>
            <a:endParaRPr lang="en-US" dirty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19182"/>
            <a:ext cx="2164457" cy="281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81160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39952" y="548680"/>
            <a:ext cx="4658735" cy="507762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Batang" pitchFamily="18" charset="-127"/>
                <a:ea typeface="Batang" pitchFamily="18" charset="-127"/>
              </a:rPr>
              <a:t>4.  I thought he would never get ______ his illness.</a:t>
            </a:r>
            <a:endParaRPr lang="en-US" dirty="0">
              <a:latin typeface="Batang" pitchFamily="18" charset="-127"/>
              <a:ea typeface="Batang" pitchFamily="18" charset="-127"/>
            </a:endParaRPr>
          </a:p>
          <a:p>
            <a:pPr marL="514350" indent="-514350">
              <a:buAutoNum type="alphaLcParenR"/>
            </a:pPr>
            <a:r>
              <a:rPr lang="en-US" dirty="0">
                <a:latin typeface="Batang" pitchFamily="18" charset="-127"/>
                <a:ea typeface="Batang" pitchFamily="18" charset="-127"/>
              </a:rPr>
              <a:t> Down</a:t>
            </a:r>
          </a:p>
          <a:p>
            <a:pPr marL="514350" indent="-514350">
              <a:buAutoNum type="alphaLcParenR"/>
            </a:pPr>
            <a:r>
              <a:rPr lang="en-US" dirty="0">
                <a:latin typeface="Batang" pitchFamily="18" charset="-127"/>
                <a:ea typeface="Batang" pitchFamily="18" charset="-127"/>
              </a:rPr>
              <a:t> Through</a:t>
            </a:r>
          </a:p>
          <a:p>
            <a:pPr marL="514350" indent="-514350">
              <a:buAutoNum type="alphaLcParenR"/>
            </a:pPr>
            <a:r>
              <a:rPr lang="en-US" dirty="0">
                <a:latin typeface="Batang" pitchFamily="18" charset="-127"/>
                <a:ea typeface="Batang" pitchFamily="18" charset="-127"/>
              </a:rPr>
              <a:t> Over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b="1" dirty="0" err="1" smtClean="0">
                <a:latin typeface="Castellar" pitchFamily="18" charset="0"/>
              </a:rPr>
              <a:t>exercises</a:t>
            </a:r>
            <a:endParaRPr lang="pt-BR" sz="6000" b="1" dirty="0">
              <a:latin typeface="Castellar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778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95936" y="620688"/>
            <a:ext cx="4658735" cy="5077623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u="sng" dirty="0">
                <a:latin typeface="Batang" pitchFamily="18" charset="-127"/>
                <a:ea typeface="Batang" pitchFamily="18" charset="-127"/>
              </a:rPr>
              <a:t>Get </a:t>
            </a:r>
            <a:r>
              <a:rPr lang="en-US" sz="4000" b="1" u="sng" dirty="0" smtClean="0">
                <a:latin typeface="Batang" pitchFamily="18" charset="-127"/>
                <a:ea typeface="Batang" pitchFamily="18" charset="-127"/>
              </a:rPr>
              <a:t>over:</a:t>
            </a:r>
            <a:endParaRPr lang="en-US" sz="4000" b="1" u="sng" dirty="0">
              <a:latin typeface="Batang" pitchFamily="18" charset="-127"/>
              <a:ea typeface="Batang" pitchFamily="18" charset="-127"/>
            </a:endParaRPr>
          </a:p>
          <a:p>
            <a:pPr marL="0" indent="0" algn="ctr">
              <a:buNone/>
            </a:pPr>
            <a:r>
              <a:rPr lang="en-US" dirty="0" smtClean="0">
                <a:latin typeface="Batang" pitchFamily="18" charset="-127"/>
                <a:ea typeface="Batang" pitchFamily="18" charset="-127"/>
              </a:rPr>
              <a:t>Recover from something.</a:t>
            </a:r>
            <a:endParaRPr lang="en-US" dirty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97222"/>
            <a:ext cx="3504624" cy="267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26761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51920" y="980728"/>
            <a:ext cx="4658735" cy="507762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Batang" pitchFamily="18" charset="-127"/>
                <a:ea typeface="Batang" pitchFamily="18" charset="-127"/>
              </a:rPr>
              <a:t>5.  Paul got ______ the bus to go to the store.</a:t>
            </a:r>
            <a:endParaRPr lang="en-US" dirty="0">
              <a:latin typeface="Batang" pitchFamily="18" charset="-127"/>
              <a:ea typeface="Batang" pitchFamily="18" charset="-127"/>
            </a:endParaRPr>
          </a:p>
          <a:p>
            <a:pPr marL="514350" indent="-514350">
              <a:buAutoNum type="alphaLcParenR"/>
            </a:pPr>
            <a:r>
              <a:rPr lang="en-US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Up</a:t>
            </a:r>
            <a:endParaRPr lang="en-US" dirty="0">
              <a:latin typeface="Batang" pitchFamily="18" charset="-127"/>
              <a:ea typeface="Batang" pitchFamily="18" charset="-127"/>
            </a:endParaRPr>
          </a:p>
          <a:p>
            <a:pPr marL="514350" indent="-514350">
              <a:buAutoNum type="alphaLcParenR"/>
            </a:pPr>
            <a:r>
              <a:rPr lang="en-US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On</a:t>
            </a:r>
            <a:endParaRPr lang="en-US" dirty="0">
              <a:latin typeface="Batang" pitchFamily="18" charset="-127"/>
              <a:ea typeface="Batang" pitchFamily="18" charset="-127"/>
            </a:endParaRPr>
          </a:p>
          <a:p>
            <a:pPr marL="514350" indent="-514350">
              <a:buAutoNum type="alphaLcParenR"/>
            </a:pPr>
            <a:r>
              <a:rPr lang="en-US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At</a:t>
            </a:r>
            <a:endParaRPr lang="en-US" dirty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b="1" dirty="0" err="1" smtClean="0">
                <a:latin typeface="Castellar" pitchFamily="18" charset="0"/>
              </a:rPr>
              <a:t>exercises</a:t>
            </a:r>
            <a:endParaRPr lang="pt-BR" sz="6000" b="1" dirty="0">
              <a:latin typeface="Castellar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08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39952" y="476672"/>
            <a:ext cx="4658735" cy="5077623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u="sng" dirty="0">
                <a:latin typeface="Batang" pitchFamily="18" charset="-127"/>
                <a:ea typeface="Batang" pitchFamily="18" charset="-127"/>
              </a:rPr>
              <a:t>Get </a:t>
            </a:r>
            <a:r>
              <a:rPr lang="en-US" sz="4000" b="1" u="sng" dirty="0" smtClean="0">
                <a:latin typeface="Batang" pitchFamily="18" charset="-127"/>
                <a:ea typeface="Batang" pitchFamily="18" charset="-127"/>
              </a:rPr>
              <a:t>on:</a:t>
            </a:r>
            <a:endParaRPr lang="en-US" sz="4000" b="1" u="sng" dirty="0">
              <a:latin typeface="Batang" pitchFamily="18" charset="-127"/>
              <a:ea typeface="Batang" pitchFamily="18" charset="-127"/>
            </a:endParaRPr>
          </a:p>
          <a:p>
            <a:pPr marL="0" indent="0" algn="ctr">
              <a:buNone/>
            </a:pPr>
            <a:r>
              <a:rPr lang="en-US" dirty="0" smtClean="0">
                <a:latin typeface="Batang" pitchFamily="18" charset="-127"/>
                <a:ea typeface="Batang" pitchFamily="18" charset="-127"/>
              </a:rPr>
              <a:t>Enter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89040"/>
            <a:ext cx="2571750" cy="213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53217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3" cstate="print"/>
          <a:srcRect r="1106"/>
          <a:stretch>
            <a:fillRect/>
          </a:stretch>
        </p:blipFill>
        <p:spPr bwMode="auto">
          <a:xfrm>
            <a:off x="381000" y="228600"/>
            <a:ext cx="8228013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533400" y="5859463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</a:rPr>
              <a:t>Go 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39952" y="620688"/>
            <a:ext cx="4658735" cy="507762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Batang" pitchFamily="18" charset="-127"/>
                <a:ea typeface="Batang" pitchFamily="18" charset="-127"/>
              </a:rPr>
              <a:t>6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. Let’s get ________ tomorrow at 9?</a:t>
            </a:r>
            <a:endParaRPr lang="en-US" dirty="0">
              <a:latin typeface="Batang" pitchFamily="18" charset="-127"/>
              <a:ea typeface="Batang" pitchFamily="18" charset="-127"/>
            </a:endParaRPr>
          </a:p>
          <a:p>
            <a:pPr marL="514350" indent="-514350">
              <a:buAutoNum type="alphaLcParenR"/>
            </a:pPr>
            <a:r>
              <a:rPr lang="en-US" dirty="0" smtClean="0">
                <a:latin typeface="Batang" pitchFamily="18" charset="-127"/>
                <a:ea typeface="Batang" pitchFamily="18" charset="-127"/>
              </a:rPr>
              <a:t>Together</a:t>
            </a:r>
            <a:endParaRPr lang="en-US" dirty="0">
              <a:latin typeface="Batang" pitchFamily="18" charset="-127"/>
              <a:ea typeface="Batang" pitchFamily="18" charset="-127"/>
            </a:endParaRPr>
          </a:p>
          <a:p>
            <a:pPr marL="514350" indent="-514350">
              <a:buAutoNum type="alphaLcParenR"/>
            </a:pPr>
            <a:r>
              <a:rPr lang="en-US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Through</a:t>
            </a:r>
            <a:endParaRPr lang="en-US" dirty="0">
              <a:latin typeface="Batang" pitchFamily="18" charset="-127"/>
              <a:ea typeface="Batang" pitchFamily="18" charset="-127"/>
            </a:endParaRPr>
          </a:p>
          <a:p>
            <a:pPr marL="514350" indent="-514350">
              <a:buAutoNum type="alphaLcParenR"/>
            </a:pPr>
            <a:r>
              <a:rPr lang="en-US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Across</a:t>
            </a:r>
            <a:endParaRPr lang="en-US" dirty="0">
              <a:latin typeface="Batang" pitchFamily="18" charset="-127"/>
              <a:ea typeface="Batang" pitchFamily="18" charset="-127"/>
            </a:endParaRP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b="1" dirty="0" err="1" smtClean="0">
                <a:latin typeface="Castellar" pitchFamily="18" charset="0"/>
              </a:rPr>
              <a:t>exercises</a:t>
            </a:r>
            <a:endParaRPr lang="pt-BR" sz="6000" b="1" dirty="0">
              <a:latin typeface="Castellar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7599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95936" y="620688"/>
            <a:ext cx="4658735" cy="507762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>
                <a:latin typeface="Batang" pitchFamily="18" charset="-127"/>
                <a:ea typeface="Batang" pitchFamily="18" charset="-127"/>
              </a:rPr>
              <a:t>Get </a:t>
            </a:r>
            <a:r>
              <a:rPr lang="en-US" b="1" u="sng" dirty="0" smtClean="0">
                <a:latin typeface="Batang" pitchFamily="18" charset="-127"/>
                <a:ea typeface="Batang" pitchFamily="18" charset="-127"/>
              </a:rPr>
              <a:t>together:</a:t>
            </a:r>
            <a:endParaRPr lang="en-US" b="1" u="sng" dirty="0">
              <a:latin typeface="Batang" pitchFamily="18" charset="-127"/>
              <a:ea typeface="Batang" pitchFamily="18" charset="-127"/>
            </a:endParaRPr>
          </a:p>
          <a:p>
            <a:pPr marL="0" indent="0" algn="ctr">
              <a:buNone/>
            </a:pPr>
            <a:r>
              <a:rPr lang="pt-BR" dirty="0" err="1" smtClean="0">
                <a:latin typeface="Batang" pitchFamily="18" charset="-127"/>
                <a:ea typeface="Batang" pitchFamily="18" charset="-127"/>
              </a:rPr>
              <a:t>Meet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931" y="3212976"/>
            <a:ext cx="3962383" cy="2377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38389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Castellar" pitchFamily="18" charset="0"/>
              </a:rPr>
              <a:t>exercises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-900000">
            <a:off x="1357930" y="5138241"/>
            <a:ext cx="5513128" cy="1128495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Choose the correct Phrasal Verb</a:t>
            </a:r>
            <a:endParaRPr lang="en-US" sz="44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71600" y="1061722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Batang" pitchFamily="18" charset="-127"/>
                <a:ea typeface="Batang" pitchFamily="18" charset="-127"/>
              </a:rPr>
              <a:t>OTHER PHRASAL VERBS</a:t>
            </a:r>
            <a:endParaRPr lang="pt-BR" sz="2400" b="1" dirty="0"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718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stellar" pitchFamily="18" charset="0"/>
              </a:rPr>
              <a:t>exercises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11960" y="404664"/>
            <a:ext cx="4658735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Batang" pitchFamily="18" charset="-127"/>
                <a:ea typeface="Batang" pitchFamily="18" charset="-127"/>
              </a:rPr>
              <a:t>Someone _______ last night and stole our TV.</a:t>
            </a:r>
          </a:p>
          <a:p>
            <a:pPr marL="742950" indent="-742950">
              <a:buAutoNum type="alphaLcParenR"/>
            </a:pPr>
            <a:r>
              <a:rPr lang="en-US" sz="4000" dirty="0" smtClean="0">
                <a:latin typeface="Batang" pitchFamily="18" charset="-127"/>
                <a:ea typeface="Batang" pitchFamily="18" charset="-127"/>
              </a:rPr>
              <a:t>Broke in</a:t>
            </a:r>
          </a:p>
          <a:p>
            <a:pPr marL="742950" indent="-742950">
              <a:buAutoNum type="alphaLcParenR"/>
            </a:pPr>
            <a:r>
              <a:rPr lang="en-US" sz="4000" dirty="0" smtClean="0">
                <a:latin typeface="Batang" pitchFamily="18" charset="-127"/>
                <a:ea typeface="Batang" pitchFamily="18" charset="-127"/>
              </a:rPr>
              <a:t> Broke into</a:t>
            </a:r>
          </a:p>
          <a:p>
            <a:pPr marL="742950" indent="-742950">
              <a:buAutoNum type="alphaLcParenR"/>
            </a:pPr>
            <a:r>
              <a:rPr lang="en-US" sz="4000" dirty="0" smtClean="0">
                <a:latin typeface="Batang" pitchFamily="18" charset="-127"/>
                <a:ea typeface="Batang" pitchFamily="18" charset="-127"/>
              </a:rPr>
              <a:t> Broke at</a:t>
            </a:r>
            <a:endParaRPr lang="en-US" sz="4000" dirty="0"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3498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91829" y="964436"/>
            <a:ext cx="4658735" cy="5077623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 smtClean="0">
                <a:latin typeface="Batang" pitchFamily="18" charset="-127"/>
                <a:ea typeface="Batang" pitchFamily="18" charset="-127"/>
              </a:rPr>
              <a:t>Break in:</a:t>
            </a:r>
          </a:p>
          <a:p>
            <a:pPr marL="0" indent="0" algn="ctr">
              <a:buNone/>
            </a:pPr>
            <a:r>
              <a:rPr lang="pt-BR" dirty="0" smtClean="0">
                <a:latin typeface="Batang" pitchFamily="18" charset="-127"/>
                <a:ea typeface="Batang" pitchFamily="18" charset="-127"/>
              </a:rPr>
              <a:t>Force </a:t>
            </a:r>
            <a:r>
              <a:rPr lang="pt-BR" dirty="0" err="1" smtClean="0">
                <a:latin typeface="Batang" pitchFamily="18" charset="-127"/>
                <a:ea typeface="Batang" pitchFamily="18" charset="-127"/>
              </a:rPr>
              <a:t>entry</a:t>
            </a:r>
            <a:r>
              <a:rPr lang="pt-BR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pt-BR" dirty="0" err="1" smtClean="0">
                <a:latin typeface="Batang" pitchFamily="18" charset="-127"/>
                <a:ea typeface="Batang" pitchFamily="18" charset="-127"/>
              </a:rPr>
              <a:t>to</a:t>
            </a:r>
            <a:r>
              <a:rPr lang="pt-BR" dirty="0" smtClean="0">
                <a:latin typeface="Batang" pitchFamily="18" charset="-127"/>
                <a:ea typeface="Batang" pitchFamily="18" charset="-127"/>
              </a:rPr>
              <a:t> a </a:t>
            </a:r>
            <a:r>
              <a:rPr lang="pt-BR" dirty="0" err="1" smtClean="0">
                <a:latin typeface="Batang" pitchFamily="18" charset="-127"/>
                <a:ea typeface="Batang" pitchFamily="18" charset="-127"/>
              </a:rPr>
              <a:t>building</a:t>
            </a:r>
            <a:endParaRPr lang="pt-BR" dirty="0" smtClean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2976"/>
            <a:ext cx="380320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39426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latin typeface="Castellar" pitchFamily="18" charset="0"/>
              </a:rPr>
              <a:t>exercises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11960" y="404664"/>
            <a:ext cx="4658735" cy="540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Batang" pitchFamily="18" charset="-127"/>
                <a:ea typeface="Batang" pitchFamily="18" charset="-127"/>
              </a:rPr>
              <a:t>They ________ last night, after 3 years dating.</a:t>
            </a:r>
          </a:p>
          <a:p>
            <a:pPr marL="514350" indent="-514350">
              <a:buAutoNum type="alphaLcParenR"/>
            </a:pPr>
            <a:r>
              <a:rPr lang="en-US" dirty="0" smtClean="0">
                <a:latin typeface="Batang" pitchFamily="18" charset="-127"/>
                <a:ea typeface="Batang" pitchFamily="18" charset="-127"/>
              </a:rPr>
              <a:t>Broke in</a:t>
            </a:r>
          </a:p>
          <a:p>
            <a:pPr marL="514350" indent="-514350">
              <a:buAutoNum type="alphaLcParenR"/>
            </a:pPr>
            <a:r>
              <a:rPr lang="en-US" dirty="0" smtClean="0">
                <a:latin typeface="Batang" pitchFamily="18" charset="-127"/>
                <a:ea typeface="Batang" pitchFamily="18" charset="-127"/>
              </a:rPr>
              <a:t>Brought in</a:t>
            </a:r>
          </a:p>
          <a:p>
            <a:pPr marL="514350" indent="-514350">
              <a:buAutoNum type="alphaLcParenR"/>
            </a:pPr>
            <a:r>
              <a:rPr lang="en-US" dirty="0" smtClean="0">
                <a:latin typeface="Batang" pitchFamily="18" charset="-127"/>
                <a:ea typeface="Batang" pitchFamily="18" charset="-127"/>
              </a:rPr>
              <a:t>Broke up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169251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13097" y="332656"/>
            <a:ext cx="4658735" cy="565668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latin typeface="Batang" pitchFamily="18" charset="-127"/>
                <a:ea typeface="Batang" pitchFamily="18" charset="-127"/>
              </a:rPr>
              <a:t>Break up:</a:t>
            </a:r>
          </a:p>
          <a:p>
            <a:pPr marL="0" indent="0" algn="ctr">
              <a:buNone/>
            </a:pPr>
            <a:r>
              <a:rPr lang="en-US" dirty="0" smtClean="0">
                <a:latin typeface="Batang" pitchFamily="18" charset="-127"/>
                <a:ea typeface="Batang" pitchFamily="18" charset="-127"/>
              </a:rPr>
              <a:t>End a relationship</a:t>
            </a:r>
          </a:p>
          <a:p>
            <a:pPr marL="0" indent="0" algn="ctr">
              <a:buNone/>
            </a:pPr>
            <a:endParaRPr lang="en-US" dirty="0" smtClean="0">
              <a:latin typeface="Batang" pitchFamily="18" charset="-127"/>
              <a:ea typeface="Batang" pitchFamily="18" charset="-127"/>
            </a:endParaRPr>
          </a:p>
          <a:p>
            <a:pPr marL="0" indent="0" algn="ctr">
              <a:buNone/>
            </a:pPr>
            <a:endParaRPr lang="en-US" dirty="0" smtClean="0">
              <a:latin typeface="Batang" pitchFamily="18" charset="-127"/>
              <a:ea typeface="Batang" pitchFamily="18" charset="-127"/>
            </a:endParaRPr>
          </a:p>
          <a:p>
            <a:pPr marL="0" indent="0" algn="ctr">
              <a:buNone/>
            </a:pPr>
            <a:endParaRPr lang="en-US" dirty="0" smtClean="0">
              <a:latin typeface="Batang" pitchFamily="18" charset="-127"/>
              <a:ea typeface="Batang" pitchFamily="18" charset="-127"/>
            </a:endParaRPr>
          </a:p>
          <a:p>
            <a:pPr marL="0" indent="0" algn="ctr">
              <a:buNone/>
            </a:pPr>
            <a:endParaRPr lang="en-US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61657"/>
            <a:ext cx="24384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46516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latin typeface="Castellar" pitchFamily="18" charset="0"/>
              </a:rPr>
              <a:t>exercises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11960" y="404664"/>
            <a:ext cx="4658735" cy="5400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/>
                <a:latin typeface="Batang" pitchFamily="18" charset="-127"/>
                <a:ea typeface="Batang" pitchFamily="18" charset="-127"/>
              </a:rPr>
              <a:t>Jason </a:t>
            </a:r>
            <a:r>
              <a:rPr lang="en-US" b="1" dirty="0" smtClean="0">
                <a:effectLst/>
                <a:latin typeface="Batang" pitchFamily="18" charset="-127"/>
                <a:ea typeface="Batang" pitchFamily="18" charset="-127"/>
              </a:rPr>
              <a:t>______</a:t>
            </a:r>
            <a:r>
              <a:rPr lang="en-US" dirty="0">
                <a:effectLst/>
                <a:latin typeface="Batang" pitchFamily="18" charset="-127"/>
                <a:ea typeface="Batang" pitchFamily="18" charset="-127"/>
              </a:rPr>
              <a:t> the </a:t>
            </a:r>
            <a:r>
              <a:rPr lang="en-US" dirty="0" smtClean="0">
                <a:effectLst/>
                <a:latin typeface="Batang" pitchFamily="18" charset="-127"/>
                <a:ea typeface="Batang" pitchFamily="18" charset="-127"/>
              </a:rPr>
              <a:t>wedding_______</a:t>
            </a:r>
            <a:r>
              <a:rPr lang="en-US" dirty="0">
                <a:effectLst/>
                <a:latin typeface="Batang" pitchFamily="18" charset="-127"/>
                <a:ea typeface="Batang" pitchFamily="18" charset="-127"/>
              </a:rPr>
              <a:t> because he wasn't in love with his fiancé</a:t>
            </a:r>
            <a:r>
              <a:rPr lang="en-US" dirty="0" smtClean="0">
                <a:effectLst/>
                <a:latin typeface="Batang" pitchFamily="18" charset="-127"/>
                <a:ea typeface="Batang" pitchFamily="18" charset="-127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dirty="0" smtClean="0">
                <a:latin typeface="Batang" pitchFamily="18" charset="-127"/>
                <a:ea typeface="Batang" pitchFamily="18" charset="-127"/>
              </a:rPr>
              <a:t>Brought 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in</a:t>
            </a:r>
          </a:p>
          <a:p>
            <a:pPr marL="514350" indent="-514350">
              <a:buAutoNum type="alphaLcParenR"/>
            </a:pPr>
            <a:r>
              <a:rPr lang="en-US" dirty="0" smtClean="0">
                <a:latin typeface="Batang" pitchFamily="18" charset="-127"/>
                <a:ea typeface="Batang" pitchFamily="18" charset="-127"/>
              </a:rPr>
              <a:t>Got off</a:t>
            </a:r>
          </a:p>
          <a:p>
            <a:pPr marL="514350" indent="-514350">
              <a:buAutoNum type="alphaLcParenR"/>
            </a:pPr>
            <a:r>
              <a:rPr lang="en-US" dirty="0" smtClean="0">
                <a:latin typeface="Batang" pitchFamily="18" charset="-127"/>
                <a:ea typeface="Batang" pitchFamily="18" charset="-127"/>
              </a:rPr>
              <a:t>Called off</a:t>
            </a:r>
            <a:endParaRPr lang="en-US" dirty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182384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11960" y="836712"/>
            <a:ext cx="4658735" cy="507762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smtClean="0">
                <a:latin typeface="Batang" pitchFamily="18" charset="-127"/>
                <a:ea typeface="Batang" pitchFamily="18" charset="-127"/>
              </a:rPr>
              <a:t>Call off:</a:t>
            </a:r>
          </a:p>
          <a:p>
            <a:pPr marL="0" indent="0" algn="ctr">
              <a:buNone/>
            </a:pPr>
            <a:r>
              <a:rPr lang="en-US" smtClean="0">
                <a:latin typeface="Batang" pitchFamily="18" charset="-127"/>
                <a:ea typeface="Batang" pitchFamily="18" charset="-127"/>
              </a:rPr>
              <a:t>Cancel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48163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78309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stellar" pitchFamily="18" charset="0"/>
              </a:rPr>
              <a:t>exercises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11960" y="404664"/>
            <a:ext cx="4658735" cy="5400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Batang" pitchFamily="18" charset="-127"/>
                <a:ea typeface="Batang" pitchFamily="18" charset="-127"/>
              </a:rPr>
              <a:t>Please 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_______ your 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answers before you submit your test</a:t>
            </a:r>
            <a:r>
              <a:rPr lang="en-US" dirty="0"/>
              <a:t>.</a:t>
            </a:r>
            <a:endParaRPr lang="pt-BR" dirty="0" smtClean="0"/>
          </a:p>
          <a:p>
            <a:pPr marL="514350" indent="-514350">
              <a:buAutoNum type="alphaLcParenR"/>
            </a:pPr>
            <a:r>
              <a:rPr lang="pt-BR" dirty="0" smtClean="0">
                <a:latin typeface="Batang" pitchFamily="18" charset="-127"/>
                <a:ea typeface="Batang" pitchFamily="18" charset="-127"/>
              </a:rPr>
              <a:t> Go </a:t>
            </a:r>
            <a:r>
              <a:rPr lang="pt-BR" dirty="0" err="1" smtClean="0">
                <a:latin typeface="Batang" pitchFamily="18" charset="-127"/>
                <a:ea typeface="Batang" pitchFamily="18" charset="-127"/>
              </a:rPr>
              <a:t>by</a:t>
            </a:r>
            <a:endParaRPr lang="pt-BR" dirty="0" smtClean="0">
              <a:latin typeface="Batang" pitchFamily="18" charset="-127"/>
              <a:ea typeface="Batang" pitchFamily="18" charset="-127"/>
            </a:endParaRPr>
          </a:p>
          <a:p>
            <a:pPr marL="514350" indent="-514350">
              <a:buAutoNum type="alphaLcParenR"/>
            </a:pPr>
            <a:r>
              <a:rPr lang="pt-BR" dirty="0" smtClean="0">
                <a:latin typeface="Batang" pitchFamily="18" charset="-127"/>
                <a:ea typeface="Batang" pitchFamily="18" charset="-127"/>
              </a:rPr>
              <a:t> Go over</a:t>
            </a:r>
          </a:p>
          <a:p>
            <a:pPr marL="514350" indent="-514350">
              <a:buAutoNum type="alphaLcParenR"/>
            </a:pPr>
            <a:r>
              <a:rPr lang="pt-BR" dirty="0">
                <a:latin typeface="Batang" pitchFamily="18" charset="-127"/>
                <a:ea typeface="Batang" pitchFamily="18" charset="-127"/>
              </a:rPr>
              <a:t> </a:t>
            </a:r>
            <a:r>
              <a:rPr lang="pt-BR" dirty="0" smtClean="0">
                <a:latin typeface="Batang" pitchFamily="18" charset="-127"/>
                <a:ea typeface="Batang" pitchFamily="18" charset="-127"/>
              </a:rPr>
              <a:t>Go </a:t>
            </a:r>
            <a:r>
              <a:rPr lang="pt-BR" dirty="0" err="1" smtClean="0">
                <a:latin typeface="Batang" pitchFamily="18" charset="-127"/>
                <a:ea typeface="Batang" pitchFamily="18" charset="-127"/>
              </a:rPr>
              <a:t>along</a:t>
            </a:r>
            <a:endParaRPr lang="pt-BR" dirty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4912543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3" cstate="print"/>
          <a:srcRect r="534"/>
          <a:stretch>
            <a:fillRect/>
          </a:stretch>
        </p:blipFill>
        <p:spPr bwMode="auto">
          <a:xfrm>
            <a:off x="411163" y="504825"/>
            <a:ext cx="8275637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5257800" y="1295400"/>
            <a:ext cx="2895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</a:rPr>
              <a:t>Hand 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39952" y="836712"/>
            <a:ext cx="4658735" cy="5077623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 smtClean="0">
                <a:latin typeface="Batang" pitchFamily="18" charset="-127"/>
                <a:ea typeface="Batang" pitchFamily="18" charset="-127"/>
              </a:rPr>
              <a:t>Go over:</a:t>
            </a:r>
          </a:p>
          <a:p>
            <a:pPr marL="0" indent="0" algn="ctr">
              <a:buNone/>
            </a:pPr>
            <a:r>
              <a:rPr lang="pt-BR" dirty="0" err="1" smtClean="0">
                <a:latin typeface="Batang" pitchFamily="18" charset="-127"/>
                <a:ea typeface="Batang" pitchFamily="18" charset="-127"/>
              </a:rPr>
              <a:t>Review</a:t>
            </a:r>
            <a:endParaRPr lang="pt-BR" dirty="0" smtClean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3501008"/>
            <a:ext cx="2518350" cy="285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6058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stellar" pitchFamily="18" charset="0"/>
              </a:rPr>
              <a:t>exercises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11960" y="404664"/>
            <a:ext cx="4658735" cy="5400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/>
                <a:latin typeface="Batang" pitchFamily="18" charset="-127"/>
                <a:ea typeface="Batang" pitchFamily="18" charset="-127"/>
              </a:rPr>
              <a:t>Please </a:t>
            </a:r>
            <a:r>
              <a:rPr lang="en-US" b="1" dirty="0" smtClean="0">
                <a:effectLst/>
                <a:latin typeface="Batang" pitchFamily="18" charset="-127"/>
                <a:ea typeface="Batang" pitchFamily="18" charset="-127"/>
              </a:rPr>
              <a:t>______</a:t>
            </a:r>
            <a:r>
              <a:rPr lang="en-US" dirty="0">
                <a:effectLst/>
                <a:latin typeface="Batang" pitchFamily="18" charset="-127"/>
                <a:ea typeface="Batang" pitchFamily="18" charset="-127"/>
              </a:rPr>
              <a:t> while I transfer you to the Sales Department.</a:t>
            </a:r>
            <a:r>
              <a:rPr lang="pt-BR" dirty="0" smtClean="0">
                <a:latin typeface="Batang" pitchFamily="18" charset="-127"/>
                <a:ea typeface="Batang" pitchFamily="18" charset="-127"/>
              </a:rPr>
              <a:t> </a:t>
            </a:r>
          </a:p>
          <a:p>
            <a:pPr marL="514350" indent="-514350">
              <a:buAutoNum type="alphaLcParenR"/>
            </a:pPr>
            <a:r>
              <a:rPr lang="pt-BR" dirty="0" smtClean="0">
                <a:latin typeface="Batang" pitchFamily="18" charset="-127"/>
                <a:ea typeface="Batang" pitchFamily="18" charset="-127"/>
              </a:rPr>
              <a:t> Go </a:t>
            </a:r>
            <a:r>
              <a:rPr lang="pt-BR" dirty="0" err="1" smtClean="0">
                <a:latin typeface="Batang" pitchFamily="18" charset="-127"/>
                <a:ea typeface="Batang" pitchFamily="18" charset="-127"/>
              </a:rPr>
              <a:t>on</a:t>
            </a:r>
            <a:endParaRPr lang="pt-BR" dirty="0" smtClean="0">
              <a:latin typeface="Batang" pitchFamily="18" charset="-127"/>
              <a:ea typeface="Batang" pitchFamily="18" charset="-127"/>
            </a:endParaRPr>
          </a:p>
          <a:p>
            <a:pPr marL="514350" indent="-514350">
              <a:buAutoNum type="alphaLcParenR"/>
            </a:pPr>
            <a:r>
              <a:rPr lang="pt-BR" dirty="0">
                <a:latin typeface="Batang" pitchFamily="18" charset="-127"/>
                <a:ea typeface="Batang" pitchFamily="18" charset="-127"/>
              </a:rPr>
              <a:t> </a:t>
            </a:r>
            <a:r>
              <a:rPr lang="pt-BR" dirty="0" err="1" smtClean="0">
                <a:latin typeface="Batang" pitchFamily="18" charset="-127"/>
                <a:ea typeface="Batang" pitchFamily="18" charset="-127"/>
              </a:rPr>
              <a:t>Hold</a:t>
            </a:r>
            <a:r>
              <a:rPr lang="pt-BR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pt-BR" dirty="0" err="1" smtClean="0">
                <a:latin typeface="Batang" pitchFamily="18" charset="-127"/>
                <a:ea typeface="Batang" pitchFamily="18" charset="-127"/>
              </a:rPr>
              <a:t>on</a:t>
            </a:r>
            <a:endParaRPr lang="pt-BR" dirty="0" smtClean="0">
              <a:latin typeface="Batang" pitchFamily="18" charset="-127"/>
              <a:ea typeface="Batang" pitchFamily="18" charset="-127"/>
            </a:endParaRPr>
          </a:p>
          <a:p>
            <a:pPr marL="514350" indent="-514350">
              <a:buAutoNum type="alphaLcParenR"/>
            </a:pPr>
            <a:r>
              <a:rPr lang="pt-BR" dirty="0">
                <a:latin typeface="Batang" pitchFamily="18" charset="-127"/>
                <a:ea typeface="Batang" pitchFamily="18" charset="-127"/>
              </a:rPr>
              <a:t> </a:t>
            </a:r>
            <a:r>
              <a:rPr lang="pt-BR" dirty="0" err="1" smtClean="0">
                <a:latin typeface="Batang" pitchFamily="18" charset="-127"/>
                <a:ea typeface="Batang" pitchFamily="18" charset="-127"/>
              </a:rPr>
              <a:t>Try</a:t>
            </a:r>
            <a:r>
              <a:rPr lang="pt-BR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pt-BR" dirty="0" err="1" smtClean="0">
                <a:latin typeface="Batang" pitchFamily="18" charset="-127"/>
                <a:ea typeface="Batang" pitchFamily="18" charset="-127"/>
              </a:rPr>
              <a:t>on</a:t>
            </a:r>
            <a:endParaRPr lang="pt-BR" dirty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723182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39952" y="836712"/>
            <a:ext cx="4658735" cy="5077623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 err="1" smtClean="0">
                <a:latin typeface="Batang" pitchFamily="18" charset="-127"/>
                <a:ea typeface="Batang" pitchFamily="18" charset="-127"/>
              </a:rPr>
              <a:t>Hold</a:t>
            </a:r>
            <a:r>
              <a:rPr lang="pt-BR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pt-BR" b="1" dirty="0" err="1" smtClean="0">
                <a:latin typeface="Batang" pitchFamily="18" charset="-127"/>
                <a:ea typeface="Batang" pitchFamily="18" charset="-127"/>
              </a:rPr>
              <a:t>on</a:t>
            </a:r>
            <a:r>
              <a:rPr lang="pt-BR" b="1" dirty="0" smtClean="0">
                <a:latin typeface="Batang" pitchFamily="18" charset="-127"/>
                <a:ea typeface="Batang" pitchFamily="18" charset="-127"/>
              </a:rPr>
              <a:t>:</a:t>
            </a:r>
          </a:p>
          <a:p>
            <a:pPr marL="0" indent="0" algn="ctr">
              <a:buNone/>
            </a:pPr>
            <a:r>
              <a:rPr lang="pt-BR" dirty="0" err="1" smtClean="0">
                <a:latin typeface="Batang" pitchFamily="18" charset="-127"/>
                <a:ea typeface="Batang" pitchFamily="18" charset="-127"/>
              </a:rPr>
              <a:t>Wait</a:t>
            </a:r>
            <a:r>
              <a:rPr lang="pt-BR" dirty="0" smtClean="0">
                <a:latin typeface="Batang" pitchFamily="18" charset="-127"/>
                <a:ea typeface="Batang" pitchFamily="18" charset="-127"/>
              </a:rPr>
              <a:t> a short time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29000"/>
            <a:ext cx="2503165" cy="250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01872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stellar" pitchFamily="18" charset="0"/>
              </a:rPr>
              <a:t>exercises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11960" y="404664"/>
            <a:ext cx="4658735" cy="5400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Batang" pitchFamily="18" charset="-127"/>
                <a:ea typeface="Batang" pitchFamily="18" charset="-127"/>
              </a:rPr>
              <a:t>We 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______of 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shampoo so I had to wash my hair with soap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.</a:t>
            </a:r>
            <a:endParaRPr lang="pt-BR" dirty="0" smtClean="0">
              <a:latin typeface="Batang" pitchFamily="18" charset="-127"/>
              <a:ea typeface="Batang" pitchFamily="18" charset="-127"/>
            </a:endParaRPr>
          </a:p>
          <a:p>
            <a:pPr marL="514350" indent="-514350">
              <a:buAutoNum type="alphaLcParenR"/>
            </a:pPr>
            <a:r>
              <a:rPr lang="pt-BR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Ran out</a:t>
            </a:r>
          </a:p>
          <a:p>
            <a:pPr marL="514350" indent="-514350">
              <a:buAutoNum type="alphaLcParenR"/>
            </a:pPr>
            <a:r>
              <a:rPr lang="en-US" dirty="0" smtClean="0">
                <a:latin typeface="Batang" pitchFamily="18" charset="-127"/>
                <a:ea typeface="Batang" pitchFamily="18" charset="-127"/>
              </a:rPr>
              <a:t> Ran off</a:t>
            </a:r>
          </a:p>
          <a:p>
            <a:pPr marL="514350" indent="-514350">
              <a:buAutoNum type="alphaLcParenR"/>
            </a:pPr>
            <a:r>
              <a:rPr lang="en-US" dirty="0" smtClean="0">
                <a:latin typeface="Batang" pitchFamily="18" charset="-127"/>
                <a:ea typeface="Batang" pitchFamily="18" charset="-127"/>
              </a:rPr>
              <a:t> Ran over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23182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39952" y="836712"/>
            <a:ext cx="4658735" cy="5077623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 err="1" smtClean="0">
                <a:latin typeface="Batang" pitchFamily="18" charset="-127"/>
                <a:ea typeface="Batang" pitchFamily="18" charset="-127"/>
              </a:rPr>
              <a:t>Run</a:t>
            </a:r>
            <a:r>
              <a:rPr lang="pt-BR" b="1" dirty="0" smtClean="0">
                <a:latin typeface="Batang" pitchFamily="18" charset="-127"/>
                <a:ea typeface="Batang" pitchFamily="18" charset="-127"/>
              </a:rPr>
              <a:t> out:</a:t>
            </a:r>
          </a:p>
          <a:p>
            <a:pPr marL="0" indent="0" algn="ctr">
              <a:buNone/>
            </a:pPr>
            <a:r>
              <a:rPr lang="pt-BR" dirty="0" err="1" smtClean="0">
                <a:latin typeface="Batang" pitchFamily="18" charset="-127"/>
                <a:ea typeface="Batang" pitchFamily="18" charset="-127"/>
              </a:rPr>
              <a:t>Have</a:t>
            </a:r>
            <a:r>
              <a:rPr lang="pt-BR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pt-BR" dirty="0" err="1" smtClean="0">
                <a:latin typeface="Batang" pitchFamily="18" charset="-127"/>
                <a:ea typeface="Batang" pitchFamily="18" charset="-127"/>
              </a:rPr>
              <a:t>none</a:t>
            </a:r>
            <a:r>
              <a:rPr lang="pt-BR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pt-BR" dirty="0" err="1" smtClean="0">
                <a:latin typeface="Batang" pitchFamily="18" charset="-127"/>
                <a:ea typeface="Batang" pitchFamily="18" charset="-127"/>
              </a:rPr>
              <a:t>left</a:t>
            </a:r>
            <a:endParaRPr lang="pt-BR" dirty="0" smtClean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84984"/>
            <a:ext cx="3428319" cy="25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01872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6000" b="1" dirty="0" err="1" smtClean="0">
                <a:latin typeface="Batang" pitchFamily="18" charset="-127"/>
                <a:ea typeface="Batang" pitchFamily="18" charset="-127"/>
              </a:rPr>
              <a:t>Any</a:t>
            </a:r>
            <a:r>
              <a:rPr lang="es-ES" sz="6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s-ES" sz="6000" b="1" dirty="0" err="1" smtClean="0">
                <a:latin typeface="Batang" pitchFamily="18" charset="-127"/>
                <a:ea typeface="Batang" pitchFamily="18" charset="-127"/>
              </a:rPr>
              <a:t>questions</a:t>
            </a:r>
            <a:r>
              <a:rPr lang="es-ES" sz="6000" b="1" dirty="0" smtClean="0">
                <a:latin typeface="Batang" pitchFamily="18" charset="-127"/>
                <a:ea typeface="Batang" pitchFamily="18" charset="-127"/>
              </a:rPr>
              <a:t>?</a:t>
            </a:r>
            <a:endParaRPr lang="es-ES" sz="60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Picture 5" descr="eM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057400"/>
            <a:ext cx="3097226" cy="33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s-ES" sz="4100" b="1" spc="100" dirty="0" smtClean="0">
                <a:latin typeface="Batang" pitchFamily="18" charset="-127"/>
                <a:ea typeface="Batang" pitchFamily="18" charset="-127"/>
              </a:rPr>
              <a:t>THANK YOU FOR YOUR ATTENTION</a:t>
            </a:r>
            <a:endParaRPr lang="es-ES" sz="41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endParaRPr lang="es-ES" b="1" spc="100" dirty="0" smtClean="0">
              <a:solidFill>
                <a:srgbClr val="00B050"/>
              </a:solidFill>
              <a:latin typeface="Bradley Hand ITC" pitchFamily="66" charset="0"/>
            </a:endParaRPr>
          </a:p>
          <a:p>
            <a:pPr>
              <a:buFontTx/>
              <a:buNone/>
              <a:defRPr/>
            </a:pPr>
            <a:endParaRPr lang="es-ES" b="1" spc="100" dirty="0" smtClean="0">
              <a:solidFill>
                <a:srgbClr val="00B050"/>
              </a:solidFill>
              <a:latin typeface="Bradley Hand ITC" pitchFamily="66" charset="0"/>
            </a:endParaRPr>
          </a:p>
          <a:p>
            <a:pPr>
              <a:buFontTx/>
              <a:buNone/>
              <a:defRPr/>
            </a:pPr>
            <a:endParaRPr lang="es-ES" b="1" spc="100" dirty="0" smtClean="0">
              <a:solidFill>
                <a:srgbClr val="00B050"/>
              </a:solidFill>
              <a:latin typeface="Bradley Hand ITC" pitchFamily="66" charset="0"/>
            </a:endParaRPr>
          </a:p>
          <a:p>
            <a:pPr>
              <a:buFontTx/>
              <a:buNone/>
              <a:defRPr/>
            </a:pPr>
            <a:endParaRPr lang="es-ES" b="1" spc="100" dirty="0" smtClean="0">
              <a:solidFill>
                <a:srgbClr val="00B050"/>
              </a:solidFill>
              <a:latin typeface="Bradley Hand ITC" pitchFamily="66" charset="0"/>
            </a:endParaRPr>
          </a:p>
          <a:p>
            <a:pPr>
              <a:buFontTx/>
              <a:buNone/>
              <a:defRPr/>
            </a:pPr>
            <a:endParaRPr lang="es-ES" b="1" spc="100" dirty="0" smtClean="0">
              <a:solidFill>
                <a:srgbClr val="00B050"/>
              </a:solidFill>
              <a:latin typeface="Bradley Hand ITC" pitchFamily="66" charset="0"/>
            </a:endParaRPr>
          </a:p>
          <a:p>
            <a:pPr>
              <a:buFontTx/>
              <a:buNone/>
              <a:defRPr/>
            </a:pPr>
            <a:endParaRPr lang="es-ES" b="1" spc="100" dirty="0" smtClean="0">
              <a:solidFill>
                <a:srgbClr val="00B050"/>
              </a:solidFill>
              <a:latin typeface="Bradley Hand ITC" pitchFamily="66" charset="0"/>
            </a:endParaRPr>
          </a:p>
          <a:p>
            <a:pPr algn="ctr">
              <a:spcBef>
                <a:spcPct val="50000"/>
              </a:spcBef>
              <a:buNone/>
            </a:pPr>
            <a:r>
              <a:rPr lang="es-ES" sz="4400" dirty="0" err="1" smtClean="0">
                <a:solidFill>
                  <a:srgbClr val="FF0000"/>
                </a:solidFill>
              </a:rPr>
              <a:t>Now</a:t>
            </a:r>
            <a:r>
              <a:rPr lang="es-ES" sz="4400" dirty="0" smtClean="0">
                <a:solidFill>
                  <a:srgbClr val="FF0000"/>
                </a:solidFill>
              </a:rPr>
              <a:t>, </a:t>
            </a:r>
            <a:r>
              <a:rPr lang="es-ES" sz="4400" dirty="0" err="1" smtClean="0">
                <a:solidFill>
                  <a:srgbClr val="FF0000"/>
                </a:solidFill>
              </a:rPr>
              <a:t>practice</a:t>
            </a:r>
            <a:r>
              <a:rPr lang="es-ES" sz="4400" dirty="0" smtClean="0">
                <a:solidFill>
                  <a:srgbClr val="FF0000"/>
                </a:solidFill>
              </a:rPr>
              <a:t> in </a:t>
            </a:r>
            <a:r>
              <a:rPr lang="es-ES" sz="4400" dirty="0" err="1" smtClean="0">
                <a:solidFill>
                  <a:srgbClr val="FF0000"/>
                </a:solidFill>
              </a:rPr>
              <a:t>your</a:t>
            </a:r>
            <a:r>
              <a:rPr lang="es-ES" sz="4400" dirty="0" smtClean="0">
                <a:solidFill>
                  <a:srgbClr val="FF0000"/>
                </a:solidFill>
              </a:rPr>
              <a:t>  </a:t>
            </a:r>
            <a:r>
              <a:rPr lang="es-ES" sz="4400" dirty="0" err="1" smtClean="0">
                <a:solidFill>
                  <a:srgbClr val="FF0000"/>
                </a:solidFill>
              </a:rPr>
              <a:t>book</a:t>
            </a:r>
            <a:r>
              <a:rPr lang="es-ES" sz="4400" dirty="0" smtClean="0">
                <a:solidFill>
                  <a:srgbClr val="FF0000"/>
                </a:solidFill>
              </a:rPr>
              <a:t>.</a:t>
            </a:r>
            <a:endParaRPr lang="es-ES" sz="4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00200"/>
            <a:ext cx="2552700" cy="255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 cstate="print"/>
          <a:srcRect r="1508"/>
          <a:stretch>
            <a:fillRect/>
          </a:stretch>
        </p:blipFill>
        <p:spPr bwMode="auto">
          <a:xfrm>
            <a:off x="411163" y="504825"/>
            <a:ext cx="8194675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3962400" y="1600200"/>
            <a:ext cx="381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</a:rPr>
              <a:t>Hand 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3" cstate="print"/>
          <a:srcRect r="1183"/>
          <a:stretch>
            <a:fillRect/>
          </a:stretch>
        </p:blipFill>
        <p:spPr bwMode="auto">
          <a:xfrm>
            <a:off x="411163" y="504825"/>
            <a:ext cx="8221662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914400" y="1676400"/>
            <a:ext cx="1676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</a:rPr>
              <a:t>Grow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3" cstate="print"/>
          <a:srcRect r="1183"/>
          <a:stretch>
            <a:fillRect/>
          </a:stretch>
        </p:blipFill>
        <p:spPr bwMode="auto">
          <a:xfrm>
            <a:off x="411163" y="504825"/>
            <a:ext cx="8221662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362200" y="5181600"/>
            <a:ext cx="2895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</a:rPr>
              <a:t>Hang 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437</Words>
  <Application>Microsoft Office PowerPoint</Application>
  <PresentationFormat>On-screen Show (4:3)</PresentationFormat>
  <Paragraphs>177</Paragraphs>
  <Slides>66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68" baseType="lpstr">
      <vt:lpstr>Kilter</vt:lpstr>
      <vt:lpstr>1_Kilter</vt:lpstr>
      <vt:lpstr>    Phrasal verbs Tomašević Snežana November, 2013 </vt:lpstr>
      <vt:lpstr>PHRASAL VERBS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exercises</vt:lpstr>
      <vt:lpstr>exercises</vt:lpstr>
      <vt:lpstr>Slide 39</vt:lpstr>
      <vt:lpstr>exercises</vt:lpstr>
      <vt:lpstr>Slide 41</vt:lpstr>
      <vt:lpstr>exercises</vt:lpstr>
      <vt:lpstr>Slide 43</vt:lpstr>
      <vt:lpstr>exercises</vt:lpstr>
      <vt:lpstr>Slide 45</vt:lpstr>
      <vt:lpstr>exercises</vt:lpstr>
      <vt:lpstr>Slide 47</vt:lpstr>
      <vt:lpstr>exercises</vt:lpstr>
      <vt:lpstr>Slide 49</vt:lpstr>
      <vt:lpstr>exercises</vt:lpstr>
      <vt:lpstr>Slide 51</vt:lpstr>
      <vt:lpstr>exercises</vt:lpstr>
      <vt:lpstr>exercises</vt:lpstr>
      <vt:lpstr>Slide 54</vt:lpstr>
      <vt:lpstr>exercises</vt:lpstr>
      <vt:lpstr>Slide 56</vt:lpstr>
      <vt:lpstr>exercises</vt:lpstr>
      <vt:lpstr>Slide 58</vt:lpstr>
      <vt:lpstr>exercises</vt:lpstr>
      <vt:lpstr>Slide 60</vt:lpstr>
      <vt:lpstr>exercises</vt:lpstr>
      <vt:lpstr>Slide 62</vt:lpstr>
      <vt:lpstr>exercises</vt:lpstr>
      <vt:lpstr>Slide 64</vt:lpstr>
      <vt:lpstr>Any questions?</vt:lpstr>
      <vt:lpstr>THANK YOU FOR YOUR ATTENTION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Corporate Edition</cp:lastModifiedBy>
  <cp:revision>11</cp:revision>
  <dcterms:created xsi:type="dcterms:W3CDTF">2006-09-12T15:57:22Z</dcterms:created>
  <dcterms:modified xsi:type="dcterms:W3CDTF">2013-11-05T21:39:42Z</dcterms:modified>
</cp:coreProperties>
</file>