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9" r:id="rId9"/>
    <p:sldId id="270" r:id="rId10"/>
    <p:sldId id="261" r:id="rId11"/>
    <p:sldId id="265" r:id="rId12"/>
    <p:sldId id="275" r:id="rId13"/>
    <p:sldId id="277" r:id="rId14"/>
    <p:sldId id="276" r:id="rId15"/>
    <p:sldId id="272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9BBF3"/>
    <a:srgbClr val="3333CC"/>
    <a:srgbClr val="00FFFF"/>
    <a:srgbClr val="FF0000"/>
    <a:srgbClr val="FF66FF"/>
    <a:srgbClr val="66FF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0" y="2362200"/>
            <a:ext cx="5181600" cy="403225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400"/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1676400"/>
            <a:ext cx="91487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5181600" cy="5064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1752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85800"/>
            <a:ext cx="5105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85800"/>
            <a:ext cx="7010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add title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med">
    <p:wipe dir="r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s/url?sa=i&amp;source=images&amp;cd=&amp;cad=rja&amp;docid=D1Rb-4Ro7F09mM&amp;tbnid=en6G9OVeYMR4EM:&amp;ved=0CAgQjRwwADgy&amp;url=http%3A%2F%2Ffin6.com%2F2013%2F08%2Fall-animals%2F&amp;ei=J7R6UvDzAsrYtAbFw4GQAQ&amp;psig=AFQjCNGVqTvp8hV5pZFu77ZxGp3c-os7kA&amp;ust=1383859623107681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s/url?sa=i&amp;source=images&amp;cd=&amp;cad=rja&amp;docid=1dwvfKhIO1ZovM&amp;tbnid=fz4PD5_iK__FLM:&amp;ved=0CAgQjRwwADjoAQ&amp;url=http%3A%2F%2Fwww.awesomelycute.com%2F2012%2F11%2Fnew-batch-of-super-cute-baby-animals%2F&amp;ei=gLR6UszzJpDKswaX7IGoCg&amp;psig=AFQjCNGM5uchQBFEtKE9prF5Pe9z4Tu6MA&amp;ust=1383859712702236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rs/url?sa=i&amp;source=images&amp;cd=&amp;cad=rja&amp;docid=aGdWaqcBhxkfFM&amp;tbnid=OjoKmLUB2lZe9M:&amp;ved=0CAgQjRwwADgy&amp;url=http%3A%2F%2Fwww.wallrhe.com%2Fcool-backgrounds-of-animals.html&amp;ei=KrR6UpLwCMjfsgb5kICwBw&amp;psig=AFQjCNEUVlwPSvrTU0dopFMtmYsYFLM7tg&amp;ust=13838596262078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s/url?sa=i&amp;source=images&amp;cd=&amp;cad=rja&amp;docid=6NgkRIfO1sCckM&amp;tbnid=4eT0cVjD8q6--M:&amp;ved=0CAgQjRwwADjUAQ&amp;url=http%3A%2F%2Fwww.ibtimes.co.uk%2Farticles%2F294992%2F20120208%2Fanimals-visit-dentist-flash-pearly-whites-dental.htm&amp;ei=cLR6Uva-DY2shQfwy4DgAg&amp;psig=AFQjCNHY-SujjceCvavffAYSeCnJAhrQUA&amp;ust=1383859696333051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www.google.rs/url?sa=i&amp;source=images&amp;cd=&amp;cad=rja&amp;docid=h1FEgoUdJiNh7M&amp;tbnid=6imdqNN8GMG9PM:&amp;ved=0CAgQjRwwADjOAg&amp;url=http%3A%2F%2Fwallpoper.com%2Fwallpaper%2Fanimals-leopards-421955&amp;ei=lbR6Up6eB8bMsgaunIDIBQ&amp;psig=AFQjCNHFzHpVsZSgcE3PEFxGwSq3yAxg7w&amp;ust=1383859733173842" TargetMode="External"/><Relationship Id="rId4" Type="http://schemas.openxmlformats.org/officeDocument/2006/relationships/hyperlink" Target="http://www.google.rs/url?sa=i&amp;source=images&amp;cd=&amp;cad=rja&amp;docid=koXfPdg1kIAEDM&amp;tbnid=4Ey8YKebrelXXM:&amp;ved=0CAgQjRwwADhG&amp;url=http%3A%2F%2Fwww.fin6.com%2F2013%2F08%2Fanimals-photos-for-kids%2F&amp;ei=P7R6UteLJYjAswaRoYHICA&amp;psig=AFQjCNFEPVCLLyWjatEormLDrEmCbm0URg&amp;ust=1383859647664256" TargetMode="Externa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27088" y="908050"/>
            <a:ext cx="7200900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66"/>
                    </a:gs>
                    <a:gs pos="100000">
                      <a:srgbClr val="3333CC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The</a:t>
            </a:r>
          </a:p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66"/>
                    </a:gs>
                    <a:gs pos="100000">
                      <a:srgbClr val="3333CC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PRESENT   CONTINUOUS</a:t>
            </a:r>
          </a:p>
        </p:txBody>
      </p:sp>
      <p:pic>
        <p:nvPicPr>
          <p:cNvPr id="2055" name="Picture 7" descr="sara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149725"/>
            <a:ext cx="1498600" cy="2205038"/>
          </a:xfrm>
          <a:prstGeom prst="rect">
            <a:avLst/>
          </a:prstGeom>
          <a:noFill/>
        </p:spPr>
      </p:pic>
      <p:pic>
        <p:nvPicPr>
          <p:cNvPr id="2056" name="Picture 8" descr="sara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1079500" cy="2400300"/>
          </a:xfrm>
          <a:prstGeom prst="rect">
            <a:avLst/>
          </a:prstGeom>
          <a:noFill/>
        </p:spPr>
      </p:pic>
      <p:pic>
        <p:nvPicPr>
          <p:cNvPr id="2057" name="Picture 9" descr="sarah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221163"/>
            <a:ext cx="1400175" cy="2216150"/>
          </a:xfrm>
          <a:prstGeom prst="rect">
            <a:avLst/>
          </a:prstGeom>
          <a:noFill/>
        </p:spPr>
      </p:pic>
      <p:pic>
        <p:nvPicPr>
          <p:cNvPr id="2060" name="Picture 12" descr="MCj043687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1341438"/>
            <a:ext cx="1714500" cy="1125537"/>
          </a:xfrm>
          <a:prstGeom prst="rect">
            <a:avLst/>
          </a:prstGeom>
          <a:noFill/>
        </p:spPr>
      </p:pic>
      <p:pic>
        <p:nvPicPr>
          <p:cNvPr id="2061" name="Picture 13" descr="MCj043687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33375"/>
            <a:ext cx="1714500" cy="1125538"/>
          </a:xfrm>
          <a:prstGeom prst="rect">
            <a:avLst/>
          </a:prstGeom>
          <a:noFill/>
        </p:spPr>
      </p:pic>
      <p:pic>
        <p:nvPicPr>
          <p:cNvPr id="2062" name="Picture 14" descr="MCj043687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412875"/>
            <a:ext cx="1714500" cy="1125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43108" y="500042"/>
            <a:ext cx="6159529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b="1" dirty="0">
                <a:solidFill>
                  <a:srgbClr val="3333CC"/>
                </a:solidFill>
                <a:latin typeface="Comic Sans MS" pitchFamily="66" charset="0"/>
              </a:rPr>
              <a:t>SPELLING </a:t>
            </a:r>
            <a:r>
              <a:rPr kumimoji="0" lang="pt-PT" b="1" dirty="0" smtClean="0">
                <a:solidFill>
                  <a:srgbClr val="3333CC"/>
                </a:solidFill>
                <a:latin typeface="Comic Sans MS" pitchFamily="66" charset="0"/>
              </a:rPr>
              <a:t>RULES</a:t>
            </a:r>
            <a:r>
              <a:rPr kumimoji="0" lang="sr-Latn-RS" b="1" dirty="0" smtClean="0">
                <a:solidFill>
                  <a:srgbClr val="3333CC"/>
                </a:solidFill>
                <a:latin typeface="Comic Sans MS" pitchFamily="66" charset="0"/>
              </a:rPr>
              <a:t> / PRAVILA PISANJA</a:t>
            </a:r>
            <a:endParaRPr kumimoji="0" lang="en-US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54721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kumimoji="0" lang="pt-PT" sz="1400" b="1" dirty="0" smtClean="0">
                <a:latin typeface="Comic Sans MS" pitchFamily="66" charset="0"/>
              </a:rPr>
              <a:t>Glagoli koji se </a:t>
            </a:r>
            <a:r>
              <a:rPr kumimoji="0" lang="sr-Latn-RS" sz="1400" b="1" dirty="0" smtClean="0">
                <a:latin typeface="Comic Sans MS" pitchFamily="66" charset="0"/>
              </a:rPr>
              <a:t>završavaju na</a:t>
            </a:r>
            <a:r>
              <a:rPr kumimoji="0" lang="pt-PT" sz="1400" b="1" dirty="0" smtClean="0">
                <a:latin typeface="Comic Sans MS" pitchFamily="66" charset="0"/>
              </a:rPr>
              <a:t> </a:t>
            </a:r>
            <a:r>
              <a:rPr kumimoji="0" lang="pt-PT" sz="1400" b="1" dirty="0">
                <a:solidFill>
                  <a:srgbClr val="FF0000"/>
                </a:solidFill>
                <a:latin typeface="Comic Sans MS" pitchFamily="66" charset="0"/>
              </a:rPr>
              <a:t>–e</a:t>
            </a:r>
            <a:r>
              <a:rPr kumimoji="0" lang="pt-PT" sz="1400" b="1" dirty="0"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gube to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–e</a:t>
            </a:r>
            <a:r>
              <a:rPr kumimoji="0" lang="pt-PT" sz="1400" b="1" dirty="0" smtClean="0"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pa im se dodaje nastavak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–ing</a:t>
            </a:r>
            <a:endParaRPr kumimoji="0" lang="en-US" sz="1400" b="1" dirty="0">
              <a:latin typeface="Comic Sans MS" pitchFamily="66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56325" y="1125538"/>
            <a:ext cx="2160588" cy="957262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3333C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600" b="1">
                <a:latin typeface="Comic Sans MS" pitchFamily="66" charset="0"/>
              </a:rPr>
              <a:t>writ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</a:rPr>
              <a:t>e</a:t>
            </a:r>
            <a:r>
              <a:rPr kumimoji="0" lang="pt-PT" sz="1600" b="1">
                <a:latin typeface="Comic Sans MS" pitchFamily="66" charset="0"/>
              </a:rPr>
              <a:t> 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 writ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ing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                tak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e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  tak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ing       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pt-PT" sz="1600" b="1" i="1">
                <a:latin typeface="Comic Sans MS" pitchFamily="66" charset="0"/>
                <a:sym typeface="Wingdings" pitchFamily="2" charset="2"/>
              </a:rPr>
              <a:t>but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s</a:t>
            </a:r>
            <a:r>
              <a:rPr kumimoji="0" lang="pt-PT" sz="16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ee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 s</a:t>
            </a:r>
            <a:r>
              <a:rPr kumimoji="0" lang="pt-PT" sz="16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eeing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9750" y="3500438"/>
            <a:ext cx="8353425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0" lang="pt-PT" sz="1400" b="1"/>
          </a:p>
          <a:p>
            <a:pPr algn="ctr" eaLnBrk="1" hangingPunct="1">
              <a:spcBef>
                <a:spcPct val="50000"/>
              </a:spcBef>
            </a:pPr>
            <a:endParaRPr kumimoji="0" lang="en-US" sz="1400" b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132138" y="2636838"/>
            <a:ext cx="568960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kumimoji="0" lang="sr-Latn-RS" sz="1400" b="1" dirty="0" smtClean="0">
                <a:latin typeface="Comic Sans MS" pitchFamily="66" charset="0"/>
              </a:rPr>
              <a:t>Glagoli koji se završavaju </a:t>
            </a:r>
            <a:r>
              <a:rPr kumimoji="0" lang="sr-Latn-RS" sz="1400" b="1" dirty="0" smtClean="0">
                <a:solidFill>
                  <a:srgbClr val="FF0000"/>
                </a:solidFill>
                <a:latin typeface="Comic Sans MS" pitchFamily="66" charset="0"/>
              </a:rPr>
              <a:t>jednim naglašenim samoglasnikom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između </a:t>
            </a:r>
            <a:r>
              <a:rPr kumimoji="0" lang="sr-Latn-RS" sz="1400" b="1" dirty="0" smtClean="0">
                <a:solidFill>
                  <a:srgbClr val="FF0000"/>
                </a:solidFill>
                <a:latin typeface="Comic Sans MS" pitchFamily="66" charset="0"/>
              </a:rPr>
              <a:t>dva suglasnika</a:t>
            </a:r>
            <a:r>
              <a:rPr kumimoji="0" lang="pt-PT" sz="1400" b="1" dirty="0" smtClean="0">
                <a:latin typeface="Comic Sans MS" pitchFamily="66" charset="0"/>
              </a:rPr>
              <a:t>, </a:t>
            </a:r>
            <a:endParaRPr kumimoji="0" lang="pt-PT" sz="1400" b="1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kumimoji="0" lang="en-US" sz="1400" b="1" u="sng" dirty="0" err="1" smtClean="0">
                <a:latin typeface="Comic Sans MS" pitchFamily="66" charset="0"/>
              </a:rPr>
              <a:t>poduplavaju</a:t>
            </a:r>
            <a:r>
              <a:rPr kumimoji="0" lang="sr-Latn-RS" sz="1400" b="1" u="sng" dirty="0" smtClean="0"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 taj poslednji suglasnik</a:t>
            </a:r>
            <a:r>
              <a:rPr kumimoji="0" lang="pt-PT" sz="1400" b="1" dirty="0" smtClean="0"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pa im se dodaje nastavak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–ing</a:t>
            </a:r>
            <a:endParaRPr kumimoji="0" lang="en-US" sz="1400" b="1" dirty="0">
              <a:latin typeface="Comic Sans MS" pitchFamily="66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8313" y="2349500"/>
            <a:ext cx="2735262" cy="707886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808000"/>
            </a:solidFill>
            <a:miter lim="800000"/>
            <a:headEnd/>
            <a:tailEnd/>
          </a:ln>
          <a:effectLst>
            <a:outerShdw dist="107763" dir="18900000" algn="ctr" rotWithShape="0">
              <a:srgbClr val="3333C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600" b="1" dirty="0"/>
              <a:t>sit </a:t>
            </a:r>
            <a:r>
              <a:rPr kumimoji="0" lang="pt-PT" sz="1600" b="1" dirty="0">
                <a:sym typeface="Wingdings" pitchFamily="2" charset="2"/>
              </a:rPr>
              <a:t> si</a:t>
            </a:r>
            <a:r>
              <a:rPr kumimoji="0" lang="pt-PT" sz="1600" b="1" dirty="0">
                <a:solidFill>
                  <a:srgbClr val="FF0000"/>
                </a:solidFill>
                <a:sym typeface="Wingdings" pitchFamily="2" charset="2"/>
              </a:rPr>
              <a:t>tt</a:t>
            </a:r>
            <a:r>
              <a:rPr kumimoji="0" lang="pt-PT" sz="1600" b="1" dirty="0">
                <a:solidFill>
                  <a:srgbClr val="0033CC"/>
                </a:solidFill>
                <a:sym typeface="Wingdings" pitchFamily="2" charset="2"/>
              </a:rPr>
              <a:t>ing</a:t>
            </a:r>
            <a:r>
              <a:rPr kumimoji="0" lang="pt-PT" sz="1600" b="1" dirty="0">
                <a:sym typeface="Wingdings" pitchFamily="2" charset="2"/>
              </a:rPr>
              <a:t>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pt-PT" sz="1600" b="1" dirty="0">
                <a:sym typeface="Wingdings" pitchFamily="2" charset="2"/>
              </a:rPr>
              <a:t>swim  </a:t>
            </a:r>
            <a:r>
              <a:rPr kumimoji="0" lang="pt-PT" sz="1600" b="1">
                <a:sym typeface="Wingdings" pitchFamily="2" charset="2"/>
              </a:rPr>
              <a:t>swi</a:t>
            </a:r>
            <a:r>
              <a:rPr kumimoji="0" lang="pt-PT" sz="1600" b="1">
                <a:solidFill>
                  <a:srgbClr val="FF0000"/>
                </a:solidFill>
                <a:sym typeface="Wingdings" pitchFamily="2" charset="2"/>
              </a:rPr>
              <a:t>mm</a:t>
            </a:r>
            <a:r>
              <a:rPr kumimoji="0" lang="pt-PT" sz="1600" b="1">
                <a:solidFill>
                  <a:srgbClr val="0033CC"/>
                </a:solidFill>
                <a:sym typeface="Wingdings" pitchFamily="2" charset="2"/>
              </a:rPr>
              <a:t>ing      </a:t>
            </a:r>
            <a:endParaRPr kumimoji="0" lang="pt-PT" sz="1600" b="1" dirty="0">
              <a:solidFill>
                <a:srgbClr val="0033CC"/>
              </a:solidFill>
              <a:sym typeface="Wingdings" pitchFamily="2" charset="2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5288" y="4149724"/>
            <a:ext cx="52482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sr-Latn-RS" sz="1400" b="1" dirty="0" smtClean="0">
                <a:latin typeface="Comic Sans MS" pitchFamily="66" charset="0"/>
              </a:rPr>
              <a:t>Glagoli koji se završavaju sa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–l</a:t>
            </a:r>
            <a:r>
              <a:rPr kumimoji="0" lang="pt-PT" sz="1400" b="1" dirty="0">
                <a:latin typeface="Comic Sans MS" pitchFamily="66" charset="0"/>
              </a:rPr>
              <a:t>, </a:t>
            </a:r>
            <a:r>
              <a:rPr kumimoji="0" lang="en-US" sz="1400" b="1" u="sng" dirty="0" err="1" smtClean="0">
                <a:latin typeface="Comic Sans MS" pitchFamily="66" charset="0"/>
              </a:rPr>
              <a:t>poduplavaju</a:t>
            </a:r>
            <a:r>
              <a:rPr kumimoji="0" lang="sr-Latn-RS" sz="1400" b="1" u="sng" dirty="0" smtClean="0"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to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–l</a:t>
            </a:r>
            <a:r>
              <a:rPr kumimoji="0" lang="pt-PT" sz="1400" b="1" dirty="0" smtClean="0"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pa im se dodaje nastavak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–ing</a:t>
            </a:r>
            <a:endParaRPr kumimoji="0" lang="en-US" sz="1400" b="1" dirty="0">
              <a:latin typeface="Comic Sans MS" pitchFamily="66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651500" y="4149725"/>
            <a:ext cx="2305050" cy="3460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808000"/>
            </a:solidFill>
            <a:miter lim="800000"/>
            <a:headEnd/>
            <a:tailEnd/>
          </a:ln>
          <a:effectLst>
            <a:outerShdw dist="107763" dir="18900000" algn="ctr" rotWithShape="0">
              <a:srgbClr val="3333C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600" b="1">
                <a:latin typeface="Comic Sans MS" pitchFamily="66" charset="0"/>
              </a:rPr>
              <a:t>trave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</a:rPr>
              <a:t>l</a:t>
            </a:r>
            <a:r>
              <a:rPr kumimoji="0" lang="pt-PT" sz="1600" b="1">
                <a:latin typeface="Comic Sans MS" pitchFamily="66" charset="0"/>
              </a:rPr>
              <a:t> 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 trave</a:t>
            </a:r>
            <a:r>
              <a:rPr kumimoji="0" lang="pt-PT" sz="16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ll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ing</a:t>
            </a:r>
            <a:r>
              <a:rPr kumimoji="0" lang="pt-PT" sz="1600" b="1">
                <a:sym typeface="Wingdings" pitchFamily="2" charset="2"/>
              </a:rPr>
              <a:t>     </a:t>
            </a:r>
            <a:endParaRPr kumimoji="0" lang="pt-PT" sz="1600" b="1">
              <a:solidFill>
                <a:srgbClr val="009900"/>
              </a:solidFill>
              <a:sym typeface="Wingdings" pitchFamily="2" charset="2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563938" y="5286388"/>
            <a:ext cx="500859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kumimoji="0" lang="sr-Latn-RS" sz="1400" b="1" dirty="0" smtClean="0">
                <a:latin typeface="Comic Sans MS" pitchFamily="66" charset="0"/>
              </a:rPr>
              <a:t>Glagoli koji se završavaju sa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–ie</a:t>
            </a:r>
            <a:r>
              <a:rPr kumimoji="0" lang="pt-PT" sz="1400" b="1" dirty="0">
                <a:latin typeface="Comic Sans MS" pitchFamily="66" charset="0"/>
              </a:rPr>
              <a:t>, </a:t>
            </a:r>
            <a:r>
              <a:rPr kumimoji="0" lang="sr-Latn-RS" sz="1400" b="1" u="sng" dirty="0" smtClean="0">
                <a:latin typeface="Comic Sans MS" pitchFamily="66" charset="0"/>
              </a:rPr>
              <a:t>gube </a:t>
            </a:r>
            <a:r>
              <a:rPr kumimoji="0" lang="sr-Latn-RS" sz="1400" b="1" dirty="0" smtClean="0">
                <a:latin typeface="Comic Sans MS" pitchFamily="66" charset="0"/>
              </a:rPr>
              <a:t>to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–ie</a:t>
            </a:r>
            <a:r>
              <a:rPr kumimoji="0" lang="pt-PT" sz="1400" b="1" dirty="0" smtClean="0">
                <a:latin typeface="Comic Sans MS" pitchFamily="66" charset="0"/>
              </a:rPr>
              <a:t> </a:t>
            </a:r>
            <a:r>
              <a:rPr kumimoji="0" lang="sr-Latn-RS" sz="1400" b="1" dirty="0" smtClean="0">
                <a:latin typeface="Comic Sans MS" pitchFamily="66" charset="0"/>
              </a:rPr>
              <a:t>dobijaju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</a:t>
            </a:r>
            <a:r>
              <a:rPr kumimoji="0" lang="pt-PT" sz="1400" b="1" dirty="0">
                <a:solidFill>
                  <a:srgbClr val="FF0000"/>
                </a:solidFill>
                <a:latin typeface="Comic Sans MS" pitchFamily="66" charset="0"/>
              </a:rPr>
              <a:t>y </a:t>
            </a:r>
            <a:r>
              <a:rPr kumimoji="0" lang="sr-Latn-RS" sz="1400" b="1" dirty="0" smtClean="0">
                <a:latin typeface="Comic Sans MS" pitchFamily="66" charset="0"/>
              </a:rPr>
              <a:t>pa im se dodaje nastavak </a:t>
            </a:r>
            <a:r>
              <a:rPr kumimoji="0" lang="pt-PT" sz="1400" b="1" dirty="0" smtClean="0">
                <a:solidFill>
                  <a:srgbClr val="FF0000"/>
                </a:solidFill>
                <a:latin typeface="Comic Sans MS" pitchFamily="66" charset="0"/>
              </a:rPr>
              <a:t>–ing</a:t>
            </a:r>
            <a:endParaRPr kumimoji="0" lang="en-US" sz="1400" b="1" dirty="0">
              <a:latin typeface="Comic Sans MS" pitchFamily="66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71550" y="5300663"/>
            <a:ext cx="1582738" cy="71278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808000"/>
            </a:solidFill>
            <a:miter lim="800000"/>
            <a:headEnd/>
            <a:tailEnd/>
          </a:ln>
          <a:effectLst>
            <a:outerShdw dist="107763" dir="18900000" algn="ctr" rotWithShape="0">
              <a:srgbClr val="3333C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600" b="1">
                <a:latin typeface="Comic Sans MS" pitchFamily="66" charset="0"/>
              </a:rPr>
              <a:t>lie 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l</a:t>
            </a:r>
            <a:r>
              <a:rPr kumimoji="0" lang="pt-PT" sz="16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ing</a:t>
            </a: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 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pt-PT" sz="1600" b="1">
                <a:latin typeface="Comic Sans MS" pitchFamily="66" charset="0"/>
                <a:sym typeface="Wingdings" pitchFamily="2" charset="2"/>
              </a:rPr>
              <a:t>die  d</a:t>
            </a:r>
            <a:r>
              <a:rPr kumimoji="0" lang="pt-PT" sz="16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</a:t>
            </a:r>
            <a:r>
              <a:rPr kumimoji="0" lang="pt-PT" sz="1600" b="1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ing</a:t>
            </a:r>
            <a:r>
              <a:rPr kumimoji="0" lang="pt-PT" sz="1600" b="1">
                <a:solidFill>
                  <a:srgbClr val="0033CC"/>
                </a:solidFill>
                <a:sym typeface="Wingdings" pitchFamily="2" charset="2"/>
              </a:rPr>
              <a:t>       </a:t>
            </a:r>
          </a:p>
        </p:txBody>
      </p:sp>
      <p:pic>
        <p:nvPicPr>
          <p:cNvPr id="9232" name="Picture 16" descr="MCj04368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1714500" cy="1125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9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tmFilter="0,0; .5, 1; 1, 1"/>
                                        <p:tgtEl>
                                          <p:spTgt spid="9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tmFilter="0,0; .5, 1; 1, 1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tmFilter="0,0; .5, 1; 1, 1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uiExpand="1" build="allAtOnce" animBg="1"/>
      <p:bldP spid="9225" grpId="0"/>
      <p:bldP spid="9226" grpId="0" build="allAtOnce" animBg="1"/>
      <p:bldP spid="9227" grpId="0"/>
      <p:bldP spid="9228" grpId="0" build="allAtOnce" animBg="1"/>
      <p:bldP spid="9229" grpId="0"/>
      <p:bldP spid="923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00100" y="357166"/>
            <a:ext cx="721523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b="1" dirty="0">
                <a:solidFill>
                  <a:schemeClr val="bg2"/>
                </a:solidFill>
                <a:latin typeface="Comic Sans MS" pitchFamily="66" charset="0"/>
              </a:rPr>
              <a:t>TIME </a:t>
            </a:r>
            <a:r>
              <a:rPr kumimoji="0" lang="pt-PT" b="1" dirty="0" smtClean="0">
                <a:solidFill>
                  <a:schemeClr val="bg2"/>
                </a:solidFill>
                <a:latin typeface="Comic Sans MS" pitchFamily="66" charset="0"/>
              </a:rPr>
              <a:t>EXPRESSIONS</a:t>
            </a:r>
            <a:r>
              <a:rPr kumimoji="0" lang="sr-Latn-RS" b="1" dirty="0" smtClean="0">
                <a:solidFill>
                  <a:schemeClr val="bg2"/>
                </a:solidFill>
                <a:latin typeface="Comic Sans MS" pitchFamily="66" charset="0"/>
              </a:rPr>
              <a:t>/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sr-Latn-RS" b="1" dirty="0" smtClean="0">
                <a:solidFill>
                  <a:schemeClr val="bg2"/>
                </a:solidFill>
                <a:latin typeface="Comic Sans MS" pitchFamily="66" charset="0"/>
              </a:rPr>
              <a:t>VREMENSKI IZRAZI</a:t>
            </a:r>
            <a:endParaRPr kumimoji="0" lang="en-US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87450" y="1557338"/>
            <a:ext cx="71278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sr-Latn-RS" sz="1800" b="1" dirty="0" smtClean="0">
                <a:solidFill>
                  <a:srgbClr val="3333CC"/>
                </a:solidFill>
                <a:latin typeface="Comic Sans MS" pitchFamily="66" charset="0"/>
              </a:rPr>
              <a:t>Vremenski izrazi koji se koriste uz </a:t>
            </a:r>
            <a:r>
              <a:rPr kumimoji="0" lang="pt-PT" sz="1800" b="1" i="1" dirty="0" smtClean="0">
                <a:solidFill>
                  <a:srgbClr val="009900"/>
                </a:solidFill>
                <a:latin typeface="Comic Sans MS" pitchFamily="66" charset="0"/>
              </a:rPr>
              <a:t>PRESENT </a:t>
            </a:r>
            <a:r>
              <a:rPr kumimoji="0" lang="pt-PT" sz="1800" b="1" i="1" dirty="0">
                <a:solidFill>
                  <a:srgbClr val="009900"/>
                </a:solidFill>
                <a:latin typeface="Comic Sans MS" pitchFamily="66" charset="0"/>
              </a:rPr>
              <a:t>CONTINUOUS</a:t>
            </a:r>
            <a:r>
              <a:rPr kumimoji="0" lang="pt-PT" sz="1800" b="1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kumimoji="0" lang="sr-Latn-RS" sz="1800" b="1" dirty="0" smtClean="0">
                <a:solidFill>
                  <a:srgbClr val="3333CC"/>
                </a:solidFill>
                <a:latin typeface="Comic Sans MS" pitchFamily="66" charset="0"/>
              </a:rPr>
              <a:t> su</a:t>
            </a:r>
            <a:r>
              <a:rPr kumimoji="0" lang="pt-PT" sz="1800" b="1" dirty="0" smtClean="0">
                <a:solidFill>
                  <a:srgbClr val="3333CC"/>
                </a:solidFill>
                <a:latin typeface="Comic Sans MS" pitchFamily="66" charset="0"/>
              </a:rPr>
              <a:t>:</a:t>
            </a:r>
            <a:endParaRPr kumimoji="0" lang="en-US" sz="1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92275" y="4724400"/>
            <a:ext cx="1727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kumimoji="0" lang="pt-PT" sz="3200" b="1">
                <a:solidFill>
                  <a:srgbClr val="FF5050"/>
                </a:solidFill>
                <a:latin typeface="Comic Sans MS" pitchFamily="66" charset="0"/>
              </a:rPr>
              <a:t>now</a:t>
            </a:r>
            <a:endParaRPr kumimoji="0" lang="en-US" sz="3200" b="1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27538" y="2708275"/>
            <a:ext cx="39608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kumimoji="0" lang="pt-PT" sz="3200" b="1">
                <a:solidFill>
                  <a:schemeClr val="tx2"/>
                </a:solidFill>
                <a:latin typeface="Comic Sans MS" pitchFamily="66" charset="0"/>
              </a:rPr>
              <a:t>at the moment</a:t>
            </a:r>
            <a:endParaRPr kumimoji="0" lang="en-US" sz="32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47813" y="2781300"/>
            <a:ext cx="24479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kumimoji="0" lang="pt-PT" sz="3200" b="1">
                <a:solidFill>
                  <a:schemeClr val="folHlink"/>
                </a:solidFill>
                <a:latin typeface="Comic Sans MS" pitchFamily="66" charset="0"/>
              </a:rPr>
              <a:t>at present</a:t>
            </a:r>
            <a:endParaRPr kumimoji="0" lang="en-US" sz="3200" b="1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08625" y="4797425"/>
            <a:ext cx="237648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kumimoji="0" lang="pt-PT" sz="3200" b="1">
                <a:solidFill>
                  <a:srgbClr val="FF66FF"/>
                </a:solidFill>
                <a:latin typeface="Comic Sans MS" pitchFamily="66" charset="0"/>
              </a:rPr>
              <a:t>these days</a:t>
            </a:r>
            <a:endParaRPr kumimoji="0" lang="en-US" sz="3200" b="1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13323" name="Picture 11" descr="MCj04368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500438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9" grpId="0"/>
      <p:bldP spid="13320" grpId="0"/>
      <p:bldP spid="13321" grpId="0"/>
      <p:bldP spid="13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071538" y="1285860"/>
            <a:ext cx="1428480" cy="1390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928662" y="545361"/>
            <a:ext cx="742955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What are they doing?</a:t>
            </a:r>
            <a:endParaRPr kumimoji="1" 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1472" y="2876696"/>
            <a:ext cx="2888932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birds are flying.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14414" y="1785926"/>
            <a:ext cx="2577442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 bwMode="auto">
          <a:xfrm>
            <a:off x="1428728" y="4055423"/>
            <a:ext cx="4000528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elephant is walking.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285852" y="1857364"/>
            <a:ext cx="4414198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1500166" y="4698365"/>
            <a:ext cx="3353803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dolphin is jumping.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643174" y="2357430"/>
            <a:ext cx="3986752" cy="2904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 bwMode="auto">
          <a:xfrm>
            <a:off x="2928926" y="5350907"/>
            <a:ext cx="4786346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turtle is swimming.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 descr="http://fin6.com/wp-content/uploads/2013/08/45a2a291077daa974b71c96569eb2e7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357562"/>
            <a:ext cx="5345119" cy="269775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3214678" y="6234282"/>
            <a:ext cx="3198311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dogs are running.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28662" y="545361"/>
            <a:ext cx="742955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What are they doing?</a:t>
            </a:r>
            <a:endParaRPr kumimoji="1" 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30722" name="Picture 2" descr="http://t2.gstatic.com/images?q=tbn:ANd9GcQLK4-IJESbkZ_GMU7ZpwL8YtpUEmJdCNYK-0Ys2aDu35QcXbB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441831" cy="250117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 bwMode="auto">
          <a:xfrm>
            <a:off x="642910" y="3662514"/>
            <a:ext cx="3042821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cats are playing.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24" name="Picture 4" descr="http://fin6.com/wp-content/uploads/2013/08/cdb2b502db737e27aa0a5f5047d896d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5015"/>
          <a:stretch>
            <a:fillRect/>
          </a:stretch>
        </p:blipFill>
        <p:spPr bwMode="auto">
          <a:xfrm>
            <a:off x="500034" y="1643050"/>
            <a:ext cx="6513533" cy="345969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928662" y="5019836"/>
            <a:ext cx="3918060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penguins</a:t>
            </a:r>
            <a:r>
              <a:rPr kumimoji="1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are standing.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26" name="Picture 6" descr="http://img.ibtimes.com/www/data/images/full/2012/02/08/228223-animals-visit-the-dentis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928802"/>
            <a:ext cx="5820895" cy="398454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1500166" y="5769935"/>
            <a:ext cx="5196487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keeper is cleaning hippo’s teeth.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28" name="Picture 8" descr="http://www.awesomelycute.com/gallery/2012/11/super-cute-animals-awsomelycute-com-0158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3071810"/>
            <a:ext cx="5085126" cy="317820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 bwMode="auto">
          <a:xfrm>
            <a:off x="2643174" y="6091406"/>
            <a:ext cx="3728906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The koala is drinking milk.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30" name="Picture 10" descr="http://wallpoper.com/images/00/42/19/55/animals-leopards_0042195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2214554"/>
            <a:ext cx="6858048" cy="428628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auto">
          <a:xfrm>
            <a:off x="3143240" y="6198563"/>
            <a:ext cx="4378122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cheetah is climbing a tree.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10566" cy="1016305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b="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  <a:ea typeface="+mn-ea"/>
                <a:cs typeface="+mn-cs"/>
              </a:rPr>
              <a:t>The Present Continuous</a:t>
            </a:r>
            <a:br>
              <a:rPr lang="en-US" sz="3600" b="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  <a:ea typeface="+mn-ea"/>
                <a:cs typeface="+mn-cs"/>
              </a:rPr>
            </a:br>
            <a:r>
              <a:rPr kumimoji="0" lang="pt-PT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Complete the sentences.</a:t>
            </a:r>
            <a:endParaRPr kumimoji="0" lang="en-US" sz="24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910" y="1428736"/>
            <a:ext cx="8215370" cy="504826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1 She ____________(watch) TV.</a:t>
            </a:r>
          </a:p>
          <a:p>
            <a:pPr>
              <a:buNone/>
            </a:pPr>
            <a:r>
              <a:rPr lang="en-GB" dirty="0" smtClean="0"/>
              <a:t>2 We</a:t>
            </a:r>
            <a:r>
              <a:rPr lang="en-GB" dirty="0" smtClean="0"/>
              <a:t> </a:t>
            </a:r>
            <a:r>
              <a:rPr lang="en-GB" dirty="0" smtClean="0"/>
              <a:t>____________(learn) English.</a:t>
            </a:r>
          </a:p>
          <a:p>
            <a:pPr>
              <a:buNone/>
            </a:pPr>
            <a:r>
              <a:rPr lang="en-GB" dirty="0" smtClean="0"/>
              <a:t>3 Jack ____________(do) his homework.</a:t>
            </a:r>
          </a:p>
          <a:p>
            <a:pPr>
              <a:buNone/>
            </a:pPr>
            <a:r>
              <a:rPr lang="en-GB" dirty="0" smtClean="0"/>
              <a:t>4 I ____________(sit) on the bench.</a:t>
            </a:r>
          </a:p>
          <a:p>
            <a:pPr>
              <a:buNone/>
            </a:pPr>
            <a:r>
              <a:rPr lang="en-GB" dirty="0" smtClean="0"/>
              <a:t>5 Kate and Ben ____________(play) tennis.</a:t>
            </a:r>
          </a:p>
          <a:p>
            <a:pPr>
              <a:buNone/>
            </a:pPr>
            <a:r>
              <a:rPr lang="en-GB" dirty="0" smtClean="0"/>
              <a:t>6 Mr. Grey</a:t>
            </a:r>
            <a:r>
              <a:rPr lang="en-GB" dirty="0" smtClean="0"/>
              <a:t> </a:t>
            </a:r>
            <a:r>
              <a:rPr lang="en-GB" dirty="0" smtClean="0"/>
              <a:t>____________(watch) birds in the zoo.</a:t>
            </a:r>
          </a:p>
          <a:p>
            <a:pPr>
              <a:buNone/>
            </a:pPr>
            <a:r>
              <a:rPr lang="en-GB" dirty="0" smtClean="0"/>
              <a:t>7 Monkeys ____________(hide) in the trees.</a:t>
            </a:r>
          </a:p>
          <a:p>
            <a:pPr>
              <a:buNone/>
            </a:pPr>
            <a:r>
              <a:rPr lang="en-GB" dirty="0" smtClean="0"/>
              <a:t>6 The crocodile ____________(swim).</a:t>
            </a:r>
          </a:p>
          <a:p>
            <a:pPr>
              <a:buNone/>
            </a:pPr>
            <a:r>
              <a:rPr lang="en-GB" dirty="0" smtClean="0"/>
              <a:t>7 Birds</a:t>
            </a:r>
            <a:r>
              <a:rPr lang="en-GB" dirty="0" smtClean="0"/>
              <a:t> </a:t>
            </a:r>
            <a:r>
              <a:rPr lang="en-GB" dirty="0" smtClean="0"/>
              <a:t>____________(fly).</a:t>
            </a:r>
          </a:p>
          <a:p>
            <a:pPr>
              <a:buNone/>
            </a:pPr>
            <a:r>
              <a:rPr lang="en-GB" dirty="0" smtClean="0"/>
              <a:t>8 My dog ____________(jump) around me.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14480" y="1363441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 watching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14480" y="1915361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are learning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57356" y="2405257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 doing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85852" y="2928934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am sitting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57554" y="3412483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are playing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71736" y="3929066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are watching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12" y="4464851"/>
            <a:ext cx="1928826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are hiding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86116" y="5007308"/>
            <a:ext cx="2071702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 swimming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00232" y="5500702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are flying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57422" y="6000768"/>
            <a:ext cx="2143140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 jumping</a:t>
            </a: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274478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(he / swim – dive)</a:t>
            </a:r>
          </a:p>
          <a:p>
            <a:pPr algn="ctr" eaLnBrk="1" hangingPunct="1">
              <a:spcBef>
                <a:spcPct val="50000"/>
              </a:spcBef>
            </a:pPr>
            <a:endParaRPr kumimoji="0"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kumimoji="0" lang="pt-PT" sz="1600" b="1" dirty="0" smtClean="0"/>
              <a:t>he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swimming?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2349500"/>
            <a:ext cx="26638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No, </a:t>
            </a:r>
            <a:r>
              <a:rPr kumimoji="0" lang="pt-PT" sz="1600" b="1" dirty="0"/>
              <a:t>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isn’t</a:t>
            </a:r>
            <a:r>
              <a:rPr kumimoji="0" lang="pt-PT" sz="1600" b="1" dirty="0" smtClean="0"/>
              <a:t>.</a:t>
            </a:r>
            <a:endParaRPr kumimoji="0" lang="pt-PT" sz="1600" b="1" dirty="0"/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 diving</a:t>
            </a:r>
            <a:r>
              <a:rPr kumimoji="0" lang="pt-PT" sz="1600" b="1" dirty="0" smtClean="0"/>
              <a:t>.</a:t>
            </a:r>
            <a:endParaRPr kumimoji="0" lang="en-US" sz="1600" b="1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00562" y="285728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latin typeface="Comic Sans MS"/>
                <a:ea typeface="Times New Roman"/>
              </a:rPr>
              <a:t>(</a:t>
            </a:r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he / ride a motorcycle – drive a car)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148263" y="2060575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riding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motorcycle?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148263" y="2420938"/>
            <a:ext cx="34559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/>
              <a:t>No, he </a:t>
            </a:r>
            <a:r>
              <a:rPr kumimoji="0" lang="pt-PT" sz="1600" b="1" dirty="0">
                <a:solidFill>
                  <a:srgbClr val="3333CC"/>
                </a:solidFill>
              </a:rPr>
              <a:t>isn’t</a:t>
            </a:r>
            <a:r>
              <a:rPr kumimoji="0" lang="pt-PT" sz="1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 driving </a:t>
            </a:r>
            <a:r>
              <a:rPr kumimoji="0" lang="pt-PT" sz="1600" b="1" dirty="0" smtClean="0"/>
              <a:t>a car.</a:t>
            </a:r>
            <a:endParaRPr kumimoji="0" lang="en-US" sz="1600" b="1" dirty="0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000232" y="3357562"/>
            <a:ext cx="4087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(she / use a computer – read a book)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411413" y="5373688"/>
            <a:ext cx="3455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she 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computer?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411413" y="5734050"/>
            <a:ext cx="36004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No, </a:t>
            </a:r>
            <a:r>
              <a:rPr kumimoji="0" lang="pt-PT" sz="1600" b="1" dirty="0"/>
              <a:t>she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isn’t.</a:t>
            </a:r>
            <a:endParaRPr kumimoji="0" lang="pt-PT" sz="1600" b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/>
              <a:t>She is </a:t>
            </a:r>
            <a:r>
              <a:rPr kumimoji="0" lang="pt-PT" sz="1600" b="1" dirty="0">
                <a:solidFill>
                  <a:srgbClr val="3333CC"/>
                </a:solidFill>
              </a:rPr>
              <a:t>reading</a:t>
            </a:r>
            <a:r>
              <a:rPr kumimoji="0" lang="pt-PT" sz="1600" b="1" dirty="0">
                <a:solidFill>
                  <a:srgbClr val="FF0000"/>
                </a:solidFill>
              </a:rPr>
              <a:t> </a:t>
            </a:r>
            <a:r>
              <a:rPr kumimoji="0" lang="pt-PT" sz="1600" b="1" dirty="0" smtClean="0"/>
              <a:t>a book.</a:t>
            </a:r>
            <a:endParaRPr kumimoji="0" lang="en-US" sz="1600" b="1" dirty="0"/>
          </a:p>
        </p:txBody>
      </p:sp>
      <p:pic>
        <p:nvPicPr>
          <p:cNvPr id="6168" name="Picture 24" descr="MCj04368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229225"/>
            <a:ext cx="1714500" cy="1125538"/>
          </a:xfrm>
          <a:prstGeom prst="rect">
            <a:avLst/>
          </a:prstGeom>
          <a:noFill/>
        </p:spPr>
      </p:pic>
      <p:pic>
        <p:nvPicPr>
          <p:cNvPr id="19" name="Picture 2" descr="Peter sw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18515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Peter ju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42918"/>
            <a:ext cx="1328746" cy="159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artin ride a motorcy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642918"/>
            <a:ext cx="1321602" cy="11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Martin drive a c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714356"/>
            <a:ext cx="1123952" cy="109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ez tytuł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714752"/>
            <a:ext cx="1463093" cy="15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857628"/>
            <a:ext cx="1457318" cy="147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6" grpId="0"/>
      <p:bldP spid="6157" grpId="0"/>
      <p:bldP spid="6163" grpId="0"/>
      <p:bldP spid="61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260350"/>
            <a:ext cx="3857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(they / tidy their room – watch TV)</a:t>
            </a:r>
          </a:p>
          <a:p>
            <a:pPr algn="ctr" eaLnBrk="1" hangingPunct="1">
              <a:spcBef>
                <a:spcPct val="50000"/>
              </a:spcBef>
            </a:pPr>
            <a:endParaRPr kumimoji="0"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1916112"/>
            <a:ext cx="3603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kumimoji="0" lang="pt-PT" sz="1600" b="1" dirty="0" smtClean="0"/>
              <a:t>they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tidying </a:t>
            </a:r>
            <a:r>
              <a:rPr kumimoji="0" lang="pt-PT" sz="1600" b="1" dirty="0" smtClean="0"/>
              <a:t>their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pt-PT" sz="1600" b="1" dirty="0" smtClean="0"/>
              <a:t>room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2349500"/>
            <a:ext cx="26638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No, they </a:t>
            </a:r>
            <a:r>
              <a:rPr kumimoji="0" lang="pt-PT" sz="1600" b="1" dirty="0" smtClean="0">
                <a:solidFill>
                  <a:srgbClr val="3333CC"/>
                </a:solidFill>
              </a:rPr>
              <a:t>aren’t</a:t>
            </a:r>
            <a:r>
              <a:rPr kumimoji="0" lang="pt-PT" sz="1600" b="1" dirty="0" smtClean="0"/>
              <a:t>.</a:t>
            </a:r>
            <a:endParaRPr kumimoji="0" lang="pt-PT" sz="1600" b="1" dirty="0"/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They </a:t>
            </a:r>
            <a:r>
              <a:rPr kumimoji="0" lang="pt-PT" sz="1600" b="1" dirty="0" smtClean="0">
                <a:solidFill>
                  <a:srgbClr val="3333CC"/>
                </a:solidFill>
              </a:rPr>
              <a:t>are watching </a:t>
            </a:r>
            <a:r>
              <a:rPr kumimoji="0" lang="pt-PT" sz="1600" b="1" dirty="0" smtClean="0"/>
              <a:t>TV</a:t>
            </a:r>
            <a:r>
              <a:rPr kumimoji="0" lang="pt-PT" sz="1600" b="1" dirty="0" smtClean="0"/>
              <a:t>.</a:t>
            </a:r>
            <a:endParaRPr kumimoji="0" lang="en-US" sz="1600" b="1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00562" y="285728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(it / climb a tree – catch a ball)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148263" y="2060575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climbing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tree?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148263" y="2420938"/>
            <a:ext cx="34559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/>
              <a:t>No, </a:t>
            </a:r>
            <a:r>
              <a:rPr kumimoji="0" lang="pt-PT" sz="1600" b="1" dirty="0" smtClean="0"/>
              <a:t>it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isn’t</a:t>
            </a:r>
            <a:r>
              <a:rPr kumimoji="0" lang="pt-PT" sz="1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It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 catching </a:t>
            </a:r>
            <a:r>
              <a:rPr kumimoji="0" lang="pt-PT" sz="1600" b="1" dirty="0" smtClean="0"/>
              <a:t>a ball.</a:t>
            </a:r>
            <a:endParaRPr kumimoji="0" lang="en-US" sz="1600" b="1" dirty="0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000232" y="3357562"/>
            <a:ext cx="4087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(</a:t>
            </a:r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he / call his friend – write a letter)</a:t>
            </a:r>
            <a:endParaRPr kumimoji="0" lang="en-US" sz="16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411413" y="5373688"/>
            <a:ext cx="3455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calling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his friend?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411413" y="5734050"/>
            <a:ext cx="36004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No, 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isn’t.</a:t>
            </a:r>
            <a:endParaRPr kumimoji="0" lang="pt-PT" sz="1600" b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He </a:t>
            </a:r>
            <a:r>
              <a:rPr kumimoji="0" lang="pt-PT" sz="1600" b="1" dirty="0"/>
              <a:t>is </a:t>
            </a:r>
            <a:r>
              <a:rPr kumimoji="0" lang="pt-PT" sz="1600" b="1" dirty="0" smtClean="0">
                <a:solidFill>
                  <a:srgbClr val="3333CC"/>
                </a:solidFill>
              </a:rPr>
              <a:t>writing </a:t>
            </a:r>
            <a:r>
              <a:rPr kumimoji="0" lang="pt-PT" sz="1600" b="1" dirty="0" smtClean="0"/>
              <a:t>a letter.</a:t>
            </a:r>
            <a:endParaRPr kumimoji="0" lang="en-US" sz="1600" b="1" dirty="0"/>
          </a:p>
        </p:txBody>
      </p:sp>
      <p:pic>
        <p:nvPicPr>
          <p:cNvPr id="6168" name="Picture 24" descr="MCj04368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229225"/>
            <a:ext cx="1714500" cy="1125538"/>
          </a:xfrm>
          <a:prstGeom prst="rect">
            <a:avLst/>
          </a:prstGeom>
          <a:noFill/>
        </p:spPr>
      </p:pic>
      <p:pic>
        <p:nvPicPr>
          <p:cNvPr id="3074" name="Picture 2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31101"/>
            <a:ext cx="1797856" cy="129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714356"/>
            <a:ext cx="1883922" cy="12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Rex climb a t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14356"/>
            <a:ext cx="1143008" cy="14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Rex catch a b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092020"/>
            <a:ext cx="1162051" cy="99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786190"/>
            <a:ext cx="1123952" cy="140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0726" y="3857628"/>
            <a:ext cx="1564259" cy="1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6" grpId="0"/>
      <p:bldP spid="6157" grpId="0"/>
      <p:bldP spid="6163" grpId="0"/>
      <p:bldP spid="61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260350"/>
            <a:ext cx="3857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(they / skate – ski)</a:t>
            </a:r>
          </a:p>
          <a:p>
            <a:pPr algn="ctr" eaLnBrk="1" hangingPunct="1">
              <a:spcBef>
                <a:spcPct val="50000"/>
              </a:spcBef>
            </a:pPr>
            <a:endParaRPr kumimoji="0"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1916112"/>
            <a:ext cx="3603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kumimoji="0" lang="pt-PT" sz="1600" b="1" dirty="0" smtClean="0"/>
              <a:t>they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skating?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2349500"/>
            <a:ext cx="26638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No, they </a:t>
            </a:r>
            <a:r>
              <a:rPr kumimoji="0" lang="pt-PT" sz="1600" b="1" dirty="0" smtClean="0">
                <a:solidFill>
                  <a:srgbClr val="3333CC"/>
                </a:solidFill>
              </a:rPr>
              <a:t>aren’t</a:t>
            </a:r>
            <a:r>
              <a:rPr kumimoji="0" lang="pt-PT" sz="1600" b="1" dirty="0" smtClean="0"/>
              <a:t>.</a:t>
            </a:r>
            <a:endParaRPr kumimoji="0" lang="pt-PT" sz="1600" b="1" dirty="0"/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They </a:t>
            </a:r>
            <a:r>
              <a:rPr kumimoji="0" lang="pt-PT" sz="1600" b="1" dirty="0" smtClean="0">
                <a:solidFill>
                  <a:srgbClr val="3333CC"/>
                </a:solidFill>
              </a:rPr>
              <a:t>are skiing</a:t>
            </a:r>
            <a:r>
              <a:rPr kumimoji="0" lang="pt-PT" sz="1600" b="1" dirty="0" smtClean="0"/>
              <a:t>.</a:t>
            </a:r>
            <a:endParaRPr kumimoji="0" lang="en-US" sz="1600" b="1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143372" y="285728"/>
            <a:ext cx="50006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(</a:t>
            </a:r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he / study in his room – study in the kitchen)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148263" y="2060575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studying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his room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148263" y="2420938"/>
            <a:ext cx="34559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/>
              <a:t>No, </a:t>
            </a:r>
            <a:r>
              <a:rPr kumimoji="0" lang="pt-PT" sz="1600" b="1" dirty="0" smtClean="0"/>
              <a:t>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isn’t</a:t>
            </a:r>
            <a:r>
              <a:rPr kumimoji="0" lang="pt-PT" sz="1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 studying </a:t>
            </a:r>
            <a:r>
              <a:rPr kumimoji="0" lang="pt-PT" sz="1600" b="1" dirty="0" smtClean="0"/>
              <a:t>in the kitchen.</a:t>
            </a:r>
            <a:endParaRPr kumimoji="0" lang="en-US" sz="1600" b="1" dirty="0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000232" y="3357562"/>
            <a:ext cx="4087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(he / ski – play football)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411413" y="5373688"/>
            <a:ext cx="3455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kumimoji="0" lang="pt-PT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skiing </a:t>
            </a:r>
            <a:r>
              <a:rPr kumimoji="0" lang="pt-P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kumimoji="0"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411413" y="5734050"/>
            <a:ext cx="36004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No, he </a:t>
            </a:r>
            <a:r>
              <a:rPr kumimoji="0" lang="pt-PT" sz="1600" b="1" dirty="0" smtClean="0">
                <a:solidFill>
                  <a:srgbClr val="3333CC"/>
                </a:solidFill>
              </a:rPr>
              <a:t>isn’t.</a:t>
            </a:r>
            <a:endParaRPr kumimoji="0" lang="pt-PT" sz="1600" b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pt-PT" sz="1600" b="1" dirty="0" smtClean="0"/>
              <a:t>He </a:t>
            </a:r>
            <a:r>
              <a:rPr kumimoji="0" lang="pt-PT" sz="1600" b="1" dirty="0"/>
              <a:t>is </a:t>
            </a:r>
            <a:r>
              <a:rPr kumimoji="0" lang="pt-PT" sz="1600" b="1" dirty="0" smtClean="0">
                <a:solidFill>
                  <a:srgbClr val="3333CC"/>
                </a:solidFill>
              </a:rPr>
              <a:t>playing </a:t>
            </a:r>
            <a:r>
              <a:rPr kumimoji="0" lang="pt-PT" sz="1600" b="1" dirty="0" smtClean="0"/>
              <a:t> football.</a:t>
            </a:r>
            <a:endParaRPr kumimoji="0" lang="en-US" sz="1600" b="1" dirty="0"/>
          </a:p>
        </p:txBody>
      </p:sp>
      <p:pic>
        <p:nvPicPr>
          <p:cNvPr id="6168" name="Picture 24" descr="MCj04368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229225"/>
            <a:ext cx="1714500" cy="1125538"/>
          </a:xfrm>
          <a:prstGeom prst="rect">
            <a:avLst/>
          </a:prstGeom>
          <a:noFill/>
        </p:spPr>
      </p:pic>
      <p:pic>
        <p:nvPicPr>
          <p:cNvPr id="4098" name="Picture 2" descr="Olivia and Victor sk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1300165" cy="12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Olivia and Victor 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640796"/>
            <a:ext cx="1176339" cy="118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857232"/>
            <a:ext cx="1428760" cy="12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835802"/>
            <a:ext cx="1500189" cy="11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enis s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3857628"/>
            <a:ext cx="1500459" cy="14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enis play footb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3714752"/>
            <a:ext cx="1285884" cy="154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6" grpId="0"/>
      <p:bldP spid="6157" grpId="0"/>
      <p:bldP spid="6163" grpId="0"/>
      <p:bldP spid="61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50577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Present Continuous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775" y="184467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</a:t>
            </a:r>
            <a:r>
              <a:rPr kumimoji="0" lang="pt-PT" sz="1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</a:t>
            </a:r>
            <a:r>
              <a:rPr kumimoji="0" lang="pt-P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they </a:t>
            </a:r>
            <a:r>
              <a:rPr kumimoji="0" lang="pt-PT" sz="1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doing</a:t>
            </a:r>
            <a:r>
              <a:rPr kumimoji="0" lang="pt-P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now?</a:t>
            </a:r>
            <a:endParaRPr kumimoji="0"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2636838"/>
            <a:ext cx="252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400" b="1">
                <a:solidFill>
                  <a:schemeClr val="tx2"/>
                </a:solidFill>
                <a:latin typeface="Comic Sans MS" pitchFamily="66" charset="0"/>
              </a:rPr>
              <a:t>eat // ice-cream</a:t>
            </a:r>
            <a:endParaRPr kumimoji="0" lang="en-US" sz="1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1188" y="5084763"/>
            <a:ext cx="2592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1600" b="1" i="1"/>
              <a:t>She</a:t>
            </a:r>
            <a:r>
              <a:rPr kumimoji="0" lang="en-US" sz="1600" b="1" i="1">
                <a:solidFill>
                  <a:srgbClr val="3333CC"/>
                </a:solidFill>
              </a:rPr>
              <a:t> is eating</a:t>
            </a:r>
            <a:r>
              <a:rPr kumimoji="0" lang="en-US" sz="1600" b="1" i="1"/>
              <a:t> an ice-cream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492500" y="2636838"/>
            <a:ext cx="252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400" b="1">
                <a:solidFill>
                  <a:schemeClr val="tx2"/>
                </a:solidFill>
                <a:latin typeface="Comic Sans MS" pitchFamily="66" charset="0"/>
              </a:rPr>
              <a:t>dance</a:t>
            </a:r>
            <a:endParaRPr kumimoji="0" lang="en-US" sz="1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19475" y="50847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600" b="1" i="1"/>
              <a:t>They </a:t>
            </a:r>
            <a:r>
              <a:rPr kumimoji="0" lang="pt-PT" sz="1600" b="1" i="1">
                <a:solidFill>
                  <a:srgbClr val="3333CC"/>
                </a:solidFill>
              </a:rPr>
              <a:t>are dancing</a:t>
            </a:r>
            <a:r>
              <a:rPr kumimoji="0" lang="pt-PT" sz="1600" b="1" i="1"/>
              <a:t>.</a:t>
            </a:r>
            <a:endParaRPr kumimoji="0" lang="en-US" sz="1600" b="1" i="1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300788" y="2708275"/>
            <a:ext cx="252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400" b="1">
                <a:solidFill>
                  <a:schemeClr val="tx2"/>
                </a:solidFill>
                <a:latin typeface="Comic Sans MS" pitchFamily="66" charset="0"/>
              </a:rPr>
              <a:t>have  // a shower</a:t>
            </a:r>
            <a:endParaRPr kumimoji="0" lang="en-US" sz="1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227763" y="5084763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600" b="1" i="1"/>
              <a:t>He </a:t>
            </a:r>
            <a:r>
              <a:rPr kumimoji="0" lang="pt-PT" sz="1600" b="1" i="1">
                <a:solidFill>
                  <a:srgbClr val="3333CC"/>
                </a:solidFill>
              </a:rPr>
              <a:t>is having</a:t>
            </a:r>
            <a:r>
              <a:rPr kumimoji="0" lang="pt-PT" sz="1600" b="1" i="1"/>
              <a:t> a shower.</a:t>
            </a:r>
            <a:endParaRPr kumimoji="0" lang="en-US" sz="1600" b="1" i="1"/>
          </a:p>
        </p:txBody>
      </p:sp>
      <p:pic>
        <p:nvPicPr>
          <p:cNvPr id="5136" name="Picture 16" descr="MCj03975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97200"/>
            <a:ext cx="1825625" cy="1846263"/>
          </a:xfrm>
          <a:prstGeom prst="rect">
            <a:avLst/>
          </a:prstGeom>
          <a:noFill/>
        </p:spPr>
      </p:pic>
      <p:pic>
        <p:nvPicPr>
          <p:cNvPr id="5137" name="Picture 17" descr="MCj04159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924175"/>
            <a:ext cx="1660525" cy="1809750"/>
          </a:xfrm>
          <a:prstGeom prst="rect">
            <a:avLst/>
          </a:prstGeom>
          <a:noFill/>
        </p:spPr>
      </p:pic>
      <p:pic>
        <p:nvPicPr>
          <p:cNvPr id="5138" name="Picture 18" descr="MCj009788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141663"/>
            <a:ext cx="990600" cy="17954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  <p:bldP spid="5127" grpId="0"/>
      <p:bldP spid="5130" grpId="0"/>
      <p:bldP spid="5131" grpId="0"/>
      <p:bldP spid="5134" grpId="0"/>
      <p:bldP spid="5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136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400" b="1">
                <a:solidFill>
                  <a:schemeClr val="tx2"/>
                </a:solidFill>
                <a:latin typeface="Comic Sans MS" pitchFamily="66" charset="0"/>
              </a:rPr>
              <a:t>cry</a:t>
            </a:r>
            <a:endParaRPr kumimoji="0" lang="en-US" sz="1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the boy </a:t>
            </a:r>
            <a:r>
              <a:rPr kumimoji="0" lang="pt-P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crying</a:t>
            </a:r>
            <a:r>
              <a:rPr kumimoji="0" lang="pt-P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kumimoji="0"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2349500"/>
            <a:ext cx="26638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Yes, he </a:t>
            </a:r>
            <a:r>
              <a:rPr kumimoji="0" lang="pt-PT" sz="1600" b="1">
                <a:solidFill>
                  <a:srgbClr val="3333CC"/>
                </a:solidFill>
              </a:rPr>
              <a:t>is</a:t>
            </a:r>
            <a:r>
              <a:rPr kumimoji="0" lang="pt-PT" sz="16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The boy </a:t>
            </a:r>
            <a:r>
              <a:rPr kumimoji="0" lang="pt-PT" sz="1600" b="1">
                <a:solidFill>
                  <a:srgbClr val="3333CC"/>
                </a:solidFill>
              </a:rPr>
              <a:t>is crying</a:t>
            </a:r>
            <a:r>
              <a:rPr kumimoji="0" lang="pt-PT" sz="1600" b="1"/>
              <a:t>.</a:t>
            </a:r>
            <a:endParaRPr kumimoji="0" lang="en-US" sz="1600" b="1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620713"/>
            <a:ext cx="148113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20713"/>
            <a:ext cx="1382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59338" y="260350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400" b="1">
                <a:solidFill>
                  <a:schemeClr val="tx2"/>
                </a:solidFill>
                <a:latin typeface="Comic Sans MS" pitchFamily="66" charset="0"/>
              </a:rPr>
              <a:t>cook // pancakes</a:t>
            </a:r>
            <a:r>
              <a:rPr kumimoji="0" lang="pt-PT" sz="1400" b="1"/>
              <a:t> </a:t>
            </a:r>
            <a:endParaRPr kumimoji="0" lang="en-US" sz="1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77050" y="260350"/>
            <a:ext cx="1582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400" b="1">
                <a:solidFill>
                  <a:schemeClr val="tx2"/>
                </a:solidFill>
                <a:latin typeface="Comic Sans MS" pitchFamily="66" charset="0"/>
              </a:rPr>
              <a:t>play // the violin</a:t>
            </a:r>
            <a:r>
              <a:rPr kumimoji="0" lang="pt-PT" sz="1400" b="1"/>
              <a:t> </a:t>
            </a:r>
            <a:endParaRPr kumimoji="0" lang="en-US" sz="1400" b="1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148263" y="2060575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the man </a:t>
            </a:r>
            <a:r>
              <a:rPr kumimoji="0" lang="pt-P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cooking</a:t>
            </a:r>
            <a:r>
              <a:rPr kumimoji="0" lang="pt-P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pt-P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pancakes?</a:t>
            </a:r>
            <a:endParaRPr kumimoji="0"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148263" y="2420938"/>
            <a:ext cx="34559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No, he </a:t>
            </a:r>
            <a:r>
              <a:rPr kumimoji="0" lang="pt-PT" sz="1600" b="1">
                <a:solidFill>
                  <a:srgbClr val="3333CC"/>
                </a:solidFill>
              </a:rPr>
              <a:t>isn’t</a:t>
            </a:r>
            <a:r>
              <a:rPr kumimoji="0" lang="pt-PT" sz="16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The man </a:t>
            </a:r>
            <a:r>
              <a:rPr kumimoji="0" lang="pt-PT" sz="1600" b="1">
                <a:solidFill>
                  <a:srgbClr val="3333CC"/>
                </a:solidFill>
              </a:rPr>
              <a:t>is playing</a:t>
            </a:r>
            <a:r>
              <a:rPr kumimoji="0" lang="pt-PT" sz="1600" b="1">
                <a:solidFill>
                  <a:srgbClr val="FF0000"/>
                </a:solidFill>
              </a:rPr>
              <a:t> </a:t>
            </a:r>
            <a:r>
              <a:rPr kumimoji="0" lang="pt-PT" sz="1600" b="1"/>
              <a:t>the violin.</a:t>
            </a:r>
            <a:endParaRPr kumimoji="0" lang="en-US" sz="1600" b="1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4859338" y="692150"/>
            <a:ext cx="1728787" cy="1154113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787900" y="692150"/>
            <a:ext cx="1800225" cy="11525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555875" y="3141663"/>
            <a:ext cx="266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400" b="1">
                <a:solidFill>
                  <a:schemeClr val="tx2"/>
                </a:solidFill>
                <a:latin typeface="Comic Sans MS" pitchFamily="66" charset="0"/>
              </a:rPr>
              <a:t>read // the newspaper</a:t>
            </a:r>
            <a:r>
              <a:rPr kumimoji="0" lang="pt-PT" sz="1400" b="1"/>
              <a:t> </a:t>
            </a:r>
            <a:endParaRPr kumimoji="0" lang="en-US" sz="1400" b="1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411413" y="5373688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kumimoji="0" lang="pt-P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she </a:t>
            </a:r>
            <a:r>
              <a:rPr kumimoji="0" lang="pt-P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reading </a:t>
            </a:r>
            <a:r>
              <a:rPr kumimoji="0" lang="pt-P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newspaper?</a:t>
            </a:r>
            <a:endParaRPr kumimoji="0"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411413" y="5734050"/>
            <a:ext cx="36004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Yes, she </a:t>
            </a:r>
            <a:r>
              <a:rPr kumimoji="0" lang="pt-PT" sz="1600" b="1">
                <a:solidFill>
                  <a:srgbClr val="3333CC"/>
                </a:solidFill>
              </a:rPr>
              <a:t>is.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She is </a:t>
            </a:r>
            <a:r>
              <a:rPr kumimoji="0" lang="pt-PT" sz="1600" b="1">
                <a:solidFill>
                  <a:srgbClr val="3333CC"/>
                </a:solidFill>
              </a:rPr>
              <a:t>reading</a:t>
            </a:r>
            <a:r>
              <a:rPr kumimoji="0" lang="pt-PT" sz="1600" b="1">
                <a:solidFill>
                  <a:srgbClr val="FF0000"/>
                </a:solidFill>
              </a:rPr>
              <a:t> </a:t>
            </a:r>
            <a:r>
              <a:rPr kumimoji="0" lang="pt-PT" sz="1600" b="1"/>
              <a:t>the newspaper.</a:t>
            </a:r>
            <a:endParaRPr kumimoji="0" lang="en-US" sz="1600" b="1"/>
          </a:p>
        </p:txBody>
      </p:sp>
      <p:pic>
        <p:nvPicPr>
          <p:cNvPr id="6165" name="Picture 21" descr="MCj023204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49275"/>
            <a:ext cx="1706563" cy="1319213"/>
          </a:xfrm>
          <a:prstGeom prst="rect">
            <a:avLst/>
          </a:prstGeom>
          <a:noFill/>
        </p:spPr>
      </p:pic>
      <p:pic>
        <p:nvPicPr>
          <p:cNvPr id="6166" name="Picture 22" descr="MCj042402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789363"/>
            <a:ext cx="1562100" cy="1550987"/>
          </a:xfrm>
          <a:prstGeom prst="rect">
            <a:avLst/>
          </a:prstGeom>
          <a:noFill/>
        </p:spPr>
      </p:pic>
      <p:pic>
        <p:nvPicPr>
          <p:cNvPr id="6168" name="Picture 24" descr="MCj04368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229225"/>
            <a:ext cx="1714500" cy="1125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6" grpId="0"/>
      <p:bldP spid="6157" grpId="0"/>
      <p:bldP spid="6159" grpId="0" animBg="1"/>
      <p:bldP spid="6160" grpId="0" animBg="1"/>
      <p:bldP spid="6163" grpId="0"/>
      <p:bldP spid="61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Brace 13"/>
          <p:cNvSpPr/>
          <p:nvPr/>
        </p:nvSpPr>
        <p:spPr bwMode="auto">
          <a:xfrm rot="5400000">
            <a:off x="5822165" y="2678901"/>
            <a:ext cx="357190" cy="4000528"/>
          </a:xfrm>
          <a:prstGeom prst="rightBrac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692275" y="692150"/>
            <a:ext cx="5981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The Present Continuous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650" y="25654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AFFIRMATIVE</a:t>
            </a:r>
            <a:r>
              <a:rPr kumimoji="0" lang="pt-PT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 potvrdan </a:t>
            </a:r>
            <a:r>
              <a:rPr kumimoji="0" lang="pt-PT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oblik</a:t>
            </a:r>
            <a:endParaRPr kumimoji="0"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4213" y="3213100"/>
            <a:ext cx="24479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I </a:t>
            </a:r>
            <a:r>
              <a:rPr kumimoji="0" lang="pt-PT" sz="1600" b="1">
                <a:solidFill>
                  <a:srgbClr val="0033CC"/>
                </a:solidFill>
              </a:rPr>
              <a:t>am</a:t>
            </a:r>
            <a:r>
              <a:rPr kumimoji="0" lang="pt-PT" sz="1600" b="1"/>
              <a:t> </a:t>
            </a:r>
            <a:r>
              <a:rPr kumimoji="0" lang="pt-PT" sz="1600" b="1">
                <a:solidFill>
                  <a:srgbClr val="FF0000"/>
                </a:solidFill>
              </a:rPr>
              <a:t>danc</a:t>
            </a:r>
            <a:r>
              <a:rPr kumimoji="0" lang="pt-PT" sz="1600" b="1">
                <a:solidFill>
                  <a:srgbClr val="0033CC"/>
                </a:solidFill>
              </a:rPr>
              <a:t>ing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You </a:t>
            </a:r>
            <a:r>
              <a:rPr kumimoji="0" lang="pt-PT" sz="1600" b="1">
                <a:solidFill>
                  <a:srgbClr val="0033CC"/>
                </a:solidFill>
              </a:rPr>
              <a:t>are</a:t>
            </a:r>
            <a:r>
              <a:rPr kumimoji="0" lang="pt-PT" sz="1600" b="1">
                <a:solidFill>
                  <a:srgbClr val="FF0000"/>
                </a:solidFill>
              </a:rPr>
              <a:t> danc</a:t>
            </a:r>
            <a:r>
              <a:rPr kumimoji="0" lang="pt-PT" sz="1600" b="1">
                <a:solidFill>
                  <a:srgbClr val="0033CC"/>
                </a:solidFill>
              </a:rPr>
              <a:t>ing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He / She / It </a:t>
            </a:r>
            <a:r>
              <a:rPr kumimoji="0" lang="pt-PT" sz="1600" b="1">
                <a:solidFill>
                  <a:srgbClr val="0033CC"/>
                </a:solidFill>
              </a:rPr>
              <a:t>is</a:t>
            </a:r>
            <a:r>
              <a:rPr kumimoji="0" lang="pt-PT" sz="1600" b="1">
                <a:solidFill>
                  <a:srgbClr val="FF0000"/>
                </a:solidFill>
              </a:rPr>
              <a:t> danc</a:t>
            </a:r>
            <a:r>
              <a:rPr kumimoji="0" lang="pt-PT" sz="1600" b="1">
                <a:solidFill>
                  <a:srgbClr val="0033CC"/>
                </a:solidFill>
              </a:rPr>
              <a:t>ing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We </a:t>
            </a:r>
            <a:r>
              <a:rPr kumimoji="0" lang="pt-PT" sz="1600" b="1">
                <a:solidFill>
                  <a:srgbClr val="0033CC"/>
                </a:solidFill>
              </a:rPr>
              <a:t>are</a:t>
            </a:r>
            <a:r>
              <a:rPr kumimoji="0" lang="pt-PT" sz="1600" b="1">
                <a:solidFill>
                  <a:srgbClr val="FF0000"/>
                </a:solidFill>
              </a:rPr>
              <a:t> danc</a:t>
            </a:r>
            <a:r>
              <a:rPr kumimoji="0" lang="pt-PT" sz="1600" b="1">
                <a:solidFill>
                  <a:srgbClr val="0033CC"/>
                </a:solidFill>
              </a:rPr>
              <a:t>ing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You </a:t>
            </a:r>
            <a:r>
              <a:rPr kumimoji="0" lang="pt-PT" sz="1600" b="1">
                <a:solidFill>
                  <a:srgbClr val="0033CC"/>
                </a:solidFill>
              </a:rPr>
              <a:t>are</a:t>
            </a:r>
            <a:r>
              <a:rPr kumimoji="0" lang="pt-PT" sz="1600" b="1">
                <a:solidFill>
                  <a:srgbClr val="FF0000"/>
                </a:solidFill>
              </a:rPr>
              <a:t> danc</a:t>
            </a:r>
            <a:r>
              <a:rPr kumimoji="0" lang="pt-PT" sz="1600" b="1">
                <a:solidFill>
                  <a:srgbClr val="0033CC"/>
                </a:solidFill>
              </a:rPr>
              <a:t>ing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PT" sz="1600" b="1"/>
              <a:t>They </a:t>
            </a:r>
            <a:r>
              <a:rPr kumimoji="0" lang="pt-PT" sz="1600" b="1">
                <a:solidFill>
                  <a:srgbClr val="0033CC"/>
                </a:solidFill>
              </a:rPr>
              <a:t>are</a:t>
            </a:r>
            <a:r>
              <a:rPr kumimoji="0" lang="pt-PT" sz="1600" b="1">
                <a:solidFill>
                  <a:srgbClr val="FF0000"/>
                </a:solidFill>
              </a:rPr>
              <a:t> danc</a:t>
            </a:r>
            <a:r>
              <a:rPr kumimoji="0" lang="pt-PT" sz="1600" b="1">
                <a:solidFill>
                  <a:srgbClr val="0033CC"/>
                </a:solidFill>
              </a:rPr>
              <a:t>ing</a:t>
            </a:r>
            <a:endParaRPr kumimoji="0" lang="en-US" sz="1600" b="1">
              <a:solidFill>
                <a:srgbClr val="0033CC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27313" y="184467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800" b="1" dirty="0" smtClean="0">
                <a:latin typeface="Comic Sans MS" pitchFamily="66" charset="0"/>
              </a:rPr>
              <a:t>Verb</a:t>
            </a:r>
            <a:r>
              <a:rPr kumimoji="0" lang="sr-Latn-RS" sz="1800" b="1" dirty="0" smtClean="0">
                <a:latin typeface="Comic Sans MS" pitchFamily="66" charset="0"/>
              </a:rPr>
              <a:t>/ Glagol</a:t>
            </a:r>
            <a:r>
              <a:rPr kumimoji="0" lang="pt-PT" sz="1800" b="1" dirty="0" smtClean="0">
                <a:latin typeface="Comic Sans MS" pitchFamily="66" charset="0"/>
              </a:rPr>
              <a:t>: </a:t>
            </a:r>
            <a:r>
              <a:rPr kumimoji="0" lang="pt-PT" sz="1800" b="1" dirty="0">
                <a:latin typeface="Comic Sans MS" pitchFamily="66" charset="0"/>
              </a:rPr>
              <a:t>Dance</a:t>
            </a:r>
            <a:endParaRPr kumimoji="0" lang="en-US" sz="1800" b="1" dirty="0">
              <a:latin typeface="Comic Sans MS" pitchFamily="66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071802" y="3068638"/>
            <a:ext cx="5530861" cy="207749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sz="1400" b="1" dirty="0" smtClean="0">
                <a:solidFill>
                  <a:srgbClr val="009900"/>
                </a:solidFill>
                <a:latin typeface="Comic Sans MS" pitchFamily="66" charset="0"/>
              </a:rPr>
              <a:t>FORM</a:t>
            </a:r>
            <a:r>
              <a:rPr kumimoji="0" lang="sr-Latn-RS" sz="1400" b="1" dirty="0" smtClean="0">
                <a:solidFill>
                  <a:srgbClr val="009900"/>
                </a:solidFill>
                <a:latin typeface="Comic Sans MS" pitchFamily="66" charset="0"/>
              </a:rPr>
              <a:t>A-GRAĐENJE</a:t>
            </a:r>
            <a:r>
              <a:rPr kumimoji="0" lang="en-US" sz="1400" b="1" dirty="0" smtClean="0">
                <a:solidFill>
                  <a:srgbClr val="009900"/>
                </a:solidFill>
                <a:latin typeface="Comic Sans MS" pitchFamily="66" charset="0"/>
              </a:rPr>
              <a:t>:</a:t>
            </a:r>
            <a:endParaRPr kumimoji="0" lang="en-US" sz="1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sz="1800" b="1" dirty="0" err="1" smtClean="0">
                <a:latin typeface="Comic Sans MS" pitchFamily="66" charset="0"/>
              </a:rPr>
              <a:t>glagol</a:t>
            </a:r>
            <a:r>
              <a:rPr kumimoji="0" lang="en-US" sz="1800" b="1" dirty="0" smtClean="0">
                <a:latin typeface="Comic Sans MS" pitchFamily="66" charset="0"/>
              </a:rPr>
              <a:t> </a:t>
            </a:r>
            <a:r>
              <a:rPr kumimoji="0" lang="en-US" sz="1800" b="1" dirty="0">
                <a:solidFill>
                  <a:srgbClr val="3333CC"/>
                </a:solidFill>
                <a:latin typeface="Comic Sans MS" pitchFamily="66" charset="0"/>
              </a:rPr>
              <a:t>TO BE</a:t>
            </a:r>
            <a:r>
              <a:rPr kumimoji="0" lang="en-US" sz="1800" b="1" dirty="0">
                <a:latin typeface="Comic Sans MS" pitchFamily="66" charset="0"/>
              </a:rPr>
              <a:t> (simple </a:t>
            </a:r>
            <a:r>
              <a:rPr kumimoji="0" lang="en-US" sz="1800" b="1" dirty="0" smtClean="0">
                <a:latin typeface="Comic Sans MS" pitchFamily="66" charset="0"/>
              </a:rPr>
              <a:t>present: AM/ IS/ ARE) </a:t>
            </a:r>
            <a:endParaRPr kumimoji="0" lang="en-US" sz="1800" b="1" dirty="0">
              <a:latin typeface="Comic Sans MS" pitchFamily="66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sz="1800" b="1" dirty="0">
                <a:latin typeface="Comic Sans MS" pitchFamily="66" charset="0"/>
              </a:rPr>
              <a:t>+ </a:t>
            </a:r>
          </a:p>
          <a:p>
            <a:pPr algn="ctr" eaLnBrk="1" hangingPunct="1">
              <a:lnSpc>
                <a:spcPct val="150000"/>
              </a:lnSpc>
            </a:pPr>
            <a:r>
              <a:rPr kumimoji="0" lang="sr-Latn-RS" sz="1800" b="1" dirty="0" smtClean="0">
                <a:solidFill>
                  <a:srgbClr val="3333CC"/>
                </a:solidFill>
                <a:latin typeface="Comic Sans MS" pitchFamily="66" charset="0"/>
              </a:rPr>
              <a:t>    </a:t>
            </a:r>
            <a:r>
              <a:rPr kumimoji="0" lang="en-US" sz="1800" b="1" dirty="0" smtClean="0">
                <a:solidFill>
                  <a:srgbClr val="3333CC"/>
                </a:solidFill>
                <a:latin typeface="Comic Sans MS" pitchFamily="66" charset="0"/>
              </a:rPr>
              <a:t>GLAVNI GLAGOL +</a:t>
            </a:r>
            <a:r>
              <a:rPr kumimoji="0" lang="en-US" sz="1800" b="1" dirty="0" err="1" smtClean="0">
                <a:solidFill>
                  <a:srgbClr val="3333CC"/>
                </a:solidFill>
                <a:latin typeface="Comic Sans MS" pitchFamily="66" charset="0"/>
              </a:rPr>
              <a:t>nastavak</a:t>
            </a:r>
            <a:r>
              <a:rPr kumimoji="0" lang="en-US" sz="1800" b="1" dirty="0" smtClean="0">
                <a:solidFill>
                  <a:srgbClr val="3333CC"/>
                </a:solidFill>
                <a:latin typeface="Comic Sans MS" pitchFamily="66" charset="0"/>
              </a:rPr>
              <a:t> –ING</a:t>
            </a:r>
          </a:p>
          <a:p>
            <a:pPr algn="ctr" eaLnBrk="1" hangingPunct="1">
              <a:lnSpc>
                <a:spcPct val="150000"/>
              </a:lnSpc>
            </a:pPr>
            <a:r>
              <a:rPr kumimoji="0" lang="en-GB" sz="1800" b="1" dirty="0" smtClean="0">
                <a:solidFill>
                  <a:srgbClr val="3333CC"/>
                </a:solidFill>
                <a:latin typeface="Comic Sans MS" pitchFamily="66" charset="0"/>
              </a:rPr>
              <a:t>PRESENT PARTICIPLE</a:t>
            </a:r>
            <a:endParaRPr kumimoji="0" lang="en-US" sz="1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071802" y="5229225"/>
            <a:ext cx="5786478" cy="1338828"/>
          </a:xfrm>
          <a:prstGeom prst="rect">
            <a:avLst/>
          </a:prstGeom>
          <a:noFill/>
          <a:ln w="19050">
            <a:solidFill>
              <a:srgbClr val="3333CC"/>
            </a:solidFill>
            <a:prstDash val="lgDashDot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GB" sz="1400" b="1" dirty="0" smtClean="0">
                <a:solidFill>
                  <a:srgbClr val="009900"/>
                </a:solidFill>
                <a:latin typeface="Comic Sans MS" pitchFamily="66" charset="0"/>
              </a:rPr>
              <a:t>UPOTREBA:</a:t>
            </a:r>
            <a:endParaRPr kumimoji="0" lang="en-US" sz="1400" b="1" dirty="0">
              <a:solidFill>
                <a:srgbClr val="0099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sz="1800" b="1" dirty="0">
                <a:latin typeface="Comic Sans MS" pitchFamily="66" charset="0"/>
                <a:sym typeface="Wingdings 3" pitchFamily="18" charset="2"/>
              </a:rPr>
              <a:t> </a:t>
            </a:r>
            <a:r>
              <a:rPr kumimoji="0" lang="en-US" sz="2000" b="1" dirty="0" err="1" smtClean="0">
                <a:latin typeface="Comic Sans MS" pitchFamily="66" charset="0"/>
                <a:sym typeface="Wingdings 3" pitchFamily="18" charset="2"/>
              </a:rPr>
              <a:t>Da</a:t>
            </a:r>
            <a:r>
              <a:rPr kumimoji="0" lang="en-US" sz="2000" b="1" dirty="0" smtClean="0">
                <a:latin typeface="Comic Sans MS" pitchFamily="66" charset="0"/>
                <a:sym typeface="Wingdings 3" pitchFamily="18" charset="2"/>
              </a:rPr>
              <a:t> </a:t>
            </a:r>
            <a:r>
              <a:rPr kumimoji="0" lang="en-US" sz="2000" b="1" dirty="0" err="1" smtClean="0">
                <a:latin typeface="Comic Sans MS" pitchFamily="66" charset="0"/>
                <a:sym typeface="Wingdings 3" pitchFamily="18" charset="2"/>
              </a:rPr>
              <a:t>govorimo</a:t>
            </a:r>
            <a:r>
              <a:rPr kumimoji="0" lang="en-US" sz="2000" b="1" dirty="0" smtClean="0">
                <a:latin typeface="Comic Sans MS" pitchFamily="66" charset="0"/>
                <a:sym typeface="Wingdings 3" pitchFamily="18" charset="2"/>
              </a:rPr>
              <a:t> o </a:t>
            </a:r>
            <a:r>
              <a:rPr kumimoji="0" lang="en-US" sz="2000" b="1" dirty="0" err="1" smtClean="0">
                <a:latin typeface="Comic Sans MS" pitchFamily="66" charset="0"/>
                <a:sym typeface="Wingdings 3" pitchFamily="18" charset="2"/>
              </a:rPr>
              <a:t>radnjama</a:t>
            </a:r>
            <a:r>
              <a:rPr kumimoji="0" lang="en-US" sz="2000" b="1" dirty="0" smtClean="0">
                <a:latin typeface="Comic Sans MS" pitchFamily="66" charset="0"/>
                <a:sym typeface="Wingdings 3" pitchFamily="18" charset="2"/>
              </a:rPr>
              <a:t> </a:t>
            </a:r>
            <a:r>
              <a:rPr kumimoji="0" lang="en-US" sz="2000" b="1" dirty="0" err="1" smtClean="0">
                <a:latin typeface="Comic Sans MS" pitchFamily="66" charset="0"/>
                <a:sym typeface="Wingdings 3" pitchFamily="18" charset="2"/>
              </a:rPr>
              <a:t>koje</a:t>
            </a:r>
            <a:r>
              <a:rPr kumimoji="0" lang="en-US" sz="2000" b="1" dirty="0" smtClean="0">
                <a:latin typeface="Comic Sans MS" pitchFamily="66" charset="0"/>
                <a:sym typeface="Wingdings 3" pitchFamily="18" charset="2"/>
              </a:rPr>
              <a:t> se de</a:t>
            </a:r>
            <a:r>
              <a:rPr kumimoji="0" lang="sr-Latn-RS" sz="2000" b="1" dirty="0" smtClean="0">
                <a:latin typeface="Comic Sans MS" pitchFamily="66" charset="0"/>
                <a:sym typeface="Wingdings 3" pitchFamily="18" charset="2"/>
              </a:rPr>
              <a:t>šavaju sada tj u trenutku kada o njima pričamo.</a:t>
            </a:r>
            <a:endParaRPr kumimoji="0" lang="en-US" sz="2000" b="1" dirty="0">
              <a:latin typeface="Comic Sans MS" pitchFamily="66" charset="0"/>
              <a:sym typeface="Wingdings 3" pitchFamily="18" charset="2"/>
            </a:endParaRPr>
          </a:p>
        </p:txBody>
      </p:sp>
      <p:pic>
        <p:nvPicPr>
          <p:cNvPr id="7185" name="Picture 17" descr="MCj043442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628775"/>
            <a:ext cx="1866900" cy="1223963"/>
          </a:xfrm>
          <a:prstGeom prst="rect">
            <a:avLst/>
          </a:prstGeom>
          <a:noFill/>
        </p:spPr>
      </p:pic>
      <p:pic>
        <p:nvPicPr>
          <p:cNvPr id="7186" name="Picture 18" descr="MCj04368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1714500" cy="1125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7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/>
      <p:bldP spid="7174" grpId="0" uiExpand="1" build="p"/>
      <p:bldP spid="7175" grpId="0"/>
      <p:bldP spid="718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MCj04368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25538"/>
            <a:ext cx="1714500" cy="1125537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1550" y="2997200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2000" b="1"/>
              <a:t>NEGATIVE</a:t>
            </a:r>
            <a:endParaRPr kumimoji="0" lang="en-US" sz="2000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00113" y="3644900"/>
            <a:ext cx="31670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/>
              <a:t>I </a:t>
            </a:r>
            <a:r>
              <a:rPr kumimoji="0" lang="pt-PT" sz="1700" b="1">
                <a:solidFill>
                  <a:srgbClr val="FF0000"/>
                </a:solidFill>
              </a:rPr>
              <a:t>am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0033CC"/>
                </a:solidFill>
              </a:rPr>
              <a:t>not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FF0000"/>
                </a:solidFill>
              </a:rPr>
              <a:t>dancing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/>
              <a:t>You </a:t>
            </a:r>
            <a:r>
              <a:rPr kumimoji="0" lang="pt-PT" sz="1700" b="1">
                <a:solidFill>
                  <a:srgbClr val="FF0000"/>
                </a:solidFill>
              </a:rPr>
              <a:t>are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0033CC"/>
                </a:solidFill>
              </a:rPr>
              <a:t>not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FF0000"/>
                </a:solidFill>
              </a:rPr>
              <a:t>dancing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/>
              <a:t>He / She / It </a:t>
            </a:r>
            <a:r>
              <a:rPr kumimoji="0" lang="pt-PT" sz="1700" b="1">
                <a:solidFill>
                  <a:srgbClr val="FF0000"/>
                </a:solidFill>
              </a:rPr>
              <a:t>is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0033CC"/>
                </a:solidFill>
              </a:rPr>
              <a:t>not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FF0000"/>
                </a:solidFill>
              </a:rPr>
              <a:t>dancing</a:t>
            </a:r>
            <a:endParaRPr kumimoji="0" lang="pt-PT" sz="17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/>
              <a:t>We </a:t>
            </a:r>
            <a:r>
              <a:rPr kumimoji="0" lang="pt-PT" sz="1700" b="1">
                <a:solidFill>
                  <a:srgbClr val="FF0000"/>
                </a:solidFill>
              </a:rPr>
              <a:t>are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0033CC"/>
                </a:solidFill>
              </a:rPr>
              <a:t>not</a:t>
            </a:r>
            <a:r>
              <a:rPr kumimoji="0" lang="pt-PT" sz="1700" b="1"/>
              <a:t>  </a:t>
            </a:r>
            <a:r>
              <a:rPr kumimoji="0" lang="pt-PT" sz="1700" b="1">
                <a:solidFill>
                  <a:srgbClr val="FF0000"/>
                </a:solidFill>
              </a:rPr>
              <a:t>dancing</a:t>
            </a:r>
            <a:r>
              <a:rPr kumimoji="0" lang="pt-PT" sz="1700" b="1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/>
              <a:t>you </a:t>
            </a:r>
            <a:r>
              <a:rPr kumimoji="0" lang="pt-PT" sz="1700" b="1">
                <a:solidFill>
                  <a:srgbClr val="FF0000"/>
                </a:solidFill>
              </a:rPr>
              <a:t>are</a:t>
            </a:r>
            <a:r>
              <a:rPr kumimoji="0" lang="pt-PT" sz="1700" b="1"/>
              <a:t> </a:t>
            </a:r>
            <a:r>
              <a:rPr kumimoji="0" lang="pt-PT" sz="1700" b="1">
                <a:solidFill>
                  <a:srgbClr val="0033CC"/>
                </a:solidFill>
              </a:rPr>
              <a:t>not </a:t>
            </a:r>
            <a:r>
              <a:rPr kumimoji="0" lang="pt-PT" sz="1700" b="1">
                <a:solidFill>
                  <a:srgbClr val="FF0000"/>
                </a:solidFill>
              </a:rPr>
              <a:t>dancing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/>
              <a:t>They </a:t>
            </a:r>
            <a:r>
              <a:rPr kumimoji="0" lang="pt-PT" sz="1700" b="1">
                <a:solidFill>
                  <a:srgbClr val="FF0000"/>
                </a:solidFill>
              </a:rPr>
              <a:t>are </a:t>
            </a:r>
            <a:r>
              <a:rPr kumimoji="0" lang="pt-PT" sz="1700" b="1">
                <a:solidFill>
                  <a:srgbClr val="0033CC"/>
                </a:solidFill>
              </a:rPr>
              <a:t>not </a:t>
            </a:r>
            <a:r>
              <a:rPr kumimoji="0" lang="pt-PT" sz="1700" b="1">
                <a:solidFill>
                  <a:srgbClr val="FF0000"/>
                </a:solidFill>
              </a:rPr>
              <a:t>dancing</a:t>
            </a:r>
            <a:endParaRPr kumimoji="0" lang="en-US" sz="1700" b="1">
              <a:solidFill>
                <a:srgbClr val="FF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67400" y="2997200"/>
            <a:ext cx="244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pt-PT" sz="2000" b="1"/>
              <a:t>INTERROGATIVE</a:t>
            </a:r>
            <a:endParaRPr kumimoji="0" lang="en-US" sz="2000" b="1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24525" y="3573463"/>
            <a:ext cx="27368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>
                <a:solidFill>
                  <a:srgbClr val="FF0000"/>
                </a:solidFill>
              </a:rPr>
              <a:t>Am</a:t>
            </a:r>
            <a:r>
              <a:rPr kumimoji="0" lang="pt-PT" sz="1700" b="1"/>
              <a:t> I </a:t>
            </a:r>
            <a:r>
              <a:rPr kumimoji="0" lang="pt-PT" sz="1700" b="1">
                <a:solidFill>
                  <a:srgbClr val="FF0000"/>
                </a:solidFill>
              </a:rPr>
              <a:t>dancing</a:t>
            </a:r>
            <a:r>
              <a:rPr kumimoji="0" lang="pt-PT" sz="1700" b="1"/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>
                <a:solidFill>
                  <a:srgbClr val="FF0000"/>
                </a:solidFill>
              </a:rPr>
              <a:t>Are </a:t>
            </a:r>
            <a:r>
              <a:rPr kumimoji="0" lang="pt-PT" sz="1700" b="1"/>
              <a:t>you</a:t>
            </a:r>
            <a:r>
              <a:rPr kumimoji="0" lang="pt-PT" sz="1700" b="1">
                <a:solidFill>
                  <a:srgbClr val="FF0000"/>
                </a:solidFill>
              </a:rPr>
              <a:t> dancing</a:t>
            </a:r>
            <a:r>
              <a:rPr kumimoji="0" lang="pt-PT" sz="1700" b="1"/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>
                <a:solidFill>
                  <a:srgbClr val="FF0000"/>
                </a:solidFill>
              </a:rPr>
              <a:t>Is </a:t>
            </a:r>
            <a:r>
              <a:rPr kumimoji="0" lang="pt-PT" sz="1700" b="1"/>
              <a:t>he / she / it</a:t>
            </a:r>
            <a:r>
              <a:rPr kumimoji="0" lang="pt-PT" sz="1700" b="1">
                <a:solidFill>
                  <a:srgbClr val="FF0000"/>
                </a:solidFill>
              </a:rPr>
              <a:t> dancing</a:t>
            </a:r>
            <a:r>
              <a:rPr kumimoji="0" lang="pt-PT" sz="1700" b="1"/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>
                <a:solidFill>
                  <a:srgbClr val="FF0000"/>
                </a:solidFill>
              </a:rPr>
              <a:t>Are </a:t>
            </a:r>
            <a:r>
              <a:rPr kumimoji="0" lang="pt-PT" sz="1700" b="1"/>
              <a:t>we</a:t>
            </a:r>
            <a:r>
              <a:rPr kumimoji="0" lang="pt-PT" sz="1700" b="1">
                <a:solidFill>
                  <a:srgbClr val="FF0000"/>
                </a:solidFill>
              </a:rPr>
              <a:t> dancing</a:t>
            </a:r>
            <a:r>
              <a:rPr kumimoji="0" lang="pt-PT" sz="1700" b="1"/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>
                <a:solidFill>
                  <a:srgbClr val="FF0000"/>
                </a:solidFill>
              </a:rPr>
              <a:t>Are </a:t>
            </a:r>
            <a:r>
              <a:rPr kumimoji="0" lang="pt-PT" sz="1700" b="1"/>
              <a:t>you</a:t>
            </a:r>
            <a:r>
              <a:rPr kumimoji="0" lang="pt-PT" sz="1700" b="1">
                <a:solidFill>
                  <a:srgbClr val="FF0000"/>
                </a:solidFill>
              </a:rPr>
              <a:t> dancing</a:t>
            </a:r>
            <a:r>
              <a:rPr kumimoji="0" lang="pt-PT" sz="1700" b="1"/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pt-PT" sz="1700" b="1">
                <a:solidFill>
                  <a:srgbClr val="FF0000"/>
                </a:solidFill>
              </a:rPr>
              <a:t>Are </a:t>
            </a:r>
            <a:r>
              <a:rPr kumimoji="0" lang="pt-PT" sz="1700" b="1"/>
              <a:t>they</a:t>
            </a:r>
            <a:r>
              <a:rPr kumimoji="0" lang="pt-PT" sz="1700" b="1">
                <a:solidFill>
                  <a:srgbClr val="FF0000"/>
                </a:solidFill>
              </a:rPr>
              <a:t> dancing</a:t>
            </a:r>
            <a:r>
              <a:rPr kumimoji="0" lang="pt-PT" sz="1700" b="1"/>
              <a:t>?</a:t>
            </a:r>
            <a:endParaRPr kumimoji="0" lang="en-US" sz="1700" b="1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27313" y="184467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PT" sz="1800" b="1"/>
              <a:t>Verb: Dance</a:t>
            </a:r>
            <a:endParaRPr kumimoji="0" lang="en-US" sz="1800" b="1"/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692275" y="692150"/>
            <a:ext cx="5981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The Present Continuous</a:t>
            </a:r>
          </a:p>
        </p:txBody>
      </p:sp>
      <p:pic>
        <p:nvPicPr>
          <p:cNvPr id="8203" name="Picture 11" descr="MCj042832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92375"/>
            <a:ext cx="1755775" cy="179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10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10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build="p"/>
      <p:bldP spid="8198" grpId="0"/>
      <p:bldP spid="8199" grpId="0" build="p"/>
      <p:bldP spid="8200" grpId="0"/>
      <p:bldP spid="8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486650" cy="936625"/>
          </a:xfrm>
        </p:spPr>
        <p:txBody>
          <a:bodyPr/>
          <a:lstStyle/>
          <a:p>
            <a:pPr algn="ctr"/>
            <a:r>
              <a:rPr lang="en-US" sz="3200" dirty="0"/>
              <a:t>THE PRESENT CONTINUOUS </a:t>
            </a:r>
            <a:r>
              <a:rPr lang="en-US" sz="3200" dirty="0" smtClean="0"/>
              <a:t>TENSE</a:t>
            </a:r>
            <a:br>
              <a:rPr lang="en-US" sz="3200" dirty="0" smtClean="0"/>
            </a:br>
            <a:r>
              <a:rPr lang="en-US" dirty="0" smtClean="0"/>
              <a:t>affirmative sentences</a:t>
            </a:r>
            <a:endParaRPr lang="en-US" sz="3200" dirty="0"/>
          </a:p>
        </p:txBody>
      </p:sp>
      <p:graphicFrame>
        <p:nvGraphicFramePr>
          <p:cNvPr id="2090" name="Group 42"/>
          <p:cNvGraphicFramePr>
            <a:graphicFrameLocks noGrp="1"/>
          </p:cNvGraphicFramePr>
          <p:nvPr>
            <p:ph type="subTitle" idx="1"/>
          </p:nvPr>
        </p:nvGraphicFramePr>
        <p:xfrm>
          <a:off x="1692275" y="1628775"/>
          <a:ext cx="6119813" cy="5145024"/>
        </p:xfrm>
        <a:graphic>
          <a:graphicData uri="http://schemas.openxmlformats.org/drawingml/2006/table">
            <a:tbl>
              <a:tblPr/>
              <a:tblGrid>
                <a:gridCol w="1989138"/>
                <a:gridCol w="2259012"/>
                <a:gridCol w="1871663"/>
              </a:tblGrid>
              <a:tr h="97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‘m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playing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‘re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‘s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8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‘re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258888" y="1125538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sz="2000" b="1" dirty="0" smtClean="0"/>
              <a:t>Verb/ Glagol</a:t>
            </a:r>
            <a:r>
              <a:rPr lang="en-US" sz="2000" b="1" dirty="0" smtClean="0"/>
              <a:t>: </a:t>
            </a:r>
            <a:r>
              <a:rPr lang="en-US" sz="2000" b="1" dirty="0"/>
              <a:t>Play</a:t>
            </a:r>
          </a:p>
        </p:txBody>
      </p:sp>
    </p:spTree>
  </p:cSld>
  <p:clrMapOvr>
    <a:masterClrMapping/>
  </p:clrMapOvr>
  <p:transition spd="slow" advClick="0" advTm="2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8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486650" cy="936625"/>
          </a:xfrm>
        </p:spPr>
        <p:txBody>
          <a:bodyPr/>
          <a:lstStyle/>
          <a:p>
            <a:pPr algn="ctr"/>
            <a:r>
              <a:rPr lang="en-US" sz="3200" dirty="0"/>
              <a:t>THE PRESENT CONTINUOUS </a:t>
            </a:r>
            <a:r>
              <a:rPr lang="en-US" sz="3200" dirty="0" smtClean="0"/>
              <a:t>TENSE</a:t>
            </a:r>
            <a:br>
              <a:rPr lang="en-US" sz="3200" dirty="0" smtClean="0"/>
            </a:br>
            <a:r>
              <a:rPr lang="en-US" dirty="0" smtClean="0"/>
              <a:t>negative sentences</a:t>
            </a:r>
            <a:endParaRPr lang="en-US" sz="3200" dirty="0"/>
          </a:p>
        </p:txBody>
      </p:sp>
      <p:graphicFrame>
        <p:nvGraphicFramePr>
          <p:cNvPr id="2090" name="Group 42"/>
          <p:cNvGraphicFramePr>
            <a:graphicFrameLocks noGrp="1"/>
          </p:cNvGraphicFramePr>
          <p:nvPr>
            <p:ph type="subTitle" idx="1"/>
          </p:nvPr>
        </p:nvGraphicFramePr>
        <p:xfrm>
          <a:off x="1692275" y="1628775"/>
          <a:ext cx="6119813" cy="5145024"/>
        </p:xfrm>
        <a:graphic>
          <a:graphicData uri="http://schemas.openxmlformats.org/drawingml/2006/table">
            <a:tbl>
              <a:tblPr/>
              <a:tblGrid>
                <a:gridCol w="1989138"/>
                <a:gridCol w="2259012"/>
                <a:gridCol w="1871663"/>
              </a:tblGrid>
              <a:tr h="97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am not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‘m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playing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 not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aren’t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 not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isn’t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8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 not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aren’t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258888" y="1125538"/>
            <a:ext cx="652782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sz="2000" b="1" dirty="0" smtClean="0"/>
              <a:t>Verb/ Glagol</a:t>
            </a:r>
            <a:r>
              <a:rPr lang="en-US" sz="2000" b="1" dirty="0" smtClean="0"/>
              <a:t>: </a:t>
            </a:r>
            <a:r>
              <a:rPr lang="en-US" sz="2000" b="1" dirty="0"/>
              <a:t>Play</a:t>
            </a:r>
          </a:p>
        </p:txBody>
      </p:sp>
    </p:spTree>
  </p:cSld>
  <p:clrMapOvr>
    <a:masterClrMapping/>
  </p:clrMapOvr>
  <p:transition spd="slow" advClick="0" advTm="2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8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486650" cy="936625"/>
          </a:xfrm>
        </p:spPr>
        <p:txBody>
          <a:bodyPr/>
          <a:lstStyle/>
          <a:p>
            <a:pPr algn="ctr"/>
            <a:r>
              <a:rPr lang="en-US" sz="3200" dirty="0"/>
              <a:t>THE PRESENT CONTINUOUS </a:t>
            </a:r>
            <a:r>
              <a:rPr lang="en-US" sz="3200" dirty="0" smtClean="0"/>
              <a:t>TENSE</a:t>
            </a:r>
            <a:br>
              <a:rPr lang="en-US" sz="3200" dirty="0" smtClean="0"/>
            </a:br>
            <a:r>
              <a:rPr lang="en-US" dirty="0" smtClean="0"/>
              <a:t>interrogative sentences</a:t>
            </a:r>
            <a:endParaRPr lang="en-US" sz="3200" dirty="0"/>
          </a:p>
        </p:txBody>
      </p:sp>
      <p:graphicFrame>
        <p:nvGraphicFramePr>
          <p:cNvPr id="2090" name="Group 42"/>
          <p:cNvGraphicFramePr>
            <a:graphicFrameLocks noGrp="1"/>
          </p:cNvGraphicFramePr>
          <p:nvPr>
            <p:ph type="subTitle" idx="1"/>
          </p:nvPr>
        </p:nvGraphicFramePr>
        <p:xfrm>
          <a:off x="1692275" y="1628775"/>
          <a:ext cx="6119813" cy="5037760"/>
        </p:xfrm>
        <a:graphic>
          <a:graphicData uri="http://schemas.openxmlformats.org/drawingml/2006/table">
            <a:tbl>
              <a:tblPr/>
              <a:tblGrid>
                <a:gridCol w="1989138"/>
                <a:gridCol w="2259012"/>
                <a:gridCol w="1871663"/>
              </a:tblGrid>
              <a:tr h="97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playing?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8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258888" y="1125538"/>
            <a:ext cx="652782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sz="2000" b="1" dirty="0" smtClean="0"/>
              <a:t>Verb/ Glagol</a:t>
            </a:r>
            <a:r>
              <a:rPr lang="en-US" sz="2000" b="1" dirty="0" smtClean="0"/>
              <a:t>: </a:t>
            </a:r>
            <a:r>
              <a:rPr lang="en-US" sz="2000" b="1" dirty="0"/>
              <a:t>Play</a:t>
            </a:r>
          </a:p>
        </p:txBody>
      </p:sp>
    </p:spTree>
  </p:cSld>
  <p:clrMapOvr>
    <a:masterClrMapping/>
  </p:clrMapOvr>
  <p:transition spd="slow" advClick="0" advTm="2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8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85800"/>
            <a:ext cx="7967690" cy="1034771"/>
          </a:xfrm>
        </p:spPr>
        <p:txBody>
          <a:bodyPr/>
          <a:lstStyle/>
          <a:p>
            <a:pPr algn="ctr"/>
            <a:r>
              <a:rPr lang="en-US" sz="3600" dirty="0"/>
              <a:t>Make </a:t>
            </a:r>
            <a:r>
              <a:rPr lang="en-US" sz="3600" dirty="0">
                <a:solidFill>
                  <a:srgbClr val="FF0000"/>
                </a:solidFill>
              </a:rPr>
              <a:t>–</a:t>
            </a:r>
            <a:r>
              <a:rPr lang="en-US" sz="3600" dirty="0" err="1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forms of each verb given.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38538" cy="4525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  <a:r>
              <a:rPr lang="en-US" sz="3200" dirty="0" smtClean="0"/>
              <a:t>go</a:t>
            </a: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 </a:t>
            </a:r>
            <a:r>
              <a:rPr lang="en-US" sz="3200" dirty="0" smtClean="0"/>
              <a:t>start</a:t>
            </a: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 listen</a:t>
            </a:r>
          </a:p>
          <a:p>
            <a:pPr>
              <a:buFontTx/>
              <a:buNone/>
            </a:pPr>
            <a:r>
              <a:rPr lang="en-US" sz="3200" dirty="0"/>
              <a:t> </a:t>
            </a:r>
            <a:r>
              <a:rPr lang="en-US" sz="3200" dirty="0" smtClean="0"/>
              <a:t>stop</a:t>
            </a: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 swim</a:t>
            </a:r>
          </a:p>
          <a:p>
            <a:pPr>
              <a:buFontTx/>
              <a:buNone/>
            </a:pPr>
            <a:r>
              <a:rPr lang="en-US" sz="3200" dirty="0"/>
              <a:t> study</a:t>
            </a:r>
          </a:p>
          <a:p>
            <a:pPr>
              <a:buFontTx/>
              <a:buNone/>
            </a:pPr>
            <a:r>
              <a:rPr lang="en-US" sz="3200" dirty="0"/>
              <a:t> happen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48200" y="1600200"/>
            <a:ext cx="4038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get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use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fly</a:t>
            </a:r>
            <a:endParaRPr lang="en-US" sz="3200" dirty="0"/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try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clean</a:t>
            </a:r>
            <a:endParaRPr lang="en-US" sz="3200" dirty="0"/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come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eat</a:t>
            </a:r>
            <a:endParaRPr lang="en-US" sz="3200" dirty="0"/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abstract28">
  <a:themeElements>
    <a:clrScheme name="">
      <a:dk1>
        <a:srgbClr val="000066"/>
      </a:dk1>
      <a:lt1>
        <a:srgbClr val="FFFFFF"/>
      </a:lt1>
      <a:dk2>
        <a:srgbClr val="666699"/>
      </a:dk2>
      <a:lt2>
        <a:srgbClr val="000000"/>
      </a:lt2>
      <a:accent1>
        <a:srgbClr val="33CCCC"/>
      </a:accent1>
      <a:accent2>
        <a:srgbClr val="FFFF66"/>
      </a:accent2>
      <a:accent3>
        <a:srgbClr val="FFFFFF"/>
      </a:accent3>
      <a:accent4>
        <a:srgbClr val="000056"/>
      </a:accent4>
      <a:accent5>
        <a:srgbClr val="ADE2E2"/>
      </a:accent5>
      <a:accent6>
        <a:srgbClr val="E7E75C"/>
      </a:accent6>
      <a:hlink>
        <a:srgbClr val="3399FF"/>
      </a:hlink>
      <a:folHlink>
        <a:srgbClr val="9966FF"/>
      </a:folHlink>
    </a:clrScheme>
    <a:fontScheme name="abstract2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bstract28 1">
        <a:dk1>
          <a:srgbClr val="000000"/>
        </a:dk1>
        <a:lt1>
          <a:srgbClr val="FFFFFF"/>
        </a:lt1>
        <a:dk2>
          <a:srgbClr val="996633"/>
        </a:dk2>
        <a:lt2>
          <a:srgbClr val="FF9900"/>
        </a:lt2>
        <a:accent1>
          <a:srgbClr val="D60093"/>
        </a:accent1>
        <a:accent2>
          <a:srgbClr val="FFFF66"/>
        </a:accent2>
        <a:accent3>
          <a:srgbClr val="CAB8AD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8 2">
        <a:dk1>
          <a:srgbClr val="FFFFCC"/>
        </a:dk1>
        <a:lt1>
          <a:srgbClr val="FFFFFF"/>
        </a:lt1>
        <a:dk2>
          <a:srgbClr val="FFFFCC"/>
        </a:dk2>
        <a:lt2>
          <a:srgbClr val="996600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tract28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tract28 4">
        <a:dk1>
          <a:srgbClr val="000000"/>
        </a:dk1>
        <a:lt1>
          <a:srgbClr val="FFFFFF"/>
        </a:lt1>
        <a:dk2>
          <a:srgbClr val="990066"/>
        </a:dk2>
        <a:lt2>
          <a:srgbClr val="008080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abstract28</Template>
  <TotalTime>579</TotalTime>
  <Words>891</Words>
  <Application>Microsoft Office PowerPoint</Application>
  <PresentationFormat>On-screen Show (4:3)</PresentationFormat>
  <Paragraphs>226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abstract28</vt:lpstr>
      <vt:lpstr>Slide 1</vt:lpstr>
      <vt:lpstr>Slide 2</vt:lpstr>
      <vt:lpstr>Slide 3</vt:lpstr>
      <vt:lpstr>Slide 4</vt:lpstr>
      <vt:lpstr>Slide 5</vt:lpstr>
      <vt:lpstr>THE PRESENT CONTINUOUS TENSE affirmative sentences</vt:lpstr>
      <vt:lpstr>THE PRESENT CONTINUOUS TENSE negative sentences</vt:lpstr>
      <vt:lpstr>THE PRESENT CONTINUOUS TENSE interrogative sentences</vt:lpstr>
      <vt:lpstr>Make –ing forms of each verb given.</vt:lpstr>
      <vt:lpstr>Slide 10</vt:lpstr>
      <vt:lpstr>Slide 11</vt:lpstr>
      <vt:lpstr>Slide 12</vt:lpstr>
      <vt:lpstr>Slide 13</vt:lpstr>
      <vt:lpstr>The Present Continuous Complete the sentences.</vt:lpstr>
      <vt:lpstr>Slide 15</vt:lpstr>
      <vt:lpstr>Slide 16</vt:lpstr>
      <vt:lpstr>Slide 17</vt:lpstr>
      <vt:lpstr>Slide 18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</dc:creator>
  <cp:lastModifiedBy>Corporate Edition</cp:lastModifiedBy>
  <cp:revision>57</cp:revision>
  <dcterms:created xsi:type="dcterms:W3CDTF">2003-05-07T16:35:57Z</dcterms:created>
  <dcterms:modified xsi:type="dcterms:W3CDTF">2013-11-06T21:47:03Z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000800d007000000000001023620</vt:lpwstr>
  </property>
</Properties>
</file>