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sldIdLst>
    <p:sldId id="256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4" r:id="rId11"/>
    <p:sldId id="258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4" r:id="rId45"/>
    <p:sldId id="296" r:id="rId46"/>
    <p:sldId id="298" r:id="rId47"/>
    <p:sldId id="300" r:id="rId48"/>
    <p:sldId id="302" r:id="rId49"/>
    <p:sldId id="304" r:id="rId50"/>
    <p:sldId id="306" r:id="rId51"/>
    <p:sldId id="308" r:id="rId52"/>
    <p:sldId id="312" r:id="rId53"/>
    <p:sldId id="314" r:id="rId54"/>
    <p:sldId id="316" r:id="rId55"/>
    <p:sldId id="318" r:id="rId56"/>
    <p:sldId id="320" r:id="rId57"/>
    <p:sldId id="322" r:id="rId58"/>
    <p:sldId id="324" r:id="rId59"/>
    <p:sldId id="326" r:id="rId60"/>
    <p:sldId id="328" r:id="rId61"/>
    <p:sldId id="330" r:id="rId62"/>
    <p:sldId id="345" r:id="rId63"/>
    <p:sldId id="369" r:id="rId64"/>
    <p:sldId id="350" r:id="rId65"/>
    <p:sldId id="351" r:id="rId66"/>
    <p:sldId id="352" r:id="rId67"/>
    <p:sldId id="353" r:id="rId68"/>
    <p:sldId id="356" r:id="rId69"/>
    <p:sldId id="371" r:id="rId70"/>
    <p:sldId id="372" r:id="rId71"/>
    <p:sldId id="373" r:id="rId72"/>
    <p:sldId id="374" r:id="rId73"/>
    <p:sldId id="375" r:id="rId74"/>
    <p:sldId id="376" r:id="rId75"/>
    <p:sldId id="377" r:id="rId76"/>
    <p:sldId id="368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9A215-FA1C-4AD8-9316-4B25265E8CE5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8DD84-9EAB-42D4-A6DD-39CB5D898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FF1F3-5613-414B-B23D-62B551738CA4}" type="slidenum">
              <a:rPr lang="en-GB"/>
              <a:pPr/>
              <a:t>10</a:t>
            </a:fld>
            <a:endParaRPr lang="en-GB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B2673-0CC9-4F6B-B2D9-3AE7FCAF28E3}" type="slidenum">
              <a:rPr lang="fr-FR"/>
              <a:pPr/>
              <a:t>22</a:t>
            </a:fld>
            <a:endParaRPr lang="fr-FR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42F22-DB3E-478D-A6F0-59C6AE502AD1}" type="slidenum">
              <a:rPr lang="fr-FR"/>
              <a:pPr/>
              <a:t>24</a:t>
            </a:fld>
            <a:endParaRPr lang="fr-FR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C50A47-7767-4ACB-97F3-D61A05F9CC69}" type="slidenum">
              <a:rPr lang="fr-FR"/>
              <a:pPr/>
              <a:t>25</a:t>
            </a:fld>
            <a:endParaRPr lang="fr-F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51C17-127D-4758-AE78-34232D424C0A}" type="slidenum">
              <a:rPr lang="fr-FR"/>
              <a:pPr/>
              <a:t>27</a:t>
            </a:fld>
            <a:endParaRPr lang="fr-FR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FDDDC0-4FC7-4F81-9375-D6C35F3C9EAC}" type="slidenum">
              <a:rPr lang="fr-FR"/>
              <a:pPr/>
              <a:t>28</a:t>
            </a:fld>
            <a:endParaRPr lang="fr-FR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8FDAF-EAF7-4ABE-82DE-5DFA6E9AD676}" type="slidenum">
              <a:rPr lang="fr-FR"/>
              <a:pPr/>
              <a:t>30</a:t>
            </a:fld>
            <a:endParaRPr lang="fr-FR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DABBEB-0844-4900-AADB-6DFE67498EA6}" type="slidenum">
              <a:rPr lang="fr-FR"/>
              <a:pPr/>
              <a:t>31</a:t>
            </a:fld>
            <a:endParaRPr lang="fr-FR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64A3F5-9D8C-480A-80CD-10D6B9B44084}" type="slidenum">
              <a:rPr lang="fr-FR"/>
              <a:pPr/>
              <a:t>33</a:t>
            </a:fld>
            <a:endParaRPr lang="fr-FR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70B1EF-8DF9-4051-9671-2DD5CCAEB85D}" type="slidenum">
              <a:rPr lang="fr-FR"/>
              <a:pPr/>
              <a:t>34</a:t>
            </a:fld>
            <a:endParaRPr lang="fr-FR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3265B-C06D-48CA-AE54-F030629B68BE}" type="slidenum">
              <a:rPr lang="fr-FR"/>
              <a:pPr/>
              <a:t>36</a:t>
            </a:fld>
            <a:endParaRPr lang="fr-FR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D8568E-C5D5-4AA1-8C32-147F5478BE62}" type="slidenum">
              <a:rPr lang="fr-FR"/>
              <a:pPr/>
              <a:t>11</a:t>
            </a:fld>
            <a:endParaRPr lang="fr-FR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No more Comment!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4850F-8130-4465-9DA3-09A37829385B}" type="slidenum">
              <a:rPr lang="fr-FR"/>
              <a:pPr/>
              <a:t>37</a:t>
            </a:fld>
            <a:endParaRPr lang="fr-FR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25133B-BA78-4120-A564-49A772A4980D}" type="slidenum">
              <a:rPr lang="fr-FR"/>
              <a:pPr/>
              <a:t>40</a:t>
            </a:fld>
            <a:endParaRPr lang="fr-FR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5E2A1-316B-4061-B6BF-7DB37CBC91EB}" type="slidenum">
              <a:rPr lang="fr-FR"/>
              <a:pPr/>
              <a:t>41</a:t>
            </a:fld>
            <a:endParaRPr lang="fr-FR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FF1F3-5613-414B-B23D-62B551738CA4}" type="slidenum">
              <a:rPr lang="en-GB"/>
              <a:pPr/>
              <a:t>42</a:t>
            </a:fld>
            <a:endParaRPr lang="en-GB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FF1F3-5613-414B-B23D-62B551738CA4}" type="slidenum">
              <a:rPr lang="en-GB"/>
              <a:pPr/>
              <a:t>63</a:t>
            </a:fld>
            <a:endParaRPr lang="en-GB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CA5EBC-B02D-40A3-B9AB-176210322B8D}" type="slidenum">
              <a:rPr lang="fr-FR"/>
              <a:pPr/>
              <a:t>12</a:t>
            </a:fld>
            <a:endParaRPr lang="fr-FR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*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73AEE7-EF8A-43AF-955E-BC6296747F84}" type="slidenum">
              <a:rPr lang="fr-FR"/>
              <a:pPr/>
              <a:t>13</a:t>
            </a:fld>
            <a:endParaRPr lang="fr-FR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046485-4002-4F4D-8254-ADE1B58C6D3B}" type="slidenum">
              <a:rPr lang="fr-FR"/>
              <a:pPr/>
              <a:t>15</a:t>
            </a:fld>
            <a:endParaRPr lang="fr-FR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E7A74-3611-49E3-AE4B-3048731181F4}" type="slidenum">
              <a:rPr lang="fr-FR"/>
              <a:pPr/>
              <a:t>16</a:t>
            </a:fld>
            <a:endParaRPr lang="fr-FR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7B6146-9550-45E2-BCB1-7C383D1719CB}" type="slidenum">
              <a:rPr lang="fr-FR"/>
              <a:pPr/>
              <a:t>18</a:t>
            </a:fld>
            <a:endParaRPr lang="fr-FR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EA39A-8E9F-40D5-8DDA-E6C5174534F1}" type="slidenum">
              <a:rPr lang="fr-FR"/>
              <a:pPr/>
              <a:t>19</a:t>
            </a:fld>
            <a:endParaRPr lang="fr-FR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2066A7-896A-420C-B77C-A0AB4D556869}" type="slidenum">
              <a:rPr lang="fr-FR"/>
              <a:pPr/>
              <a:t>21</a:t>
            </a:fld>
            <a:endParaRPr lang="fr-FR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8AA8-95B3-4C2E-AE87-1BFCC84B0E47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4A6D89-CBF4-4F99-A20D-77AF63D4A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8AA8-95B3-4C2E-AE87-1BFCC84B0E47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6D89-CBF4-4F99-A20D-77AF63D4A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8AA8-95B3-4C2E-AE87-1BFCC84B0E47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6D89-CBF4-4F99-A20D-77AF63D4A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A1F988-5E0E-4207-9EAF-395C39CB0CE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C3FB70-C4B1-4E36-B72B-B56574151DF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8AA8-95B3-4C2E-AE87-1BFCC84B0E47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4A6D89-CBF4-4F99-A20D-77AF63D4A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8AA8-95B3-4C2E-AE87-1BFCC84B0E47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6D89-CBF4-4F99-A20D-77AF63D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8AA8-95B3-4C2E-AE87-1BFCC84B0E47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6D89-CBF4-4F99-A20D-77AF63D4A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8AA8-95B3-4C2E-AE87-1BFCC84B0E47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94A6D89-CBF4-4F99-A20D-77AF63D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8AA8-95B3-4C2E-AE87-1BFCC84B0E47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6D89-CBF4-4F99-A20D-77AF63D4A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8AA8-95B3-4C2E-AE87-1BFCC84B0E47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6D89-CBF4-4F99-A20D-77AF63D4A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8AA8-95B3-4C2E-AE87-1BFCC84B0E47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6D89-CBF4-4F99-A20D-77AF63D4A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8AA8-95B3-4C2E-AE87-1BFCC84B0E47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6D89-CBF4-4F99-A20D-77AF63D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E08AA8-95B3-4C2E-AE87-1BFCC84B0E47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4A6D89-CBF4-4F99-A20D-77AF63D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slide" Target="slide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1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slide" Target="slide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4.xm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5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6.xml"/><Relationship Id="rId4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7.xml"/><Relationship Id="rId4" Type="http://schemas.openxmlformats.org/officeDocument/2006/relationships/image" Target="../media/image6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8.xml"/><Relationship Id="rId4" Type="http://schemas.openxmlformats.org/officeDocument/2006/relationships/image" Target="../media/image6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9.xml"/><Relationship Id="rId4" Type="http://schemas.openxmlformats.org/officeDocument/2006/relationships/image" Target="../media/image6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30.xml"/><Relationship Id="rId4" Type="http://schemas.openxmlformats.org/officeDocument/2006/relationships/image" Target="../media/image6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31.xml"/><Relationship Id="rId4" Type="http://schemas.openxmlformats.org/officeDocument/2006/relationships/image" Target="../media/image6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32.xml"/><Relationship Id="rId4" Type="http://schemas.openxmlformats.org/officeDocument/2006/relationships/image" Target="../media/image6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000000"/>
                </a:solidFill>
              </a:rPr>
              <a:t>Passive voice</a:t>
            </a:r>
            <a:endParaRPr lang="en-US" sz="5400" dirty="0" smtClean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cap="all" dirty="0" err="1" smtClean="0">
                <a:solidFill>
                  <a:srgbClr val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Toma</a:t>
            </a:r>
            <a:r>
              <a:rPr lang="sr-Latn-RS" cap="all" dirty="0" smtClean="0">
                <a:solidFill>
                  <a:srgbClr val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šević Snežana</a:t>
            </a:r>
            <a:endParaRPr lang="en-US" cap="all" dirty="0" smtClean="0">
              <a:solidFill>
                <a:srgbClr val="00000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2362200" cy="1787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sz="5400" dirty="0" smtClean="0">
                <a:solidFill>
                  <a:srgbClr val="000000"/>
                </a:solidFill>
              </a:rPr>
              <a:t>Easy passive voice quiz</a:t>
            </a:r>
            <a:endParaRPr lang="en-US" sz="5400" dirty="0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rgbClr val="000000"/>
                </a:solidFill>
              </a:rPr>
              <a:t>Part 2</a:t>
            </a: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3" name="loney-clos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roadway" pitchFamily="82" charset="0"/>
              </a:rPr>
              <a:t>Choose the most appropriate answer</a:t>
            </a:r>
            <a:endParaRPr lang="fr-FR" sz="4000" b="1" dirty="0">
              <a:solidFill>
                <a:schemeClr val="tx1">
                  <a:lumMod val="85000"/>
                  <a:lumOff val="15000"/>
                </a:schemeClr>
              </a:solidFill>
              <a:latin typeface="Broadway" pitchFamily="82" charset="0"/>
            </a:endParaRPr>
          </a:p>
        </p:txBody>
      </p:sp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2700338" y="4508500"/>
            <a:ext cx="381635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315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Good Luck</a:t>
            </a:r>
          </a:p>
        </p:txBody>
      </p:sp>
    </p:spTree>
  </p:cSld>
  <p:clrMapOvr>
    <a:masterClrMapping/>
  </p:clrMapOvr>
  <p:transition spd="med">
    <p:dissolve/>
    <p:sndAc>
      <p:stSnd>
        <p:snd r:embed="rId3" name="SOUND563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0325" y="1844675"/>
            <a:ext cx="7813675" cy="647700"/>
          </a:xfrm>
        </p:spPr>
        <p:txBody>
          <a:bodyPr/>
          <a:lstStyle/>
          <a:p>
            <a:r>
              <a:rPr lang="en-US" sz="2400" b="1" cap="none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Bangle" pitchFamily="2" charset="0"/>
              </a:rPr>
              <a:t>    </a:t>
            </a:r>
            <a:r>
              <a:rPr lang="sr-Latn-RS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S</a:t>
            </a:r>
            <a:r>
              <a:rPr lang="en-US" sz="3200" b="1" cap="none" dirty="0" err="1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omeone</a:t>
            </a:r>
            <a:r>
              <a:rPr lang="en-US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 is doing this quiz right now. </a:t>
            </a:r>
            <a:endParaRPr lang="fr-FR" sz="3200" b="1" cap="none" dirty="0">
              <a:ln w="10541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  <a:latin typeface="Imprint MT Shadow" pitchFamily="82" charset="0"/>
            </a:endParaRP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7452320" y="332656"/>
            <a:ext cx="129540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en-US" sz="24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1.</a:t>
            </a: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1619250" y="2924175"/>
            <a:ext cx="684053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fr-FR" sz="2000" b="1">
                <a:solidFill>
                  <a:srgbClr val="0000FF"/>
                </a:solidFill>
                <a:latin typeface="Comic Sans MS" pitchFamily="66" charset="0"/>
              </a:rPr>
              <a:t>a. This quiz is done right now by someone</a:t>
            </a:r>
            <a:r>
              <a:rPr lang="fr-FR" sz="2000">
                <a:solidFill>
                  <a:srgbClr val="0000FF"/>
                </a:solidFill>
                <a:latin typeface="Comic Sans MS" pitchFamily="66" charset="0"/>
              </a:rPr>
              <a:t> </a:t>
            </a:r>
            <a:br>
              <a:rPr lang="fr-FR" sz="2000">
                <a:solidFill>
                  <a:srgbClr val="0000FF"/>
                </a:solidFill>
                <a:latin typeface="Comic Sans MS" pitchFamily="66" charset="0"/>
              </a:rPr>
            </a:br>
            <a:endParaRPr lang="fr-FR" sz="2000">
              <a:solidFill>
                <a:srgbClr val="0000FF"/>
              </a:solidFill>
              <a:latin typeface="Comic Sans MS" pitchFamily="66" charset="0"/>
            </a:endParaRPr>
          </a:p>
          <a:p>
            <a:pPr lvl="1">
              <a:spcBef>
                <a:spcPct val="50000"/>
              </a:spcBef>
            </a:pPr>
            <a:r>
              <a:rPr lang="fr-FR" sz="2000" b="1">
                <a:solidFill>
                  <a:srgbClr val="0000FF"/>
                </a:solidFill>
                <a:latin typeface="Comic Sans MS" pitchFamily="66" charset="0"/>
              </a:rPr>
              <a:t>b. This quiz is being done by someone right now</a:t>
            </a:r>
            <a:r>
              <a:rPr lang="fr-FR" sz="2000">
                <a:solidFill>
                  <a:srgbClr val="0000FF"/>
                </a:solidFill>
                <a:latin typeface="Comic Sans MS" pitchFamily="66" charset="0"/>
              </a:rPr>
              <a:t> </a:t>
            </a:r>
            <a:br>
              <a:rPr lang="fr-FR" sz="2000">
                <a:solidFill>
                  <a:srgbClr val="0000FF"/>
                </a:solidFill>
                <a:latin typeface="Comic Sans MS" pitchFamily="66" charset="0"/>
              </a:rPr>
            </a:br>
            <a:endParaRPr lang="fr-FR" sz="2000">
              <a:solidFill>
                <a:srgbClr val="0000FF"/>
              </a:solidFill>
              <a:latin typeface="Comic Sans MS" pitchFamily="66" charset="0"/>
            </a:endParaRPr>
          </a:p>
          <a:p>
            <a:pPr lvl="1">
              <a:spcBef>
                <a:spcPct val="50000"/>
              </a:spcBef>
            </a:pPr>
            <a:r>
              <a:rPr lang="fr-FR" sz="2000" b="1">
                <a:solidFill>
                  <a:srgbClr val="0000FF"/>
                </a:solidFill>
                <a:latin typeface="Comic Sans MS" pitchFamily="66" charset="0"/>
              </a:rPr>
              <a:t>c. This quiz is being done right now.</a:t>
            </a:r>
            <a:endParaRPr lang="fr-FR" sz="200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fr-FR" sz="200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080" name="AutoShape 3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51050" y="2852738"/>
            <a:ext cx="5545138" cy="649287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81" name="AutoShape 3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51050" y="3644900"/>
            <a:ext cx="6192838" cy="576263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82" name="AutoShape 34">
            <a:hlinkClick r:id="rId4" action="ppaction://hlinksldjump" highlightClick="1">
              <a:snd r:embed="rId5" name="clap.wav"/>
            </a:hlinkClick>
          </p:cNvPr>
          <p:cNvSpPr>
            <a:spLocks noChangeArrowheads="1"/>
          </p:cNvSpPr>
          <p:nvPr/>
        </p:nvSpPr>
        <p:spPr bwMode="auto">
          <a:xfrm>
            <a:off x="1979613" y="4365625"/>
            <a:ext cx="5113337" cy="6477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83" name="WordArt 35"/>
          <p:cNvSpPr>
            <a:spLocks noChangeArrowheads="1" noChangeShapeType="1" noTextEdit="1"/>
          </p:cNvSpPr>
          <p:nvPr/>
        </p:nvSpPr>
        <p:spPr bwMode="auto">
          <a:xfrm>
            <a:off x="395288" y="1412875"/>
            <a:ext cx="1152525" cy="11572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accent2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Garamond"/>
              </a:rPr>
              <a:t>Active</a:t>
            </a:r>
          </a:p>
        </p:txBody>
      </p:sp>
      <p:sp>
        <p:nvSpPr>
          <p:cNvPr id="2084" name="WordArt 36"/>
          <p:cNvSpPr>
            <a:spLocks noChangeArrowheads="1" noChangeShapeType="1" noTextEdit="1"/>
          </p:cNvSpPr>
          <p:nvPr/>
        </p:nvSpPr>
        <p:spPr bwMode="auto">
          <a:xfrm>
            <a:off x="611188" y="3357563"/>
            <a:ext cx="1028700" cy="1393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accent2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ngsana New"/>
                <a:cs typeface="Angsana New"/>
              </a:rPr>
              <a:t>Passive?</a:t>
            </a:r>
          </a:p>
        </p:txBody>
      </p:sp>
    </p:spTree>
  </p:cSld>
  <p:clrMapOvr>
    <a:masterClrMapping/>
  </p:clrMapOvr>
  <p:transition advClick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3" grpId="0"/>
      <p:bldP spid="20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WordArt 2"/>
          <p:cNvSpPr>
            <a:spLocks noChangeArrowheads="1" noChangeShapeType="1" noTextEdit="1"/>
          </p:cNvSpPr>
          <p:nvPr/>
        </p:nvSpPr>
        <p:spPr bwMode="auto">
          <a:xfrm>
            <a:off x="1547813" y="4292600"/>
            <a:ext cx="597693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Script"/>
              </a:rPr>
              <a:t>Ooops!!!</a:t>
            </a:r>
          </a:p>
        </p:txBody>
      </p:sp>
      <p:pic>
        <p:nvPicPr>
          <p:cNvPr id="91140" name="Picture 4" descr="image007"/>
          <p:cNvPicPr>
            <a:picLocks noGrp="1" noChangeAspect="1" noChangeArrowheads="1" noCrop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63938" y="1628775"/>
            <a:ext cx="1617662" cy="2508250"/>
          </a:xfrm>
          <a:noFill/>
          <a:ln/>
        </p:spPr>
      </p:pic>
      <p:sp>
        <p:nvSpPr>
          <p:cNvPr id="91141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  <p:sndAc>
      <p:stSnd>
        <p:snd r:embed="rId3" name="wrong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852738"/>
            <a:ext cx="1381125" cy="1381125"/>
          </a:xfrm>
          <a:prstGeom prst="rect">
            <a:avLst/>
          </a:prstGeom>
          <a:noFill/>
        </p:spPr>
      </p:pic>
      <p:pic>
        <p:nvPicPr>
          <p:cNvPr id="63493" name="Picture 5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924175"/>
            <a:ext cx="1582738" cy="1582738"/>
          </a:xfrm>
          <a:prstGeom prst="rect">
            <a:avLst/>
          </a:prstGeom>
          <a:noFill/>
        </p:spPr>
      </p:pic>
      <p:pic>
        <p:nvPicPr>
          <p:cNvPr id="63494" name="Picture 6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789363"/>
            <a:ext cx="1741488" cy="1741487"/>
          </a:xfrm>
          <a:prstGeom prst="rect">
            <a:avLst/>
          </a:prstGeom>
          <a:noFill/>
        </p:spPr>
      </p:pic>
      <p:pic>
        <p:nvPicPr>
          <p:cNvPr id="63495" name="Picture 7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3860800"/>
            <a:ext cx="1873250" cy="1873250"/>
          </a:xfrm>
          <a:prstGeom prst="rect">
            <a:avLst/>
          </a:prstGeom>
          <a:noFill/>
        </p:spPr>
      </p:pic>
      <p:sp>
        <p:nvSpPr>
          <p:cNvPr id="63496" name="WordArt 8"/>
          <p:cNvSpPr>
            <a:spLocks noChangeArrowheads="1" noChangeShapeType="1" noTextEdit="1"/>
          </p:cNvSpPr>
          <p:nvPr/>
        </p:nvSpPr>
        <p:spPr bwMode="auto">
          <a:xfrm>
            <a:off x="2987675" y="765175"/>
            <a:ext cx="3024188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ngsanaUPC"/>
                <a:cs typeface="AngsanaUPC"/>
              </a:rPr>
              <a:t>Good Job</a:t>
            </a: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1628800"/>
            <a:ext cx="8135937" cy="719137"/>
          </a:xfrm>
        </p:spPr>
        <p:txBody>
          <a:bodyPr>
            <a:normAutofit/>
          </a:bodyPr>
          <a:lstStyle/>
          <a:p>
            <a:r>
              <a:rPr lang="en-US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She is used to cleaning the floor everyday.</a:t>
            </a:r>
            <a:endParaRPr lang="fr-FR" sz="3200" b="1" cap="none" dirty="0" smtClean="0">
              <a:ln w="10541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  <a:latin typeface="Imprint MT Shadow" pitchFamily="82" charset="0"/>
            </a:endParaRPr>
          </a:p>
        </p:txBody>
      </p:sp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7308304" y="404664"/>
            <a:ext cx="1296000" cy="93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en-US" sz="24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2.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258888" y="2781300"/>
            <a:ext cx="684053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fr-FR" sz="2000" b="1">
                <a:solidFill>
                  <a:srgbClr val="0000FF"/>
                </a:solidFill>
                <a:latin typeface="Comic Sans MS" pitchFamily="66" charset="0"/>
              </a:rPr>
              <a:t>a. The floor is used to clean by she everyday. </a:t>
            </a:r>
            <a:br>
              <a:rPr lang="fr-FR" sz="2000" b="1">
                <a:solidFill>
                  <a:srgbClr val="0000FF"/>
                </a:solidFill>
                <a:latin typeface="Comic Sans MS" pitchFamily="66" charset="0"/>
              </a:rPr>
            </a:br>
            <a:endParaRPr lang="fr-FR" sz="2000" b="1">
              <a:solidFill>
                <a:srgbClr val="0000FF"/>
              </a:solidFill>
              <a:latin typeface="Comic Sans MS" pitchFamily="66" charset="0"/>
            </a:endParaRPr>
          </a:p>
          <a:p>
            <a:pPr lvl="1">
              <a:spcBef>
                <a:spcPct val="50000"/>
              </a:spcBef>
            </a:pPr>
            <a:r>
              <a:rPr lang="fr-FR" sz="2000" b="1">
                <a:solidFill>
                  <a:srgbClr val="0000FF"/>
                </a:solidFill>
                <a:latin typeface="Comic Sans MS" pitchFamily="66" charset="0"/>
              </a:rPr>
              <a:t>b. The floor is used to being cleaned everyday. </a:t>
            </a:r>
            <a:br>
              <a:rPr lang="fr-FR" sz="2000" b="1">
                <a:solidFill>
                  <a:srgbClr val="0000FF"/>
                </a:solidFill>
                <a:latin typeface="Comic Sans MS" pitchFamily="66" charset="0"/>
              </a:rPr>
            </a:br>
            <a:endParaRPr lang="fr-FR" sz="2000" b="1">
              <a:solidFill>
                <a:srgbClr val="0000FF"/>
              </a:solidFill>
              <a:latin typeface="Comic Sans MS" pitchFamily="66" charset="0"/>
            </a:endParaRPr>
          </a:p>
          <a:p>
            <a:pPr lvl="1">
              <a:spcBef>
                <a:spcPct val="50000"/>
              </a:spcBef>
            </a:pPr>
            <a:r>
              <a:rPr lang="fr-FR" sz="2000" b="1">
                <a:solidFill>
                  <a:srgbClr val="0000FF"/>
                </a:solidFill>
                <a:latin typeface="Comic Sans MS" pitchFamily="66" charset="0"/>
              </a:rPr>
              <a:t>c. The floor is used to be clean everyday.</a:t>
            </a:r>
          </a:p>
          <a:p>
            <a:pPr>
              <a:spcBef>
                <a:spcPct val="50000"/>
              </a:spcBef>
            </a:pPr>
            <a:endParaRPr lang="fr-FR" sz="2000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7904" name="AutoShape 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92275" y="2708275"/>
            <a:ext cx="6119813" cy="504825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AutoShape 17">
            <a:hlinkClick r:id="rId4" action="ppaction://hlinksldjump" highlightClick="1">
              <a:snd r:embed="rId5" name="clap.wav"/>
            </a:hlinkClick>
          </p:cNvPr>
          <p:cNvSpPr>
            <a:spLocks noChangeArrowheads="1"/>
          </p:cNvSpPr>
          <p:nvPr/>
        </p:nvSpPr>
        <p:spPr bwMode="auto">
          <a:xfrm>
            <a:off x="1692275" y="3573463"/>
            <a:ext cx="6192838" cy="576262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AutoShape 1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92275" y="4292600"/>
            <a:ext cx="6121400" cy="503238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WordArt 2"/>
          <p:cNvSpPr>
            <a:spLocks noChangeArrowheads="1" noChangeShapeType="1" noTextEdit="1"/>
          </p:cNvSpPr>
          <p:nvPr/>
        </p:nvSpPr>
        <p:spPr bwMode="auto">
          <a:xfrm>
            <a:off x="1547813" y="4292600"/>
            <a:ext cx="597693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Script"/>
              </a:rPr>
              <a:t>Ooops!!!</a:t>
            </a:r>
          </a:p>
        </p:txBody>
      </p:sp>
      <p:pic>
        <p:nvPicPr>
          <p:cNvPr id="93188" name="Picture 4" descr="image007"/>
          <p:cNvPicPr>
            <a:picLocks noGrp="1" noChangeAspect="1" noChangeArrowheads="1" noCrop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63938" y="1628775"/>
            <a:ext cx="1617662" cy="2508250"/>
          </a:xfrm>
          <a:noFill/>
          <a:ln/>
        </p:spPr>
      </p:pic>
      <p:sp>
        <p:nvSpPr>
          <p:cNvPr id="93189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  <p:sndAc>
      <p:stSnd>
        <p:snd r:embed="rId3" name="wrong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852738"/>
            <a:ext cx="1381125" cy="1381125"/>
          </a:xfrm>
          <a:prstGeom prst="rect">
            <a:avLst/>
          </a:prstGeom>
          <a:noFill/>
        </p:spPr>
      </p:pic>
      <p:pic>
        <p:nvPicPr>
          <p:cNvPr id="64515" name="Picture 3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924175"/>
            <a:ext cx="1582738" cy="1582738"/>
          </a:xfrm>
          <a:prstGeom prst="rect">
            <a:avLst/>
          </a:prstGeom>
          <a:noFill/>
        </p:spPr>
      </p:pic>
      <p:pic>
        <p:nvPicPr>
          <p:cNvPr id="64516" name="Picture 4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789363"/>
            <a:ext cx="1741488" cy="1741487"/>
          </a:xfrm>
          <a:prstGeom prst="rect">
            <a:avLst/>
          </a:prstGeom>
          <a:noFill/>
        </p:spPr>
      </p:pic>
      <p:pic>
        <p:nvPicPr>
          <p:cNvPr id="64517" name="Picture 5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3860800"/>
            <a:ext cx="1873250" cy="1873250"/>
          </a:xfrm>
          <a:prstGeom prst="rect">
            <a:avLst/>
          </a:prstGeom>
          <a:noFill/>
        </p:spPr>
      </p:pic>
      <p:sp>
        <p:nvSpPr>
          <p:cNvPr id="64518" name="WordArt 6"/>
          <p:cNvSpPr>
            <a:spLocks noChangeArrowheads="1" noChangeShapeType="1" noTextEdit="1"/>
          </p:cNvSpPr>
          <p:nvPr/>
        </p:nvSpPr>
        <p:spPr bwMode="auto">
          <a:xfrm>
            <a:off x="2987675" y="1268413"/>
            <a:ext cx="3024188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5E9EFF"/>
                    </a:gs>
                    <a:gs pos="20000">
                      <a:srgbClr val="85C2FF"/>
                    </a:gs>
                    <a:gs pos="35000">
                      <a:srgbClr val="C4D6EB"/>
                    </a:gs>
                    <a:gs pos="50000">
                      <a:srgbClr val="FFEBFA"/>
                    </a:gs>
                    <a:gs pos="65000">
                      <a:srgbClr val="C4D6EB"/>
                    </a:gs>
                    <a:gs pos="80001">
                      <a:srgbClr val="85C2FF"/>
                    </a:gs>
                    <a:gs pos="100000">
                      <a:srgbClr val="5E9E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Right!</a:t>
            </a: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1700808"/>
            <a:ext cx="7772400" cy="1008062"/>
          </a:xfrm>
        </p:spPr>
        <p:txBody>
          <a:bodyPr>
            <a:normAutofit/>
          </a:bodyPr>
          <a:lstStyle/>
          <a:p>
            <a:r>
              <a:rPr lang="fr-FR" sz="3200" b="1" cap="none" dirty="0" err="1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They</a:t>
            </a:r>
            <a:r>
              <a:rPr lang="fr-FR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 </a:t>
            </a:r>
            <a:r>
              <a:rPr lang="fr-FR" sz="3200" b="1" cap="none" dirty="0" err="1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will</a:t>
            </a:r>
            <a:r>
              <a:rPr lang="fr-FR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 </a:t>
            </a:r>
            <a:r>
              <a:rPr lang="fr-FR" sz="3200" b="1" cap="none" dirty="0" err="1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offer</a:t>
            </a:r>
            <a:r>
              <a:rPr lang="fr-FR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 </a:t>
            </a:r>
            <a:r>
              <a:rPr lang="fr-FR" sz="3200" b="1" cap="none" dirty="0" err="1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her</a:t>
            </a:r>
            <a:r>
              <a:rPr lang="fr-FR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 the </a:t>
            </a:r>
            <a:r>
              <a:rPr lang="fr-FR" sz="3200" b="1" cap="none" dirty="0" err="1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award</a:t>
            </a:r>
            <a:r>
              <a:rPr lang="fr-FR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 </a:t>
            </a:r>
            <a:r>
              <a:rPr lang="fr-FR" sz="3200" b="1" cap="none" dirty="0" err="1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soon</a:t>
            </a:r>
            <a:r>
              <a:rPr lang="fr-FR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. </a:t>
            </a:r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7380312" y="404664"/>
            <a:ext cx="1296000" cy="93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3.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1692275" y="3500438"/>
            <a:ext cx="69834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fr-FR" sz="2000" b="1">
                <a:solidFill>
                  <a:srgbClr val="0000FF"/>
                </a:solidFill>
                <a:latin typeface="Comic Sans MS" pitchFamily="66" charset="0"/>
              </a:rPr>
              <a:t>a. She will be offered the award soon. </a:t>
            </a:r>
            <a:br>
              <a:rPr lang="fr-FR" sz="2000" b="1">
                <a:solidFill>
                  <a:srgbClr val="0000FF"/>
                </a:solidFill>
                <a:latin typeface="Comic Sans MS" pitchFamily="66" charset="0"/>
              </a:rPr>
            </a:br>
            <a:endParaRPr lang="fr-FR" sz="2000" b="1">
              <a:solidFill>
                <a:srgbClr val="0000FF"/>
              </a:solidFill>
              <a:latin typeface="Comic Sans MS" pitchFamily="66" charset="0"/>
            </a:endParaRPr>
          </a:p>
          <a:p>
            <a:pPr lvl="1">
              <a:spcBef>
                <a:spcPct val="50000"/>
              </a:spcBef>
            </a:pPr>
            <a:r>
              <a:rPr lang="fr-FR" sz="2000" b="1">
                <a:solidFill>
                  <a:srgbClr val="0000FF"/>
                </a:solidFill>
                <a:latin typeface="Comic Sans MS" pitchFamily="66" charset="0"/>
              </a:rPr>
              <a:t>b. The award will be offered to her soon. </a:t>
            </a:r>
            <a:br>
              <a:rPr lang="fr-FR" sz="2000" b="1">
                <a:solidFill>
                  <a:srgbClr val="0000FF"/>
                </a:solidFill>
                <a:latin typeface="Comic Sans MS" pitchFamily="66" charset="0"/>
              </a:rPr>
            </a:br>
            <a:endParaRPr lang="fr-FR" sz="2000" b="1">
              <a:solidFill>
                <a:srgbClr val="0000FF"/>
              </a:solidFill>
              <a:latin typeface="Comic Sans MS" pitchFamily="66" charset="0"/>
            </a:endParaRPr>
          </a:p>
          <a:p>
            <a:pPr lvl="1">
              <a:spcBef>
                <a:spcPct val="50000"/>
              </a:spcBef>
            </a:pPr>
            <a:r>
              <a:rPr lang="fr-FR" sz="2000" b="1">
                <a:solidFill>
                  <a:srgbClr val="0000FF"/>
                </a:solidFill>
                <a:latin typeface="Comic Sans MS" pitchFamily="66" charset="0"/>
              </a:rPr>
              <a:t>c. She will be offered them the award soon</a:t>
            </a:r>
          </a:p>
        </p:txBody>
      </p:sp>
      <p:sp>
        <p:nvSpPr>
          <p:cNvPr id="38929" name="AutoShape 17">
            <a:hlinkClick r:id="rId3" action="ppaction://hlinksldjump" highlightClick="1">
              <a:snd r:embed="rId4" name="clap.wav"/>
            </a:hlinkClick>
          </p:cNvPr>
          <p:cNvSpPr>
            <a:spLocks noChangeArrowheads="1"/>
          </p:cNvSpPr>
          <p:nvPr/>
        </p:nvSpPr>
        <p:spPr bwMode="auto">
          <a:xfrm>
            <a:off x="2124075" y="3500438"/>
            <a:ext cx="5400675" cy="504825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AutoShape 1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79613" y="4221163"/>
            <a:ext cx="5689600" cy="503237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AutoShape 1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4075" y="5013325"/>
            <a:ext cx="5689600" cy="503238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WordArt 2"/>
          <p:cNvSpPr>
            <a:spLocks noChangeArrowheads="1" noChangeShapeType="1" noTextEdit="1"/>
          </p:cNvSpPr>
          <p:nvPr/>
        </p:nvSpPr>
        <p:spPr bwMode="auto">
          <a:xfrm>
            <a:off x="1547813" y="4292600"/>
            <a:ext cx="597693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Script"/>
              </a:rPr>
              <a:t>Sorry! Try again!</a:t>
            </a:r>
          </a:p>
        </p:txBody>
      </p:sp>
      <p:pic>
        <p:nvPicPr>
          <p:cNvPr id="76804" name="Picture 4" descr="image007"/>
          <p:cNvPicPr>
            <a:picLocks noGrp="1" noChangeAspect="1" noChangeArrowheads="1" noCrop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63938" y="1628775"/>
            <a:ext cx="1617662" cy="2508250"/>
          </a:xfrm>
          <a:noFill/>
          <a:ln/>
        </p:spPr>
      </p:pic>
      <p:sp>
        <p:nvSpPr>
          <p:cNvPr id="76805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  <p:sndAc>
      <p:stSnd>
        <p:snd r:embed="rId3" name="wrong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463043" cy="9144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8"/>
          <p:cNvSpPr txBox="1"/>
          <p:nvPr/>
        </p:nvSpPr>
        <p:spPr>
          <a:xfrm>
            <a:off x="0" y="4797152"/>
            <a:ext cx="91440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pt-PT" sz="5400" cap="all" dirty="0">
                <a:solidFill>
                  <a:srgbClr val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PASSIVE VOICE WITH MODALS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3645024"/>
            <a:ext cx="8458200" cy="914400"/>
          </a:xfrm>
        </p:spPr>
        <p:txBody>
          <a:bodyPr/>
          <a:lstStyle/>
          <a:p>
            <a:r>
              <a:rPr lang="sr-Latn-RS" b="1" dirty="0" smtClean="0">
                <a:solidFill>
                  <a:srgbClr val="000000"/>
                </a:solidFill>
              </a:rPr>
              <a:t>Part 1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3024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852738"/>
            <a:ext cx="1381125" cy="1381125"/>
          </a:xfrm>
          <a:prstGeom prst="rect">
            <a:avLst/>
          </a:prstGeom>
          <a:noFill/>
        </p:spPr>
      </p:pic>
      <p:pic>
        <p:nvPicPr>
          <p:cNvPr id="65539" name="Picture 3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924175"/>
            <a:ext cx="1582738" cy="1582738"/>
          </a:xfrm>
          <a:prstGeom prst="rect">
            <a:avLst/>
          </a:prstGeom>
          <a:noFill/>
        </p:spPr>
      </p:pic>
      <p:pic>
        <p:nvPicPr>
          <p:cNvPr id="65540" name="Picture 4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789363"/>
            <a:ext cx="1741488" cy="1741487"/>
          </a:xfrm>
          <a:prstGeom prst="rect">
            <a:avLst/>
          </a:prstGeom>
          <a:noFill/>
        </p:spPr>
      </p:pic>
      <p:pic>
        <p:nvPicPr>
          <p:cNvPr id="65541" name="Picture 5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3860800"/>
            <a:ext cx="1873250" cy="1873250"/>
          </a:xfrm>
          <a:prstGeom prst="rect">
            <a:avLst/>
          </a:prstGeom>
          <a:noFill/>
        </p:spPr>
      </p:pic>
      <p:sp>
        <p:nvSpPr>
          <p:cNvPr id="65542" name="WordArt 6"/>
          <p:cNvSpPr>
            <a:spLocks noChangeArrowheads="1" noChangeShapeType="1" noTextEdit="1"/>
          </p:cNvSpPr>
          <p:nvPr/>
        </p:nvSpPr>
        <p:spPr bwMode="auto">
          <a:xfrm>
            <a:off x="1908175" y="1268413"/>
            <a:ext cx="5329238" cy="13684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Unicode MS"/>
                <a:ea typeface="Arial Unicode MS"/>
                <a:cs typeface="Arial Unicode MS"/>
              </a:rPr>
              <a:t>Well Done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700808"/>
            <a:ext cx="7772400" cy="863600"/>
          </a:xfrm>
        </p:spPr>
        <p:txBody>
          <a:bodyPr>
            <a:normAutofit/>
          </a:bodyPr>
          <a:lstStyle/>
          <a:p>
            <a:r>
              <a:rPr lang="fr-FR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People </a:t>
            </a:r>
            <a:r>
              <a:rPr lang="fr-FR" sz="3200" b="1" cap="none" dirty="0" err="1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can</a:t>
            </a:r>
            <a:r>
              <a:rPr lang="fr-FR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 use </a:t>
            </a:r>
            <a:r>
              <a:rPr lang="fr-FR" sz="3200" b="1" cap="none" dirty="0" err="1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this</a:t>
            </a:r>
            <a:r>
              <a:rPr lang="fr-FR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 </a:t>
            </a:r>
            <a:r>
              <a:rPr lang="fr-FR" sz="3200" b="1" cap="none" dirty="0" err="1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device</a:t>
            </a:r>
            <a:r>
              <a:rPr lang="fr-FR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 </a:t>
            </a:r>
            <a:r>
              <a:rPr lang="fr-FR" sz="3200" b="1" cap="none" dirty="0" err="1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easily</a:t>
            </a:r>
            <a:r>
              <a:rPr lang="fr-FR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. </a:t>
            </a:r>
          </a:p>
        </p:txBody>
      </p:sp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7164288" y="476672"/>
            <a:ext cx="1296000" cy="93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4.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979613" y="3213100"/>
            <a:ext cx="59055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fr-FR" sz="2000" b="1">
                <a:solidFill>
                  <a:srgbClr val="0000FF"/>
                </a:solidFill>
                <a:latin typeface="Comic Sans MS" pitchFamily="66" charset="0"/>
              </a:rPr>
              <a:t>a. This device can to be used easily </a:t>
            </a:r>
            <a:br>
              <a:rPr lang="fr-FR" sz="2000" b="1">
                <a:solidFill>
                  <a:srgbClr val="0000FF"/>
                </a:solidFill>
                <a:latin typeface="Comic Sans MS" pitchFamily="66" charset="0"/>
              </a:rPr>
            </a:br>
            <a:endParaRPr lang="fr-FR" sz="2000" b="1">
              <a:solidFill>
                <a:srgbClr val="0000FF"/>
              </a:solidFill>
              <a:latin typeface="Comic Sans MS" pitchFamily="66" charset="0"/>
            </a:endParaRPr>
          </a:p>
          <a:p>
            <a:pPr lvl="1">
              <a:spcBef>
                <a:spcPct val="50000"/>
              </a:spcBef>
            </a:pPr>
            <a:r>
              <a:rPr lang="fr-FR" sz="2000" b="1">
                <a:solidFill>
                  <a:srgbClr val="0000FF"/>
                </a:solidFill>
                <a:latin typeface="Comic Sans MS" pitchFamily="66" charset="0"/>
              </a:rPr>
              <a:t>b. This device can to be easily used. </a:t>
            </a:r>
            <a:br>
              <a:rPr lang="fr-FR" sz="2000" b="1">
                <a:solidFill>
                  <a:srgbClr val="0000FF"/>
                </a:solidFill>
                <a:latin typeface="Comic Sans MS" pitchFamily="66" charset="0"/>
              </a:rPr>
            </a:br>
            <a:endParaRPr lang="fr-FR" sz="2000" b="1">
              <a:solidFill>
                <a:srgbClr val="0000FF"/>
              </a:solidFill>
              <a:latin typeface="Comic Sans MS" pitchFamily="66" charset="0"/>
            </a:endParaRPr>
          </a:p>
          <a:p>
            <a:pPr lvl="1">
              <a:spcBef>
                <a:spcPct val="50000"/>
              </a:spcBef>
            </a:pPr>
            <a:r>
              <a:rPr lang="fr-FR" sz="2000" b="1">
                <a:solidFill>
                  <a:srgbClr val="0000FF"/>
                </a:solidFill>
                <a:latin typeface="Comic Sans MS" pitchFamily="66" charset="0"/>
              </a:rPr>
              <a:t>c. This device can be used easily.</a:t>
            </a:r>
          </a:p>
        </p:txBody>
      </p:sp>
      <p:sp>
        <p:nvSpPr>
          <p:cNvPr id="39953" name="AutoShape 17">
            <a:hlinkClick r:id="rId3" action="ppaction://hlinksldjump" highlightClick="1">
              <a:snd r:embed="rId4" name="clap.wav"/>
            </a:hlinkClick>
          </p:cNvPr>
          <p:cNvSpPr>
            <a:spLocks noChangeArrowheads="1"/>
          </p:cNvSpPr>
          <p:nvPr/>
        </p:nvSpPr>
        <p:spPr bwMode="auto">
          <a:xfrm>
            <a:off x="2339975" y="4724400"/>
            <a:ext cx="4751388" cy="504825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484438" y="3141663"/>
            <a:ext cx="4897437" cy="574675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5" name="AutoShape 1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08175" y="3860800"/>
            <a:ext cx="4897438" cy="574675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411413" y="3860800"/>
            <a:ext cx="4897437" cy="574675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 advClick="0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1547813" y="4292600"/>
            <a:ext cx="597693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Script"/>
              </a:rPr>
              <a:t>Sorry! Try again!</a:t>
            </a:r>
          </a:p>
        </p:txBody>
      </p:sp>
      <p:pic>
        <p:nvPicPr>
          <p:cNvPr id="78852" name="Picture 4" descr="image007"/>
          <p:cNvPicPr>
            <a:picLocks noGrp="1" noChangeAspect="1" noChangeArrowheads="1" noCrop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63938" y="1628775"/>
            <a:ext cx="1617662" cy="2508250"/>
          </a:xfrm>
          <a:noFill/>
          <a:ln/>
        </p:spPr>
      </p:pic>
      <p:sp>
        <p:nvSpPr>
          <p:cNvPr id="78853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  <p:sndAc>
      <p:stSnd>
        <p:snd r:embed="rId3" name="wrong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852738"/>
            <a:ext cx="1381125" cy="1381125"/>
          </a:xfrm>
          <a:prstGeom prst="rect">
            <a:avLst/>
          </a:prstGeom>
          <a:noFill/>
        </p:spPr>
      </p:pic>
      <p:pic>
        <p:nvPicPr>
          <p:cNvPr id="66563" name="Picture 3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924175"/>
            <a:ext cx="1582738" cy="1582738"/>
          </a:xfrm>
          <a:prstGeom prst="rect">
            <a:avLst/>
          </a:prstGeom>
          <a:noFill/>
        </p:spPr>
      </p:pic>
      <p:pic>
        <p:nvPicPr>
          <p:cNvPr id="66564" name="Picture 4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789363"/>
            <a:ext cx="1741488" cy="1741487"/>
          </a:xfrm>
          <a:prstGeom prst="rect">
            <a:avLst/>
          </a:prstGeom>
          <a:noFill/>
        </p:spPr>
      </p:pic>
      <p:pic>
        <p:nvPicPr>
          <p:cNvPr id="66565" name="Picture 5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3860800"/>
            <a:ext cx="1873250" cy="1873250"/>
          </a:xfrm>
          <a:prstGeom prst="rect">
            <a:avLst/>
          </a:prstGeom>
          <a:noFill/>
        </p:spPr>
      </p:pic>
      <p:sp>
        <p:nvSpPr>
          <p:cNvPr id="66566" name="WordArt 6"/>
          <p:cNvSpPr>
            <a:spLocks noChangeArrowheads="1" noChangeShapeType="1" noTextEdit="1"/>
          </p:cNvSpPr>
          <p:nvPr/>
        </p:nvSpPr>
        <p:spPr bwMode="auto">
          <a:xfrm>
            <a:off x="2555875" y="1052513"/>
            <a:ext cx="4176713" cy="14239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Good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1772816"/>
            <a:ext cx="7270750" cy="863600"/>
          </a:xfrm>
        </p:spPr>
        <p:txBody>
          <a:bodyPr>
            <a:normAutofit/>
          </a:bodyPr>
          <a:lstStyle/>
          <a:p>
            <a:r>
              <a:rPr lang="fr-FR" sz="3200" b="1" cap="none" dirty="0" err="1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They</a:t>
            </a:r>
            <a:r>
              <a:rPr lang="fr-FR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 </a:t>
            </a:r>
            <a:r>
              <a:rPr lang="fr-FR" sz="3200" b="1" cap="none" dirty="0" err="1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should</a:t>
            </a:r>
            <a:r>
              <a:rPr lang="fr-FR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 </a:t>
            </a:r>
            <a:r>
              <a:rPr lang="fr-FR" sz="3200" b="1" cap="none" dirty="0" err="1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reconsider</a:t>
            </a:r>
            <a:r>
              <a:rPr lang="fr-FR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 the </a:t>
            </a:r>
            <a:r>
              <a:rPr lang="fr-FR" sz="3200" b="1" cap="none" dirty="0" err="1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decision</a:t>
            </a:r>
            <a:r>
              <a:rPr lang="fr-FR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. </a:t>
            </a: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7236296" y="404664"/>
            <a:ext cx="1296000" cy="93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5.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1403350" y="3068638"/>
            <a:ext cx="68040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fr-FR" sz="2000" b="1">
                <a:solidFill>
                  <a:srgbClr val="0000FF"/>
                </a:solidFill>
                <a:latin typeface="Comic Sans MS" pitchFamily="66" charset="0"/>
              </a:rPr>
              <a:t>a. The decision should to be reconsidered. </a:t>
            </a:r>
            <a:br>
              <a:rPr lang="fr-FR" sz="2000" b="1">
                <a:solidFill>
                  <a:srgbClr val="0000FF"/>
                </a:solidFill>
                <a:latin typeface="Comic Sans MS" pitchFamily="66" charset="0"/>
              </a:rPr>
            </a:br>
            <a:endParaRPr lang="fr-FR" sz="2000" b="1">
              <a:solidFill>
                <a:srgbClr val="0000FF"/>
              </a:solidFill>
              <a:latin typeface="Comic Sans MS" pitchFamily="66" charset="0"/>
            </a:endParaRPr>
          </a:p>
          <a:p>
            <a:pPr lvl="1">
              <a:spcBef>
                <a:spcPct val="50000"/>
              </a:spcBef>
            </a:pPr>
            <a:r>
              <a:rPr lang="fr-FR" sz="2000" b="1">
                <a:solidFill>
                  <a:srgbClr val="0000FF"/>
                </a:solidFill>
                <a:latin typeface="Comic Sans MS" pitchFamily="66" charset="0"/>
              </a:rPr>
              <a:t>b. The decision should be reconsidered. </a:t>
            </a:r>
            <a:br>
              <a:rPr lang="fr-FR" sz="2000" b="1">
                <a:solidFill>
                  <a:srgbClr val="0000FF"/>
                </a:solidFill>
                <a:latin typeface="Comic Sans MS" pitchFamily="66" charset="0"/>
              </a:rPr>
            </a:br>
            <a:endParaRPr lang="fr-FR" sz="2000" b="1">
              <a:solidFill>
                <a:srgbClr val="0000FF"/>
              </a:solidFill>
              <a:latin typeface="Comic Sans MS" pitchFamily="66" charset="0"/>
            </a:endParaRPr>
          </a:p>
          <a:p>
            <a:pPr lvl="1">
              <a:spcBef>
                <a:spcPct val="50000"/>
              </a:spcBef>
            </a:pPr>
            <a:r>
              <a:rPr lang="fr-FR" sz="2000" b="1">
                <a:solidFill>
                  <a:srgbClr val="0000FF"/>
                </a:solidFill>
                <a:latin typeface="Comic Sans MS" pitchFamily="66" charset="0"/>
              </a:rPr>
              <a:t>c. The decision should be reconsider by they.</a:t>
            </a:r>
          </a:p>
        </p:txBody>
      </p:sp>
      <p:sp>
        <p:nvSpPr>
          <p:cNvPr id="40983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835150" y="2997200"/>
            <a:ext cx="5689600" cy="57626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AutoShape 2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908175" y="4437063"/>
            <a:ext cx="5832475" cy="6477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AutoShape 25">
            <a:hlinkClick r:id="rId3" action="ppaction://hlinksldjump" highlightClick="1">
              <a:snd r:embed="rId4" name="clap.wav"/>
            </a:hlinkClick>
          </p:cNvPr>
          <p:cNvSpPr>
            <a:spLocks noChangeArrowheads="1"/>
          </p:cNvSpPr>
          <p:nvPr/>
        </p:nvSpPr>
        <p:spPr bwMode="auto">
          <a:xfrm>
            <a:off x="1835150" y="3716338"/>
            <a:ext cx="5329238" cy="64928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/>
          <p:cNvSpPr>
            <a:spLocks noChangeArrowheads="1" noChangeShapeType="1" noTextEdit="1"/>
          </p:cNvSpPr>
          <p:nvPr/>
        </p:nvSpPr>
        <p:spPr bwMode="auto">
          <a:xfrm>
            <a:off x="1547813" y="4292600"/>
            <a:ext cx="597693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Script"/>
              </a:rPr>
              <a:t>Sorry! Try again!</a:t>
            </a:r>
          </a:p>
        </p:txBody>
      </p:sp>
      <p:pic>
        <p:nvPicPr>
          <p:cNvPr id="80900" name="Picture 4" descr="image007"/>
          <p:cNvPicPr>
            <a:picLocks noGrp="1" noChangeAspect="1" noChangeArrowheads="1" noCrop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63938" y="1628775"/>
            <a:ext cx="1617662" cy="2508250"/>
          </a:xfrm>
          <a:noFill/>
          <a:ln/>
        </p:spPr>
      </p:pic>
      <p:sp>
        <p:nvSpPr>
          <p:cNvPr id="80901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  <p:sndAc>
      <p:stSnd>
        <p:snd r:embed="rId3" name="wrong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852738"/>
            <a:ext cx="1381125" cy="1381125"/>
          </a:xfrm>
          <a:prstGeom prst="rect">
            <a:avLst/>
          </a:prstGeom>
          <a:noFill/>
        </p:spPr>
      </p:pic>
      <p:pic>
        <p:nvPicPr>
          <p:cNvPr id="67587" name="Picture 3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924175"/>
            <a:ext cx="1582738" cy="1582738"/>
          </a:xfrm>
          <a:prstGeom prst="rect">
            <a:avLst/>
          </a:prstGeom>
          <a:noFill/>
        </p:spPr>
      </p:pic>
      <p:pic>
        <p:nvPicPr>
          <p:cNvPr id="67588" name="Picture 4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789363"/>
            <a:ext cx="1741488" cy="1741487"/>
          </a:xfrm>
          <a:prstGeom prst="rect">
            <a:avLst/>
          </a:prstGeom>
          <a:noFill/>
        </p:spPr>
      </p:pic>
      <p:pic>
        <p:nvPicPr>
          <p:cNvPr id="67589" name="Picture 5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3860800"/>
            <a:ext cx="1873250" cy="1873250"/>
          </a:xfrm>
          <a:prstGeom prst="rect">
            <a:avLst/>
          </a:prstGeom>
          <a:noFill/>
        </p:spPr>
      </p:pic>
      <p:sp>
        <p:nvSpPr>
          <p:cNvPr id="67590" name="WordArt 6"/>
          <p:cNvSpPr>
            <a:spLocks noChangeArrowheads="1" noChangeShapeType="1" noTextEdit="1"/>
          </p:cNvSpPr>
          <p:nvPr/>
        </p:nvSpPr>
        <p:spPr bwMode="auto">
          <a:xfrm>
            <a:off x="2484438" y="1125538"/>
            <a:ext cx="3816350" cy="115093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noFill/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ngsana New"/>
                <a:cs typeface="Angsana New"/>
              </a:rPr>
              <a:t>Excellent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700808"/>
            <a:ext cx="7772400" cy="863600"/>
          </a:xfrm>
        </p:spPr>
        <p:txBody>
          <a:bodyPr>
            <a:normAutofit/>
          </a:bodyPr>
          <a:lstStyle/>
          <a:p>
            <a:r>
              <a:rPr lang="fr-FR" sz="3200" b="1" cap="none" dirty="0" err="1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Someone</a:t>
            </a:r>
            <a:r>
              <a:rPr lang="fr-FR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 </a:t>
            </a:r>
            <a:r>
              <a:rPr lang="fr-FR" sz="3200" b="1" cap="none" dirty="0" err="1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will</a:t>
            </a:r>
            <a:r>
              <a:rPr lang="fr-FR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 </a:t>
            </a:r>
            <a:r>
              <a:rPr lang="fr-FR" sz="3200" b="1" cap="none" dirty="0" err="1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speak</a:t>
            </a:r>
            <a:r>
              <a:rPr lang="fr-FR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 to the manager. </a:t>
            </a:r>
          </a:p>
        </p:txBody>
      </p:sp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7308304" y="476672"/>
            <a:ext cx="1296000" cy="93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6.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1908175" y="3068638"/>
            <a:ext cx="56880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fr-FR" sz="2000" b="1">
                <a:solidFill>
                  <a:srgbClr val="0000FF"/>
                </a:solidFill>
                <a:latin typeface="Comic Sans MS" pitchFamily="66" charset="0"/>
              </a:rPr>
              <a:t>a. The manager will be spoken to.</a:t>
            </a:r>
            <a:r>
              <a:rPr lang="fr-FR" sz="2000">
                <a:solidFill>
                  <a:srgbClr val="0000FF"/>
                </a:solidFill>
                <a:latin typeface="Comic Sans MS" pitchFamily="66" charset="0"/>
              </a:rPr>
              <a:t> </a:t>
            </a:r>
            <a:br>
              <a:rPr lang="fr-FR" sz="2000">
                <a:solidFill>
                  <a:srgbClr val="0000FF"/>
                </a:solidFill>
                <a:latin typeface="Comic Sans MS" pitchFamily="66" charset="0"/>
              </a:rPr>
            </a:br>
            <a:endParaRPr lang="fr-FR" sz="2000">
              <a:solidFill>
                <a:srgbClr val="0000FF"/>
              </a:solidFill>
              <a:latin typeface="Comic Sans MS" pitchFamily="66" charset="0"/>
            </a:endParaRPr>
          </a:p>
          <a:p>
            <a:pPr lvl="1">
              <a:spcBef>
                <a:spcPct val="50000"/>
              </a:spcBef>
            </a:pPr>
            <a:r>
              <a:rPr lang="fr-FR" sz="2000" b="1">
                <a:solidFill>
                  <a:srgbClr val="0000FF"/>
                </a:solidFill>
                <a:latin typeface="Comic Sans MS" pitchFamily="66" charset="0"/>
              </a:rPr>
              <a:t>b. The manager will to be spoken to.</a:t>
            </a:r>
            <a:r>
              <a:rPr lang="fr-FR" sz="2000">
                <a:solidFill>
                  <a:srgbClr val="0000FF"/>
                </a:solidFill>
                <a:latin typeface="Comic Sans MS" pitchFamily="66" charset="0"/>
              </a:rPr>
              <a:t> </a:t>
            </a:r>
            <a:br>
              <a:rPr lang="fr-FR" sz="2000">
                <a:solidFill>
                  <a:srgbClr val="0000FF"/>
                </a:solidFill>
                <a:latin typeface="Comic Sans MS" pitchFamily="66" charset="0"/>
              </a:rPr>
            </a:br>
            <a:endParaRPr lang="fr-FR" sz="2000">
              <a:solidFill>
                <a:srgbClr val="0000FF"/>
              </a:solidFill>
              <a:latin typeface="Comic Sans MS" pitchFamily="66" charset="0"/>
            </a:endParaRPr>
          </a:p>
          <a:p>
            <a:pPr lvl="1">
              <a:spcBef>
                <a:spcPct val="50000"/>
              </a:spcBef>
            </a:pPr>
            <a:r>
              <a:rPr lang="fr-FR" sz="2000" b="1">
                <a:solidFill>
                  <a:srgbClr val="0000FF"/>
                </a:solidFill>
                <a:latin typeface="Comic Sans MS" pitchFamily="66" charset="0"/>
              </a:rPr>
              <a:t>c. The manager will be spoken.</a:t>
            </a:r>
          </a:p>
        </p:txBody>
      </p:sp>
      <p:sp>
        <p:nvSpPr>
          <p:cNvPr id="42005" name="AutoShape 21">
            <a:hlinkClick r:id="rId3" action="ppaction://hlinksldjump" highlightClick="1">
              <a:snd r:embed="rId4" name="clap.wav"/>
            </a:hlinkClick>
          </p:cNvPr>
          <p:cNvSpPr>
            <a:spLocks noChangeArrowheads="1"/>
          </p:cNvSpPr>
          <p:nvPr/>
        </p:nvSpPr>
        <p:spPr bwMode="auto">
          <a:xfrm>
            <a:off x="2339975" y="2997200"/>
            <a:ext cx="4537075" cy="57626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339975" y="3716338"/>
            <a:ext cx="4968875" cy="64928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339975" y="4508500"/>
            <a:ext cx="4176713" cy="57626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auto">
          <a:xfrm>
            <a:off x="1547813" y="4292600"/>
            <a:ext cx="597693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Script"/>
              </a:rPr>
              <a:t>Ooops! Try again!</a:t>
            </a:r>
          </a:p>
        </p:txBody>
      </p:sp>
      <p:pic>
        <p:nvPicPr>
          <p:cNvPr id="82948" name="Picture 4" descr="image007"/>
          <p:cNvPicPr>
            <a:picLocks noGrp="1" noChangeAspect="1" noChangeArrowheads="1" noCrop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63938" y="1628775"/>
            <a:ext cx="1617662" cy="2508250"/>
          </a:xfrm>
          <a:noFill/>
          <a:ln/>
        </p:spPr>
      </p:pic>
      <p:sp>
        <p:nvSpPr>
          <p:cNvPr id="82949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  <p:sndAc>
      <p:stSnd>
        <p:snd r:embed="rId3" name="wrong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852738"/>
            <a:ext cx="1381125" cy="1381125"/>
          </a:xfrm>
          <a:prstGeom prst="rect">
            <a:avLst/>
          </a:prstGeom>
          <a:noFill/>
        </p:spPr>
      </p:pic>
      <p:pic>
        <p:nvPicPr>
          <p:cNvPr id="68611" name="Picture 3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924175"/>
            <a:ext cx="1582738" cy="1582738"/>
          </a:xfrm>
          <a:prstGeom prst="rect">
            <a:avLst/>
          </a:prstGeom>
          <a:noFill/>
        </p:spPr>
      </p:pic>
      <p:pic>
        <p:nvPicPr>
          <p:cNvPr id="68612" name="Picture 4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789363"/>
            <a:ext cx="1741488" cy="1741487"/>
          </a:xfrm>
          <a:prstGeom prst="rect">
            <a:avLst/>
          </a:prstGeom>
          <a:noFill/>
        </p:spPr>
      </p:pic>
      <p:pic>
        <p:nvPicPr>
          <p:cNvPr id="68613" name="Picture 5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3860800"/>
            <a:ext cx="1873250" cy="1873250"/>
          </a:xfrm>
          <a:prstGeom prst="rect">
            <a:avLst/>
          </a:prstGeom>
          <a:noFill/>
        </p:spPr>
      </p:pic>
      <p:sp>
        <p:nvSpPr>
          <p:cNvPr id="68614" name="WordArt 6"/>
          <p:cNvSpPr>
            <a:spLocks noChangeArrowheads="1" noChangeShapeType="1" noTextEdit="1"/>
          </p:cNvSpPr>
          <p:nvPr/>
        </p:nvSpPr>
        <p:spPr bwMode="auto">
          <a:xfrm>
            <a:off x="2987675" y="1412875"/>
            <a:ext cx="3097213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Garamond"/>
              </a:rPr>
              <a:t>Very Good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683568" y="1363415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b="1" dirty="0" smtClean="0">
                <a:uFill>
                  <a:solidFill>
                    <a:srgbClr val="FF0000"/>
                  </a:solidFill>
                </a:uFill>
              </a:rPr>
              <a:t>You</a:t>
            </a:r>
            <a:r>
              <a:rPr lang="en-GB" sz="4400" b="1" dirty="0" smtClean="0"/>
              <a:t> can design </a:t>
            </a:r>
            <a:r>
              <a:rPr lang="en-GB" sz="4200" b="1" dirty="0" smtClean="0">
                <a:uFill>
                  <a:solidFill>
                    <a:srgbClr val="FF0000"/>
                  </a:solidFill>
                </a:uFill>
              </a:rPr>
              <a:t>your clothes</a:t>
            </a:r>
            <a:r>
              <a:rPr lang="en-GB" sz="4400" b="1" dirty="0" smtClean="0"/>
              <a:t>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199784" y="3645024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b="1" dirty="0" smtClean="0">
                <a:uFill>
                  <a:solidFill>
                    <a:srgbClr val="66FF33"/>
                  </a:solidFill>
                </a:uFill>
              </a:rPr>
              <a:t>by you</a:t>
            </a:r>
            <a:r>
              <a:rPr lang="en-GB" sz="4200" b="1" dirty="0" smtClean="0"/>
              <a:t>.</a:t>
            </a:r>
          </a:p>
        </p:txBody>
      </p:sp>
      <p:sp>
        <p:nvSpPr>
          <p:cNvPr id="15" name="Seta de movimento para a direita 14"/>
          <p:cNvSpPr/>
          <p:nvPr/>
        </p:nvSpPr>
        <p:spPr>
          <a:xfrm rot="5400000">
            <a:off x="3563888" y="2636912"/>
            <a:ext cx="1152128" cy="720080"/>
          </a:xfrm>
          <a:prstGeom prst="stripedRightArrow">
            <a:avLst>
              <a:gd name="adj1" fmla="val 45655"/>
              <a:gd name="adj2" fmla="val 6216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hamada com seta para baixo 16"/>
          <p:cNvSpPr/>
          <p:nvPr/>
        </p:nvSpPr>
        <p:spPr>
          <a:xfrm>
            <a:off x="1475656" y="499319"/>
            <a:ext cx="1440160" cy="936104"/>
          </a:xfrm>
          <a:prstGeom prst="downArrowCallo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hamada com seta para baixo 17"/>
          <p:cNvSpPr/>
          <p:nvPr/>
        </p:nvSpPr>
        <p:spPr>
          <a:xfrm>
            <a:off x="5724128" y="499319"/>
            <a:ext cx="1440160" cy="936104"/>
          </a:xfrm>
          <a:prstGeom prst="downArrowCallo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hamada com seta para cima 18"/>
          <p:cNvSpPr/>
          <p:nvPr/>
        </p:nvSpPr>
        <p:spPr>
          <a:xfrm>
            <a:off x="7308304" y="4509120"/>
            <a:ext cx="1440160" cy="936104"/>
          </a:xfrm>
          <a:prstGeom prst="upArrowCallou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hamada com seta para cima 19"/>
          <p:cNvSpPr/>
          <p:nvPr/>
        </p:nvSpPr>
        <p:spPr>
          <a:xfrm>
            <a:off x="979984" y="4661520"/>
            <a:ext cx="1440160" cy="936104"/>
          </a:xfrm>
          <a:prstGeom prst="upArrowCallo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Conexão recta 21"/>
          <p:cNvCxnSpPr/>
          <p:nvPr/>
        </p:nvCxnSpPr>
        <p:spPr>
          <a:xfrm>
            <a:off x="1835696" y="2060848"/>
            <a:ext cx="792088" cy="0"/>
          </a:xfrm>
          <a:prstGeom prst="line">
            <a:avLst/>
          </a:prstGeom>
          <a:ln w="63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cta 23"/>
          <p:cNvCxnSpPr/>
          <p:nvPr/>
        </p:nvCxnSpPr>
        <p:spPr>
          <a:xfrm>
            <a:off x="5364088" y="2060848"/>
            <a:ext cx="2628292" cy="0"/>
          </a:xfrm>
          <a:prstGeom prst="line">
            <a:avLst/>
          </a:prstGeom>
          <a:ln w="63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ângulo 25"/>
          <p:cNvSpPr/>
          <p:nvPr/>
        </p:nvSpPr>
        <p:spPr>
          <a:xfrm>
            <a:off x="323528" y="3698448"/>
            <a:ext cx="2952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200" b="1" dirty="0" smtClean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</a:rPr>
              <a:t>Your clothes</a:t>
            </a:r>
            <a:r>
              <a:rPr lang="en-GB" sz="4200" b="1" dirty="0" smtClean="0">
                <a:solidFill>
                  <a:prstClr val="black"/>
                </a:solidFill>
              </a:rPr>
              <a:t> </a:t>
            </a:r>
            <a:endParaRPr lang="en-GB" dirty="0"/>
          </a:p>
        </p:txBody>
      </p:sp>
      <p:sp>
        <p:nvSpPr>
          <p:cNvPr id="27" name="Rectângulo 26"/>
          <p:cNvSpPr/>
          <p:nvPr/>
        </p:nvSpPr>
        <p:spPr>
          <a:xfrm>
            <a:off x="3131840" y="3698448"/>
            <a:ext cx="4104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designed </a:t>
            </a:r>
            <a:endParaRPr lang="en-GB" dirty="0"/>
          </a:p>
        </p:txBody>
      </p:sp>
      <p:cxnSp>
        <p:nvCxnSpPr>
          <p:cNvPr id="28" name="Conexão recta 27"/>
          <p:cNvCxnSpPr/>
          <p:nvPr/>
        </p:nvCxnSpPr>
        <p:spPr>
          <a:xfrm>
            <a:off x="395536" y="4365104"/>
            <a:ext cx="2736304" cy="0"/>
          </a:xfrm>
          <a:prstGeom prst="line">
            <a:avLst/>
          </a:prstGeom>
          <a:ln w="63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28"/>
          <p:cNvCxnSpPr/>
          <p:nvPr/>
        </p:nvCxnSpPr>
        <p:spPr>
          <a:xfrm>
            <a:off x="7308304" y="4365104"/>
            <a:ext cx="1512168" cy="0"/>
          </a:xfrm>
          <a:prstGeom prst="line">
            <a:avLst/>
          </a:prstGeom>
          <a:ln w="635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83353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  <p:bldP spid="26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0938" y="1628800"/>
            <a:ext cx="7993062" cy="935037"/>
          </a:xfrm>
        </p:spPr>
        <p:txBody>
          <a:bodyPr>
            <a:normAutofit/>
          </a:bodyPr>
          <a:lstStyle/>
          <a:p>
            <a:r>
              <a:rPr lang="fr-FR" sz="3200" b="1" cap="none" dirty="0" err="1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They</a:t>
            </a:r>
            <a:r>
              <a:rPr lang="fr-FR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 </a:t>
            </a:r>
            <a:r>
              <a:rPr lang="fr-FR" sz="3200" b="1" cap="none" dirty="0" err="1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haven't</a:t>
            </a:r>
            <a:r>
              <a:rPr lang="fr-FR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 </a:t>
            </a:r>
            <a:r>
              <a:rPr lang="fr-FR" sz="3200" b="1" cap="none" dirty="0" err="1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brought</a:t>
            </a:r>
            <a:r>
              <a:rPr lang="fr-FR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 the book back </a:t>
            </a:r>
            <a:r>
              <a:rPr lang="fr-FR" sz="3200" b="1" cap="none" dirty="0" err="1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yet</a:t>
            </a:r>
            <a:r>
              <a:rPr lang="fr-FR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. </a:t>
            </a:r>
          </a:p>
        </p:txBody>
      </p:sp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7452320" y="404664"/>
            <a:ext cx="1296000" cy="93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7.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1403350" y="3068638"/>
            <a:ext cx="66960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fr-FR" sz="2000" b="1">
                <a:solidFill>
                  <a:srgbClr val="0000FF"/>
                </a:solidFill>
                <a:latin typeface="Comic Sans MS" pitchFamily="66" charset="0"/>
              </a:rPr>
              <a:t>a. The book haven't been brought back yet. </a:t>
            </a:r>
            <a:br>
              <a:rPr lang="fr-FR" sz="2000" b="1">
                <a:solidFill>
                  <a:srgbClr val="0000FF"/>
                </a:solidFill>
                <a:latin typeface="Comic Sans MS" pitchFamily="66" charset="0"/>
              </a:rPr>
            </a:br>
            <a:endParaRPr lang="fr-FR" sz="2000" b="1">
              <a:solidFill>
                <a:srgbClr val="0000FF"/>
              </a:solidFill>
              <a:latin typeface="Comic Sans MS" pitchFamily="66" charset="0"/>
            </a:endParaRPr>
          </a:p>
          <a:p>
            <a:pPr lvl="1">
              <a:spcBef>
                <a:spcPct val="50000"/>
              </a:spcBef>
            </a:pPr>
            <a:r>
              <a:rPr lang="fr-FR" sz="2000" b="1">
                <a:solidFill>
                  <a:srgbClr val="0000FF"/>
                </a:solidFill>
                <a:latin typeface="Comic Sans MS" pitchFamily="66" charset="0"/>
              </a:rPr>
              <a:t>b. The book haven't been brought yet back. </a:t>
            </a:r>
            <a:br>
              <a:rPr lang="fr-FR" sz="2000" b="1">
                <a:solidFill>
                  <a:srgbClr val="0000FF"/>
                </a:solidFill>
                <a:latin typeface="Comic Sans MS" pitchFamily="66" charset="0"/>
              </a:rPr>
            </a:br>
            <a:endParaRPr lang="fr-FR" sz="2000" b="1">
              <a:solidFill>
                <a:srgbClr val="0000FF"/>
              </a:solidFill>
              <a:latin typeface="Comic Sans MS" pitchFamily="66" charset="0"/>
            </a:endParaRPr>
          </a:p>
          <a:p>
            <a:pPr lvl="1">
              <a:spcBef>
                <a:spcPct val="50000"/>
              </a:spcBef>
            </a:pPr>
            <a:r>
              <a:rPr lang="fr-FR" sz="2000" b="1">
                <a:solidFill>
                  <a:srgbClr val="0000FF"/>
                </a:solidFill>
                <a:latin typeface="Comic Sans MS" pitchFamily="66" charset="0"/>
              </a:rPr>
              <a:t>c. The book hasn't been brought back yet.</a:t>
            </a:r>
          </a:p>
        </p:txBody>
      </p:sp>
      <p:sp>
        <p:nvSpPr>
          <p:cNvPr id="43028" name="AutoShape 20">
            <a:hlinkClick r:id="rId3" action="ppaction://hlinksldjump" highlightClick="1">
              <a:snd r:embed="rId4" name="clap.wav"/>
            </a:hlinkClick>
          </p:cNvPr>
          <p:cNvSpPr>
            <a:spLocks noChangeArrowheads="1"/>
          </p:cNvSpPr>
          <p:nvPr/>
        </p:nvSpPr>
        <p:spPr bwMode="auto">
          <a:xfrm>
            <a:off x="1763713" y="4508500"/>
            <a:ext cx="5903912" cy="649288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835150" y="2997200"/>
            <a:ext cx="5905500" cy="57626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763713" y="3716338"/>
            <a:ext cx="5976937" cy="64928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>
    <p:spli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WordArt 2"/>
          <p:cNvSpPr>
            <a:spLocks noChangeArrowheads="1" noChangeShapeType="1" noTextEdit="1"/>
          </p:cNvSpPr>
          <p:nvPr/>
        </p:nvSpPr>
        <p:spPr bwMode="auto">
          <a:xfrm>
            <a:off x="1547813" y="4292600"/>
            <a:ext cx="597693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Script"/>
              </a:rPr>
              <a:t>Sorry! Try again!</a:t>
            </a:r>
          </a:p>
        </p:txBody>
      </p:sp>
      <p:pic>
        <p:nvPicPr>
          <p:cNvPr id="84996" name="Picture 4" descr="image007"/>
          <p:cNvPicPr>
            <a:picLocks noGrp="1" noChangeAspect="1" noChangeArrowheads="1" noCrop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63938" y="1628775"/>
            <a:ext cx="1617662" cy="2508250"/>
          </a:xfrm>
          <a:noFill/>
          <a:ln/>
        </p:spPr>
      </p:pic>
      <p:sp>
        <p:nvSpPr>
          <p:cNvPr id="84997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  <p:sndAc>
      <p:stSnd>
        <p:snd r:embed="rId3" name="wrong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852738"/>
            <a:ext cx="1381125" cy="1381125"/>
          </a:xfrm>
          <a:prstGeom prst="rect">
            <a:avLst/>
          </a:prstGeom>
          <a:noFill/>
        </p:spPr>
      </p:pic>
      <p:pic>
        <p:nvPicPr>
          <p:cNvPr id="69635" name="Picture 3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924175"/>
            <a:ext cx="1582738" cy="1582738"/>
          </a:xfrm>
          <a:prstGeom prst="rect">
            <a:avLst/>
          </a:prstGeom>
          <a:noFill/>
        </p:spPr>
      </p:pic>
      <p:pic>
        <p:nvPicPr>
          <p:cNvPr id="69636" name="Picture 4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789363"/>
            <a:ext cx="1741488" cy="1741487"/>
          </a:xfrm>
          <a:prstGeom prst="rect">
            <a:avLst/>
          </a:prstGeom>
          <a:noFill/>
        </p:spPr>
      </p:pic>
      <p:pic>
        <p:nvPicPr>
          <p:cNvPr id="69637" name="Picture 5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3860800"/>
            <a:ext cx="1873250" cy="1873250"/>
          </a:xfrm>
          <a:prstGeom prst="rect">
            <a:avLst/>
          </a:prstGeom>
          <a:noFill/>
        </p:spPr>
      </p:pic>
      <p:sp>
        <p:nvSpPr>
          <p:cNvPr id="69638" name="WordArt 6"/>
          <p:cNvSpPr>
            <a:spLocks noChangeArrowheads="1" noChangeShapeType="1" noTextEdit="1"/>
          </p:cNvSpPr>
          <p:nvPr/>
        </p:nvSpPr>
        <p:spPr bwMode="auto">
          <a:xfrm>
            <a:off x="2843213" y="836613"/>
            <a:ext cx="2952750" cy="172878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ngsanaUPC"/>
                <a:cs typeface="AngsanaUPC"/>
              </a:rPr>
              <a:t>Carry on!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1700808"/>
            <a:ext cx="7772400" cy="863600"/>
          </a:xfrm>
        </p:spPr>
        <p:txBody>
          <a:bodyPr>
            <a:normAutofit/>
          </a:bodyPr>
          <a:lstStyle/>
          <a:p>
            <a:r>
              <a:rPr lang="fr-FR" sz="3200" b="1" cap="none" dirty="0" err="1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They</a:t>
            </a:r>
            <a:r>
              <a:rPr lang="fr-FR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 are </a:t>
            </a:r>
            <a:r>
              <a:rPr lang="fr-FR" sz="3200" b="1" cap="none" dirty="0" err="1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going</a:t>
            </a:r>
            <a:r>
              <a:rPr lang="fr-FR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 to </a:t>
            </a:r>
            <a:r>
              <a:rPr lang="fr-FR" sz="3200" b="1" cap="none" dirty="0" err="1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buy</a:t>
            </a:r>
            <a:r>
              <a:rPr lang="fr-FR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 the </a:t>
            </a:r>
            <a:r>
              <a:rPr lang="fr-FR" sz="3200" b="1" cap="none" dirty="0" err="1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ship</a:t>
            </a:r>
            <a:r>
              <a:rPr lang="fr-FR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. </a:t>
            </a:r>
          </a:p>
        </p:txBody>
      </p:sp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7452320" y="476672"/>
            <a:ext cx="1296000" cy="93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8.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1835150" y="3357563"/>
            <a:ext cx="56165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fr-FR" sz="2000" b="1">
                <a:solidFill>
                  <a:srgbClr val="0000FF"/>
                </a:solidFill>
                <a:latin typeface="Comic Sans MS" pitchFamily="66" charset="0"/>
              </a:rPr>
              <a:t>a. The ship is being gone to be bought. </a:t>
            </a:r>
            <a:br>
              <a:rPr lang="fr-FR" sz="2000" b="1">
                <a:solidFill>
                  <a:srgbClr val="0000FF"/>
                </a:solidFill>
                <a:latin typeface="Comic Sans MS" pitchFamily="66" charset="0"/>
              </a:rPr>
            </a:br>
            <a:endParaRPr lang="fr-FR" sz="2000" b="1">
              <a:solidFill>
                <a:srgbClr val="0000FF"/>
              </a:solidFill>
              <a:latin typeface="Comic Sans MS" pitchFamily="66" charset="0"/>
            </a:endParaRPr>
          </a:p>
          <a:p>
            <a:pPr lvl="1">
              <a:spcBef>
                <a:spcPct val="50000"/>
              </a:spcBef>
            </a:pPr>
            <a:r>
              <a:rPr lang="fr-FR" sz="2000" b="1">
                <a:solidFill>
                  <a:srgbClr val="0000FF"/>
                </a:solidFill>
                <a:latin typeface="Comic Sans MS" pitchFamily="66" charset="0"/>
              </a:rPr>
              <a:t>b. The ship is going to buy. </a:t>
            </a:r>
            <a:br>
              <a:rPr lang="fr-FR" sz="2000" b="1">
                <a:solidFill>
                  <a:srgbClr val="0000FF"/>
                </a:solidFill>
                <a:latin typeface="Comic Sans MS" pitchFamily="66" charset="0"/>
              </a:rPr>
            </a:br>
            <a:endParaRPr lang="fr-FR" sz="2000" b="1">
              <a:solidFill>
                <a:srgbClr val="0000FF"/>
              </a:solidFill>
              <a:latin typeface="Comic Sans MS" pitchFamily="66" charset="0"/>
            </a:endParaRPr>
          </a:p>
          <a:p>
            <a:pPr lvl="1">
              <a:spcBef>
                <a:spcPct val="50000"/>
              </a:spcBef>
            </a:pPr>
            <a:r>
              <a:rPr lang="fr-FR" sz="2000" b="1">
                <a:solidFill>
                  <a:srgbClr val="0000FF"/>
                </a:solidFill>
                <a:latin typeface="Comic Sans MS" pitchFamily="66" charset="0"/>
              </a:rPr>
              <a:t>c. The ship is going to be bought.</a:t>
            </a:r>
          </a:p>
        </p:txBody>
      </p:sp>
      <p:sp>
        <p:nvSpPr>
          <p:cNvPr id="44051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268538" y="3284538"/>
            <a:ext cx="5183187" cy="64928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268538" y="4005263"/>
            <a:ext cx="3887787" cy="6477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53" name="AutoShape 21">
            <a:hlinkClick r:id="rId3" action="ppaction://hlinksldjump" highlightClick="1">
              <a:snd r:embed="rId4" name="clap.wav"/>
            </a:hlinkClick>
          </p:cNvPr>
          <p:cNvSpPr>
            <a:spLocks noChangeArrowheads="1"/>
          </p:cNvSpPr>
          <p:nvPr/>
        </p:nvSpPr>
        <p:spPr bwMode="auto">
          <a:xfrm>
            <a:off x="2268538" y="4797425"/>
            <a:ext cx="4535487" cy="6477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>
    <p:spli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WordArt 2"/>
          <p:cNvSpPr>
            <a:spLocks noChangeArrowheads="1" noChangeShapeType="1" noTextEdit="1"/>
          </p:cNvSpPr>
          <p:nvPr/>
        </p:nvSpPr>
        <p:spPr bwMode="auto">
          <a:xfrm>
            <a:off x="1547813" y="4292600"/>
            <a:ext cx="597693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Script"/>
              </a:rPr>
              <a:t>Sorry! Try again!</a:t>
            </a:r>
          </a:p>
        </p:txBody>
      </p:sp>
      <p:pic>
        <p:nvPicPr>
          <p:cNvPr id="87044" name="Picture 4" descr="image007"/>
          <p:cNvPicPr>
            <a:picLocks noGrp="1" noChangeAspect="1" noChangeArrowheads="1" noCrop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63938" y="1628775"/>
            <a:ext cx="1617662" cy="2508250"/>
          </a:xfrm>
          <a:noFill/>
          <a:ln/>
        </p:spPr>
      </p:pic>
      <p:sp>
        <p:nvSpPr>
          <p:cNvPr id="87045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  <p:sndAc>
      <p:stSnd>
        <p:snd r:embed="rId3" name="wrong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852738"/>
            <a:ext cx="1381125" cy="1381125"/>
          </a:xfrm>
          <a:prstGeom prst="rect">
            <a:avLst/>
          </a:prstGeom>
          <a:noFill/>
        </p:spPr>
      </p:pic>
      <p:pic>
        <p:nvPicPr>
          <p:cNvPr id="70659" name="Picture 3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924175"/>
            <a:ext cx="1582738" cy="1582738"/>
          </a:xfrm>
          <a:prstGeom prst="rect">
            <a:avLst/>
          </a:prstGeom>
          <a:noFill/>
        </p:spPr>
      </p:pic>
      <p:pic>
        <p:nvPicPr>
          <p:cNvPr id="70660" name="Picture 4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789363"/>
            <a:ext cx="1741488" cy="1741487"/>
          </a:xfrm>
          <a:prstGeom prst="rect">
            <a:avLst/>
          </a:prstGeom>
          <a:noFill/>
        </p:spPr>
      </p:pic>
      <p:pic>
        <p:nvPicPr>
          <p:cNvPr id="70661" name="Picture 5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3860800"/>
            <a:ext cx="1873250" cy="1873250"/>
          </a:xfrm>
          <a:prstGeom prst="rect">
            <a:avLst/>
          </a:prstGeom>
          <a:noFill/>
        </p:spPr>
      </p:pic>
      <p:sp>
        <p:nvSpPr>
          <p:cNvPr id="70662" name="WordArt 6"/>
          <p:cNvSpPr>
            <a:spLocks noChangeArrowheads="1" noChangeShapeType="1" noTextEdit="1"/>
          </p:cNvSpPr>
          <p:nvPr/>
        </p:nvSpPr>
        <p:spPr bwMode="auto">
          <a:xfrm>
            <a:off x="2843213" y="908050"/>
            <a:ext cx="3241675" cy="12255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18900000" scaled="1"/>
                </a:gradFill>
                <a:latin typeface="Georgia"/>
              </a:rPr>
              <a:t>Continue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772816"/>
            <a:ext cx="7772400" cy="863600"/>
          </a:xfrm>
        </p:spPr>
        <p:txBody>
          <a:bodyPr>
            <a:normAutofit/>
          </a:bodyPr>
          <a:lstStyle/>
          <a:p>
            <a:r>
              <a:rPr lang="fr-FR" sz="3200" b="1" cap="none" dirty="0" err="1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They</a:t>
            </a:r>
            <a:r>
              <a:rPr lang="fr-FR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 </a:t>
            </a:r>
            <a:r>
              <a:rPr lang="fr-FR" sz="3200" b="1" cap="none" dirty="0" err="1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don't</a:t>
            </a:r>
            <a:r>
              <a:rPr lang="fr-FR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 use machines </a:t>
            </a:r>
            <a:r>
              <a:rPr lang="fr-FR" sz="3200" b="1" cap="none" dirty="0" err="1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there</a:t>
            </a:r>
            <a:r>
              <a:rPr lang="fr-FR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. </a:t>
            </a:r>
          </a:p>
        </p:txBody>
      </p:sp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7308304" y="404664"/>
            <a:ext cx="1296000" cy="93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9.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1979613" y="3213100"/>
            <a:ext cx="50403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fr-FR" sz="2000" b="1">
                <a:solidFill>
                  <a:srgbClr val="0000FF"/>
                </a:solidFill>
                <a:latin typeface="Comic Sans MS" pitchFamily="66" charset="0"/>
              </a:rPr>
              <a:t>a. Machines there are not used. </a:t>
            </a:r>
            <a:br>
              <a:rPr lang="fr-FR" sz="2000" b="1">
                <a:solidFill>
                  <a:srgbClr val="0000FF"/>
                </a:solidFill>
                <a:latin typeface="Comic Sans MS" pitchFamily="66" charset="0"/>
              </a:rPr>
            </a:br>
            <a:endParaRPr lang="fr-FR" sz="2000" b="1">
              <a:solidFill>
                <a:srgbClr val="0000FF"/>
              </a:solidFill>
              <a:latin typeface="Comic Sans MS" pitchFamily="66" charset="0"/>
            </a:endParaRPr>
          </a:p>
          <a:p>
            <a:pPr lvl="1">
              <a:spcBef>
                <a:spcPct val="50000"/>
              </a:spcBef>
            </a:pPr>
            <a:r>
              <a:rPr lang="fr-FR" sz="2000" b="1">
                <a:solidFill>
                  <a:srgbClr val="0000FF"/>
                </a:solidFill>
                <a:latin typeface="Comic Sans MS" pitchFamily="66" charset="0"/>
              </a:rPr>
              <a:t>b. Machines are not used there. </a:t>
            </a:r>
            <a:br>
              <a:rPr lang="fr-FR" sz="2000" b="1">
                <a:solidFill>
                  <a:srgbClr val="0000FF"/>
                </a:solidFill>
                <a:latin typeface="Comic Sans MS" pitchFamily="66" charset="0"/>
              </a:rPr>
            </a:br>
            <a:endParaRPr lang="fr-FR" sz="2000" b="1">
              <a:solidFill>
                <a:srgbClr val="0000FF"/>
              </a:solidFill>
              <a:latin typeface="Comic Sans MS" pitchFamily="66" charset="0"/>
            </a:endParaRPr>
          </a:p>
          <a:p>
            <a:pPr lvl="1">
              <a:spcBef>
                <a:spcPct val="50000"/>
              </a:spcBef>
            </a:pPr>
            <a:r>
              <a:rPr lang="fr-FR" sz="2000" b="1">
                <a:solidFill>
                  <a:srgbClr val="0000FF"/>
                </a:solidFill>
                <a:latin typeface="Comic Sans MS" pitchFamily="66" charset="0"/>
              </a:rPr>
              <a:t>c. Machines don't be used there.</a:t>
            </a:r>
          </a:p>
        </p:txBody>
      </p:sp>
      <p:sp>
        <p:nvSpPr>
          <p:cNvPr id="45075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339975" y="3141663"/>
            <a:ext cx="4464050" cy="6477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411413" y="4652963"/>
            <a:ext cx="4537075" cy="6477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AutoShape 21">
            <a:hlinkClick r:id="rId3" action="ppaction://hlinksldjump" highlightClick="1">
              <a:snd r:embed="rId4" name="clap.wav"/>
            </a:hlinkClick>
          </p:cNvPr>
          <p:cNvSpPr>
            <a:spLocks noChangeArrowheads="1"/>
          </p:cNvSpPr>
          <p:nvPr/>
        </p:nvSpPr>
        <p:spPr bwMode="auto">
          <a:xfrm>
            <a:off x="2411413" y="3860800"/>
            <a:ext cx="4465637" cy="6477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>
    <p:spli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WordArt 2"/>
          <p:cNvSpPr>
            <a:spLocks noChangeArrowheads="1" noChangeShapeType="1" noTextEdit="1"/>
          </p:cNvSpPr>
          <p:nvPr/>
        </p:nvSpPr>
        <p:spPr bwMode="auto">
          <a:xfrm>
            <a:off x="1547813" y="4292600"/>
            <a:ext cx="597693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Script"/>
              </a:rPr>
              <a:t>Sorry! Try again!</a:t>
            </a:r>
          </a:p>
        </p:txBody>
      </p:sp>
      <p:pic>
        <p:nvPicPr>
          <p:cNvPr id="89092" name="Picture 4" descr="image007"/>
          <p:cNvPicPr>
            <a:picLocks noGrp="1" noChangeAspect="1" noChangeArrowheads="1" noCrop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63938" y="1628775"/>
            <a:ext cx="1617662" cy="2508250"/>
          </a:xfrm>
          <a:noFill/>
          <a:ln/>
        </p:spPr>
      </p:pic>
      <p:sp>
        <p:nvSpPr>
          <p:cNvPr id="89093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  <p:sndAc>
      <p:stSnd>
        <p:snd r:embed="rId3" name="wrong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565400"/>
            <a:ext cx="1381125" cy="1381125"/>
          </a:xfrm>
          <a:prstGeom prst="rect">
            <a:avLst/>
          </a:prstGeom>
          <a:noFill/>
        </p:spPr>
      </p:pic>
      <p:pic>
        <p:nvPicPr>
          <p:cNvPr id="71683" name="Picture 3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349500"/>
            <a:ext cx="1582737" cy="1582738"/>
          </a:xfrm>
          <a:prstGeom prst="rect">
            <a:avLst/>
          </a:prstGeom>
          <a:noFill/>
        </p:spPr>
      </p:pic>
      <p:pic>
        <p:nvPicPr>
          <p:cNvPr id="71684" name="Picture 4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573463"/>
            <a:ext cx="1741488" cy="1741487"/>
          </a:xfrm>
          <a:prstGeom prst="rect">
            <a:avLst/>
          </a:prstGeom>
          <a:noFill/>
        </p:spPr>
      </p:pic>
      <p:pic>
        <p:nvPicPr>
          <p:cNvPr id="71685" name="Picture 5" descr="image0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3644900"/>
            <a:ext cx="1873250" cy="1873250"/>
          </a:xfrm>
          <a:prstGeom prst="rect">
            <a:avLst/>
          </a:prstGeom>
          <a:noFill/>
        </p:spPr>
      </p:pic>
      <p:sp>
        <p:nvSpPr>
          <p:cNvPr id="71686" name="WordArt 6"/>
          <p:cNvSpPr>
            <a:spLocks noChangeArrowheads="1" noChangeShapeType="1" noTextEdit="1"/>
          </p:cNvSpPr>
          <p:nvPr/>
        </p:nvSpPr>
        <p:spPr bwMode="auto">
          <a:xfrm>
            <a:off x="2916238" y="1125538"/>
            <a:ext cx="2447925" cy="15382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50000">
                      <a:srgbClr val="FFE701">
                        <a:gamma/>
                        <a:shade val="46275"/>
                        <a:invGamma/>
                      </a:srgbClr>
                    </a:gs>
                    <a:gs pos="100000">
                      <a:srgbClr val="FFE701"/>
                    </a:gs>
                  </a:gsLst>
                  <a:lin ang="5400000" scaled="1"/>
                </a:gradFill>
                <a:latin typeface="Franklin Gothic Medium"/>
              </a:rPr>
              <a:t>Bravo!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752" y="1700808"/>
            <a:ext cx="5794375" cy="719138"/>
          </a:xfrm>
        </p:spPr>
        <p:txBody>
          <a:bodyPr>
            <a:normAutofit/>
          </a:bodyPr>
          <a:lstStyle/>
          <a:p>
            <a:r>
              <a:rPr lang="fr-FR" sz="3200" b="1" cap="none" dirty="0" err="1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We</a:t>
            </a:r>
            <a:r>
              <a:rPr lang="fr-FR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 made </a:t>
            </a:r>
            <a:r>
              <a:rPr lang="fr-FR" sz="3200" b="1" cap="none" dirty="0" err="1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mistakes</a:t>
            </a:r>
            <a:r>
              <a:rPr lang="fr-FR" sz="3200" b="1" cap="none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Imprint MT Shadow" pitchFamily="82" charset="0"/>
              </a:rPr>
              <a:t>. </a:t>
            </a:r>
          </a:p>
        </p:txBody>
      </p:sp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7308304" y="404664"/>
            <a:ext cx="1296000" cy="93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10.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2700338" y="3213100"/>
            <a:ext cx="41767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fr-FR" sz="2000" b="1">
                <a:solidFill>
                  <a:srgbClr val="0000FF"/>
                </a:solidFill>
                <a:latin typeface="Comic Sans MS" pitchFamily="66" charset="0"/>
              </a:rPr>
              <a:t>a. Mistakes are made. </a:t>
            </a:r>
            <a:br>
              <a:rPr lang="fr-FR" sz="2000" b="1">
                <a:solidFill>
                  <a:srgbClr val="0000FF"/>
                </a:solidFill>
                <a:latin typeface="Comic Sans MS" pitchFamily="66" charset="0"/>
              </a:rPr>
            </a:br>
            <a:endParaRPr lang="fr-FR" sz="2000" b="1">
              <a:solidFill>
                <a:srgbClr val="0000FF"/>
              </a:solidFill>
              <a:latin typeface="Comic Sans MS" pitchFamily="66" charset="0"/>
            </a:endParaRPr>
          </a:p>
          <a:p>
            <a:pPr lvl="1">
              <a:spcBef>
                <a:spcPct val="50000"/>
              </a:spcBef>
            </a:pPr>
            <a:r>
              <a:rPr lang="fr-FR" sz="2000" b="1">
                <a:solidFill>
                  <a:srgbClr val="0000FF"/>
                </a:solidFill>
                <a:latin typeface="Comic Sans MS" pitchFamily="66" charset="0"/>
              </a:rPr>
              <a:t>b. Mistakes were made. </a:t>
            </a:r>
            <a:br>
              <a:rPr lang="fr-FR" sz="2000" b="1">
                <a:solidFill>
                  <a:srgbClr val="0000FF"/>
                </a:solidFill>
                <a:latin typeface="Comic Sans MS" pitchFamily="66" charset="0"/>
              </a:rPr>
            </a:br>
            <a:endParaRPr lang="fr-FR" sz="2000" b="1">
              <a:solidFill>
                <a:srgbClr val="0000FF"/>
              </a:solidFill>
              <a:latin typeface="Comic Sans MS" pitchFamily="66" charset="0"/>
            </a:endParaRPr>
          </a:p>
          <a:p>
            <a:pPr lvl="1">
              <a:spcBef>
                <a:spcPct val="50000"/>
              </a:spcBef>
            </a:pPr>
            <a:r>
              <a:rPr lang="fr-FR" sz="2000" b="1">
                <a:solidFill>
                  <a:srgbClr val="0000FF"/>
                </a:solidFill>
                <a:latin typeface="Comic Sans MS" pitchFamily="66" charset="0"/>
              </a:rPr>
              <a:t>c. Mistakes had been made.</a:t>
            </a:r>
          </a:p>
        </p:txBody>
      </p:sp>
      <p:sp>
        <p:nvSpPr>
          <p:cNvPr id="46100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132138" y="3141663"/>
            <a:ext cx="3384550" cy="574675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987675" y="4652963"/>
            <a:ext cx="4032250" cy="576262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02" name="AutoShape 2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9113" y="3860800"/>
            <a:ext cx="3384550" cy="57626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aixaDeTexto 41"/>
          <p:cNvSpPr txBox="1"/>
          <p:nvPr/>
        </p:nvSpPr>
        <p:spPr>
          <a:xfrm>
            <a:off x="1115616" y="2564904"/>
            <a:ext cx="216024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 </a:t>
            </a:r>
            <a:r>
              <a:rPr lang="pt-PT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</a:t>
            </a:r>
            <a:r>
              <a:rPr lang="pt-PT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PT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ângulo 20"/>
          <p:cNvSpPr/>
          <p:nvPr/>
        </p:nvSpPr>
        <p:spPr>
          <a:xfrm>
            <a:off x="1043608" y="1208946"/>
            <a:ext cx="2520280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P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design</a:t>
            </a:r>
            <a:endParaRPr lang="pt-P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ângulo 22"/>
          <p:cNvSpPr/>
          <p:nvPr/>
        </p:nvSpPr>
        <p:spPr>
          <a:xfrm>
            <a:off x="4283968" y="1208946"/>
            <a:ext cx="3816424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P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</a:t>
            </a:r>
            <a:r>
              <a:rPr lang="pt-PT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pt-P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designed</a:t>
            </a:r>
            <a:endParaRPr lang="pt-P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Chamada com seta para cima 24"/>
          <p:cNvSpPr/>
          <p:nvPr/>
        </p:nvSpPr>
        <p:spPr>
          <a:xfrm>
            <a:off x="4154148" y="4797152"/>
            <a:ext cx="1641988" cy="895826"/>
          </a:xfrm>
          <a:prstGeom prst="upArrow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pt-PT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auxiliary</a:t>
            </a:r>
            <a:endParaRPr lang="pt-PT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6156176" y="4005064"/>
            <a:ext cx="2808312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r>
              <a:rPr lang="pt-PT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participle</a:t>
            </a:r>
            <a:r>
              <a:rPr lang="pt-PT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PT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Chamada com seta para cima 32"/>
          <p:cNvSpPr/>
          <p:nvPr/>
        </p:nvSpPr>
        <p:spPr>
          <a:xfrm>
            <a:off x="6544461" y="4797152"/>
            <a:ext cx="1896096" cy="895826"/>
          </a:xfrm>
          <a:prstGeom prst="upArrow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t-PT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</a:t>
            </a:r>
            <a:r>
              <a:rPr lang="pt-PT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</a:t>
            </a:r>
            <a:endParaRPr lang="pt-PT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1357099" y="529324"/>
            <a:ext cx="1440000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</a:t>
            </a:r>
            <a:r>
              <a:rPr lang="pt-P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PT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5508104" y="548680"/>
            <a:ext cx="1440000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</a:t>
            </a:r>
            <a:r>
              <a:rPr lang="pt-P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PT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Chamada com seta para cima 35"/>
          <p:cNvSpPr/>
          <p:nvPr/>
        </p:nvSpPr>
        <p:spPr>
          <a:xfrm>
            <a:off x="971600" y="2132856"/>
            <a:ext cx="2376264" cy="1080120"/>
          </a:xfrm>
          <a:prstGeom prst="upArrowCallo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odal verb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Seta de movimento para a direita 36"/>
          <p:cNvSpPr/>
          <p:nvPr/>
        </p:nvSpPr>
        <p:spPr>
          <a:xfrm rot="5400000">
            <a:off x="4319972" y="2456892"/>
            <a:ext cx="1584176" cy="792088"/>
          </a:xfrm>
          <a:prstGeom prst="stripedRightArrow">
            <a:avLst>
              <a:gd name="adj1" fmla="val 45655"/>
              <a:gd name="adj2" fmla="val 621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4572000" y="4005064"/>
            <a:ext cx="79208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pt-PT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PT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Cruzada 39"/>
          <p:cNvSpPr/>
          <p:nvPr/>
        </p:nvSpPr>
        <p:spPr>
          <a:xfrm>
            <a:off x="3995936" y="4085783"/>
            <a:ext cx="432048" cy="432048"/>
          </a:xfrm>
          <a:prstGeom prst="plus">
            <a:avLst>
              <a:gd name="adj" fmla="val 3319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Cruzada 40"/>
          <p:cNvSpPr/>
          <p:nvPr/>
        </p:nvSpPr>
        <p:spPr>
          <a:xfrm>
            <a:off x="5580112" y="4085783"/>
            <a:ext cx="432048" cy="432048"/>
          </a:xfrm>
          <a:prstGeom prst="plus">
            <a:avLst>
              <a:gd name="adj" fmla="val 3319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353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14966 0.2199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21" grpId="0" animBg="1"/>
      <p:bldP spid="23" grpId="0" animBg="1"/>
      <p:bldP spid="25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WordArt 2"/>
          <p:cNvSpPr>
            <a:spLocks noChangeArrowheads="1" noChangeShapeType="1" noTextEdit="1"/>
          </p:cNvSpPr>
          <p:nvPr/>
        </p:nvSpPr>
        <p:spPr bwMode="auto">
          <a:xfrm>
            <a:off x="1547813" y="4292600"/>
            <a:ext cx="597693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Script"/>
              </a:rPr>
              <a:t>Sorry! Try again!</a:t>
            </a:r>
          </a:p>
        </p:txBody>
      </p:sp>
      <p:pic>
        <p:nvPicPr>
          <p:cNvPr id="95236" name="Picture 4" descr="image007"/>
          <p:cNvPicPr>
            <a:picLocks noGrp="1" noChangeAspect="1" noChangeArrowheads="1" noCrop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63938" y="1628775"/>
            <a:ext cx="1617662" cy="2508250"/>
          </a:xfrm>
          <a:noFill/>
          <a:ln/>
        </p:spPr>
      </p:pic>
      <p:sp>
        <p:nvSpPr>
          <p:cNvPr id="95237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  <p:sndAc>
      <p:stSnd>
        <p:snd r:embed="rId3" name="wrong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052513"/>
            <a:ext cx="8229600" cy="1143000"/>
          </a:xfrm>
        </p:spPr>
        <p:txBody>
          <a:bodyPr/>
          <a:lstStyle/>
          <a:p>
            <a:r>
              <a:rPr lang="fr-FR" b="1">
                <a:solidFill>
                  <a:srgbClr val="FF3300"/>
                </a:solidFill>
                <a:latin typeface="Garamond" pitchFamily="18" charset="0"/>
              </a:rPr>
              <a:t>CONGRATULATIONS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211638" y="2349500"/>
            <a:ext cx="4249737" cy="1871663"/>
          </a:xfrm>
        </p:spPr>
        <p:txBody>
          <a:bodyPr/>
          <a:lstStyle/>
          <a:p>
            <a:endParaRPr lang="fr-FR" sz="2800" dirty="0"/>
          </a:p>
          <a:p>
            <a:endParaRPr lang="fr-FR" sz="2800" dirty="0"/>
          </a:p>
          <a:p>
            <a:r>
              <a:rPr lang="fr-FR" sz="3600" b="1" dirty="0" err="1" smtClean="0">
                <a:solidFill>
                  <a:schemeClr val="accent2"/>
                </a:solidFill>
                <a:latin typeface="Garamond" pitchFamily="18" charset="0"/>
              </a:rPr>
              <a:t>Yes</a:t>
            </a:r>
            <a:r>
              <a:rPr lang="sr-Latn-RS" sz="3600" b="1" dirty="0" smtClean="0">
                <a:solidFill>
                  <a:schemeClr val="accent2"/>
                </a:solidFill>
                <a:latin typeface="Garamond" pitchFamily="18" charset="0"/>
              </a:rPr>
              <a:t>,</a:t>
            </a:r>
            <a:r>
              <a:rPr lang="fr-FR" sz="3600" b="1" dirty="0" smtClean="0">
                <a:solidFill>
                  <a:schemeClr val="accent2"/>
                </a:solidFill>
                <a:latin typeface="Garamond" pitchFamily="18" charset="0"/>
              </a:rPr>
              <a:t> </a:t>
            </a:r>
            <a:r>
              <a:rPr lang="fr-FR" sz="3600" b="1" dirty="0" err="1">
                <a:solidFill>
                  <a:schemeClr val="accent2"/>
                </a:solidFill>
                <a:latin typeface="Garamond" pitchFamily="18" charset="0"/>
              </a:rPr>
              <a:t>you</a:t>
            </a:r>
            <a:r>
              <a:rPr lang="fr-FR" sz="3600" b="1" dirty="0">
                <a:solidFill>
                  <a:schemeClr val="accent2"/>
                </a:solidFill>
                <a:latin typeface="Garamond" pitchFamily="18" charset="0"/>
              </a:rPr>
              <a:t> </a:t>
            </a:r>
            <a:r>
              <a:rPr lang="fr-FR" sz="3600" b="1" dirty="0" err="1">
                <a:solidFill>
                  <a:schemeClr val="accent2"/>
                </a:solidFill>
                <a:latin typeface="Garamond" pitchFamily="18" charset="0"/>
              </a:rPr>
              <a:t>did</a:t>
            </a:r>
            <a:r>
              <a:rPr lang="fr-FR" sz="3600" b="1" dirty="0">
                <a:solidFill>
                  <a:schemeClr val="accent2"/>
                </a:solidFill>
                <a:latin typeface="Garamond" pitchFamily="18" charset="0"/>
              </a:rPr>
              <a:t> </a:t>
            </a:r>
            <a:r>
              <a:rPr lang="fr-FR" sz="3600" b="1" dirty="0" err="1">
                <a:solidFill>
                  <a:schemeClr val="accent2"/>
                </a:solidFill>
                <a:latin typeface="Garamond" pitchFamily="18" charset="0"/>
              </a:rPr>
              <a:t>it</a:t>
            </a:r>
            <a:r>
              <a:rPr lang="fr-FR" sz="3600" b="1" dirty="0">
                <a:solidFill>
                  <a:schemeClr val="accent2"/>
                </a:solidFill>
                <a:latin typeface="Garamond" pitchFamily="18" charset="0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000000"/>
                </a:solidFill>
              </a:rPr>
              <a:t>Twenty Questions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rgbClr val="000000"/>
                </a:solidFill>
              </a:rPr>
              <a:t>Part 3</a:t>
            </a: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3" name="loney-close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8136904" cy="1371600"/>
          </a:xfrm>
        </p:spPr>
        <p:txBody>
          <a:bodyPr>
            <a:normAutofit fontScale="90000"/>
          </a:bodyPr>
          <a:lstStyle/>
          <a:p>
            <a:pPr marL="685800" indent="-685800" algn="ctr"/>
            <a:r>
              <a:rPr lang="en-US" sz="3200" dirty="0">
                <a:solidFill>
                  <a:srgbClr val="000000"/>
                </a:solidFill>
              </a:rPr>
              <a:t>1) 70% of the Earth’s surface is covered by </a:t>
            </a:r>
            <a:r>
              <a:rPr lang="sr-Latn-RS" sz="3200" dirty="0" smtClean="0">
                <a:solidFill>
                  <a:srgbClr val="000000"/>
                </a:solidFill>
              </a:rPr>
              <a:t/>
            </a:r>
            <a:br>
              <a:rPr lang="sr-Latn-RS" sz="3200" dirty="0" smtClean="0">
                <a:solidFill>
                  <a:srgbClr val="000000"/>
                </a:solidFill>
              </a:rPr>
            </a:br>
            <a:r>
              <a:rPr lang="sr-Latn-RS" sz="3200" dirty="0" smtClean="0">
                <a:solidFill>
                  <a:srgbClr val="000000"/>
                </a:solidFill>
              </a:rPr>
              <a:t/>
            </a:r>
            <a:br>
              <a:rPr lang="sr-Latn-RS" sz="32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A</a:t>
            </a:r>
            <a:r>
              <a:rPr lang="en-US" sz="3200" dirty="0">
                <a:solidFill>
                  <a:srgbClr val="000000"/>
                </a:solidFill>
              </a:rPr>
              <a:t>)  Ice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  <a:r>
              <a:rPr lang="sr-Latn-RS" sz="3200" dirty="0" smtClean="0">
                <a:solidFill>
                  <a:srgbClr val="000000"/>
                </a:solidFill>
              </a:rPr>
              <a:t>   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B) Water. </a:t>
            </a:r>
            <a:r>
              <a:rPr lang="sr-Latn-RS" sz="3200" dirty="0" smtClean="0">
                <a:solidFill>
                  <a:srgbClr val="000000"/>
                </a:solidFill>
              </a:rPr>
              <a:t>   </a:t>
            </a:r>
            <a:r>
              <a:rPr lang="en-US" sz="3200" dirty="0" smtClean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) Forest.</a:t>
            </a: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438400"/>
            <a:ext cx="35433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39 Elipse"/>
          <p:cNvSpPr/>
          <p:nvPr/>
        </p:nvSpPr>
        <p:spPr>
          <a:xfrm>
            <a:off x="3779912" y="1412776"/>
            <a:ext cx="720675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568952" cy="1872208"/>
          </a:xfrm>
        </p:spPr>
        <p:txBody>
          <a:bodyPr>
            <a:normAutofit/>
          </a:bodyPr>
          <a:lstStyle/>
          <a:p>
            <a:pPr marL="685800" indent="-685800"/>
            <a:r>
              <a:rPr lang="en-US" sz="3200" dirty="0">
                <a:solidFill>
                  <a:srgbClr val="000000"/>
                </a:solidFill>
              </a:rPr>
              <a:t>2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  <a:r>
              <a:rPr lang="sr-Latn-RS" sz="3200" dirty="0" smtClean="0">
                <a:solidFill>
                  <a:srgbClr val="000000"/>
                </a:solidFill>
              </a:rPr>
              <a:t>     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A) 25</a:t>
            </a:r>
            <a:r>
              <a:rPr lang="en-US" sz="3200" dirty="0" smtClean="0">
                <a:solidFill>
                  <a:srgbClr val="000000"/>
                </a:solidFill>
              </a:rPr>
              <a:t>%</a:t>
            </a:r>
            <a:r>
              <a:rPr lang="sr-Latn-RS" sz="3200" dirty="0" smtClean="0">
                <a:solidFill>
                  <a:srgbClr val="000000"/>
                </a:solidFill>
              </a:rPr>
              <a:t>   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sr-Latn-RS" sz="3200" dirty="0" smtClean="0">
                <a:solidFill>
                  <a:srgbClr val="000000"/>
                </a:solidFill>
              </a:rPr>
              <a:t>  </a:t>
            </a:r>
            <a:r>
              <a:rPr lang="en-US" sz="3200" dirty="0" smtClean="0">
                <a:solidFill>
                  <a:srgbClr val="000000"/>
                </a:solidFill>
              </a:rPr>
              <a:t>B</a:t>
            </a:r>
            <a:r>
              <a:rPr lang="en-US" sz="3200" dirty="0">
                <a:solidFill>
                  <a:srgbClr val="000000"/>
                </a:solidFill>
              </a:rPr>
              <a:t>) 15</a:t>
            </a:r>
            <a:r>
              <a:rPr lang="en-US" sz="3200" dirty="0" smtClean="0">
                <a:solidFill>
                  <a:srgbClr val="000000"/>
                </a:solidFill>
              </a:rPr>
              <a:t>% </a:t>
            </a:r>
            <a:r>
              <a:rPr lang="sr-Latn-RS" sz="3200" dirty="0" smtClean="0">
                <a:solidFill>
                  <a:srgbClr val="000000"/>
                </a:solidFill>
              </a:rPr>
              <a:t>    </a:t>
            </a:r>
            <a:r>
              <a:rPr lang="en-US" sz="3200" dirty="0" smtClean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) 6</a:t>
            </a:r>
            <a:r>
              <a:rPr lang="en-US" sz="3200" dirty="0" smtClean="0">
                <a:solidFill>
                  <a:srgbClr val="000000"/>
                </a:solidFill>
              </a:rPr>
              <a:t>%</a:t>
            </a:r>
            <a:r>
              <a:rPr lang="sr-Latn-RS" sz="3200" dirty="0" smtClean="0">
                <a:solidFill>
                  <a:srgbClr val="000000"/>
                </a:solidFill>
              </a:rPr>
              <a:t/>
            </a:r>
            <a:br>
              <a:rPr lang="sr-Latn-RS" sz="3200" dirty="0" smtClean="0">
                <a:solidFill>
                  <a:srgbClr val="000000"/>
                </a:solidFill>
              </a:rPr>
            </a:br>
            <a:r>
              <a:rPr lang="en-US" sz="2900" dirty="0" smtClean="0">
                <a:solidFill>
                  <a:srgbClr val="000000"/>
                </a:solidFill>
              </a:rPr>
              <a:t>of </a:t>
            </a:r>
            <a:r>
              <a:rPr lang="en-US" sz="2900" dirty="0">
                <a:solidFill>
                  <a:srgbClr val="000000"/>
                </a:solidFill>
              </a:rPr>
              <a:t>the Earth’s surface is covered by rain forest</a:t>
            </a:r>
          </a:p>
        </p:txBody>
      </p:sp>
      <p:pic>
        <p:nvPicPr>
          <p:cNvPr id="4097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0"/>
            <a:ext cx="3254375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39 Elipse"/>
          <p:cNvSpPr/>
          <p:nvPr/>
        </p:nvSpPr>
        <p:spPr>
          <a:xfrm>
            <a:off x="4788024" y="548680"/>
            <a:ext cx="720675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820472" cy="1944216"/>
          </a:xfrm>
        </p:spPr>
        <p:txBody>
          <a:bodyPr>
            <a:normAutofit/>
          </a:bodyPr>
          <a:lstStyle/>
          <a:p>
            <a:pPr marL="685800" indent="-685800">
              <a:spcBef>
                <a:spcPts val="0"/>
              </a:spcBef>
              <a:spcAft>
                <a:spcPts val="600"/>
              </a:spcAft>
            </a:pPr>
            <a:r>
              <a:rPr lang="en-GB" sz="2800" dirty="0">
                <a:solidFill>
                  <a:schemeClr val="tx1"/>
                </a:solidFill>
              </a:rPr>
              <a:t>3) </a:t>
            </a:r>
            <a:r>
              <a:rPr lang="sr-Latn-RS" sz="2800" dirty="0" smtClean="0">
                <a:solidFill>
                  <a:schemeClr val="tx1"/>
                </a:solidFill>
              </a:rPr>
              <a:t>   </a:t>
            </a:r>
            <a:r>
              <a:rPr lang="en-GB" sz="2800" dirty="0" smtClean="0">
                <a:solidFill>
                  <a:schemeClr val="tx1"/>
                </a:solidFill>
              </a:rPr>
              <a:t>a</a:t>
            </a:r>
            <a:r>
              <a:rPr lang="en-GB" sz="2800" dirty="0">
                <a:solidFill>
                  <a:schemeClr val="tx1"/>
                </a:solidFill>
              </a:rPr>
              <a:t>) Electricity </a:t>
            </a:r>
            <a:r>
              <a:rPr lang="sr-Latn-RS" sz="2800" dirty="0" smtClean="0">
                <a:solidFill>
                  <a:schemeClr val="tx1"/>
                </a:solidFill>
              </a:rPr>
              <a:t>    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</a:rPr>
              <a:t>b) Wood c) </a:t>
            </a:r>
            <a:r>
              <a:rPr lang="sr-Latn-RS" sz="2800" dirty="0" smtClean="0">
                <a:solidFill>
                  <a:schemeClr val="tx1"/>
                </a:solidFill>
              </a:rPr>
              <a:t>     </a:t>
            </a:r>
            <a:r>
              <a:rPr lang="en-GB" sz="2800" dirty="0" smtClean="0">
                <a:solidFill>
                  <a:schemeClr val="tx1"/>
                </a:solidFill>
              </a:rPr>
              <a:t>Coal </a:t>
            </a:r>
            <a:r>
              <a:rPr lang="en-GB" sz="2800" dirty="0">
                <a:solidFill>
                  <a:schemeClr val="tx1"/>
                </a:solidFill>
              </a:rPr>
              <a:t/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sr-Latn-RS" sz="1200" dirty="0" smtClean="0">
                <a:solidFill>
                  <a:schemeClr val="tx1"/>
                </a:solidFill>
              </a:rPr>
              <a:t/>
            </a:r>
            <a:br>
              <a:rPr lang="sr-Latn-RS" sz="1200" dirty="0" smtClean="0">
                <a:solidFill>
                  <a:schemeClr val="tx1"/>
                </a:solidFill>
              </a:rPr>
            </a:br>
            <a:r>
              <a:rPr lang="sr-Latn-RS" sz="600" dirty="0" smtClean="0">
                <a:solidFill>
                  <a:schemeClr val="tx1"/>
                </a:solidFill>
              </a:rPr>
              <a:t/>
            </a:r>
            <a:br>
              <a:rPr lang="sr-Latn-RS" sz="6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is </a:t>
            </a:r>
            <a:r>
              <a:rPr lang="en-GB" sz="2800" dirty="0">
                <a:solidFill>
                  <a:schemeClr val="tx1"/>
                </a:solidFill>
              </a:rPr>
              <a:t>used by half the world's population for cooking and </a:t>
            </a:r>
            <a:r>
              <a:rPr lang="en-GB" sz="2800" dirty="0" smtClean="0">
                <a:solidFill>
                  <a:schemeClr val="tx1"/>
                </a:solidFill>
              </a:rPr>
              <a:t>heating</a:t>
            </a:r>
            <a:r>
              <a:rPr lang="sr-Latn-RS" sz="2800" dirty="0" smtClean="0">
                <a:solidFill>
                  <a:schemeClr val="tx1"/>
                </a:solidFill>
              </a:rPr>
              <a:t>.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514600"/>
            <a:ext cx="33337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39 Elipse"/>
          <p:cNvSpPr/>
          <p:nvPr/>
        </p:nvSpPr>
        <p:spPr>
          <a:xfrm>
            <a:off x="3635896" y="692696"/>
            <a:ext cx="720675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686800" cy="1224136"/>
          </a:xfrm>
        </p:spPr>
        <p:txBody>
          <a:bodyPr>
            <a:normAutofit/>
          </a:bodyPr>
          <a:lstStyle/>
          <a:p>
            <a:pPr marL="685800" indent="-685800"/>
            <a:r>
              <a:rPr lang="en-US" sz="3200" dirty="0">
                <a:solidFill>
                  <a:srgbClr val="000000"/>
                </a:solidFill>
              </a:rPr>
              <a:t>4) </a:t>
            </a:r>
            <a:r>
              <a:rPr lang="sr-Latn-RS" sz="3200" dirty="0" smtClean="0">
                <a:solidFill>
                  <a:srgbClr val="000000"/>
                </a:solidFill>
              </a:rPr>
              <a:t>     </a:t>
            </a:r>
            <a:r>
              <a:rPr lang="en-US" sz="2900" dirty="0" smtClean="0">
                <a:solidFill>
                  <a:srgbClr val="000000"/>
                </a:solidFill>
              </a:rPr>
              <a:t>a</a:t>
            </a:r>
            <a:r>
              <a:rPr lang="en-US" sz="2900" dirty="0">
                <a:solidFill>
                  <a:srgbClr val="000000"/>
                </a:solidFill>
              </a:rPr>
              <a:t>) </a:t>
            </a:r>
            <a:r>
              <a:rPr lang="en-GB" sz="2900" dirty="0">
                <a:solidFill>
                  <a:srgbClr val="000000"/>
                </a:solidFill>
              </a:rPr>
              <a:t>85</a:t>
            </a:r>
            <a:r>
              <a:rPr lang="en-GB" sz="2900" dirty="0" smtClean="0">
                <a:solidFill>
                  <a:srgbClr val="000000"/>
                </a:solidFill>
              </a:rPr>
              <a:t>%</a:t>
            </a:r>
            <a:r>
              <a:rPr lang="sr-Latn-RS" sz="2900" dirty="0" smtClean="0">
                <a:solidFill>
                  <a:srgbClr val="000000"/>
                </a:solidFill>
              </a:rPr>
              <a:t>      </a:t>
            </a:r>
            <a:r>
              <a:rPr lang="en-GB" sz="2900" dirty="0" smtClean="0">
                <a:solidFill>
                  <a:srgbClr val="000000"/>
                </a:solidFill>
              </a:rPr>
              <a:t> </a:t>
            </a:r>
            <a:r>
              <a:rPr lang="en-GB" sz="2900" dirty="0">
                <a:solidFill>
                  <a:srgbClr val="000000"/>
                </a:solidFill>
              </a:rPr>
              <a:t>b) 0% </a:t>
            </a:r>
            <a:r>
              <a:rPr lang="sr-Latn-RS" sz="2900" dirty="0" smtClean="0">
                <a:solidFill>
                  <a:srgbClr val="000000"/>
                </a:solidFill>
              </a:rPr>
              <a:t>      </a:t>
            </a:r>
            <a:r>
              <a:rPr lang="en-GB" sz="2900" dirty="0" smtClean="0">
                <a:solidFill>
                  <a:srgbClr val="000000"/>
                </a:solidFill>
              </a:rPr>
              <a:t>c</a:t>
            </a:r>
            <a:r>
              <a:rPr lang="en-GB" sz="2900" dirty="0">
                <a:solidFill>
                  <a:srgbClr val="000000"/>
                </a:solidFill>
              </a:rPr>
              <a:t>) 25% </a:t>
            </a:r>
            <a:br>
              <a:rPr lang="en-GB" sz="2900" dirty="0">
                <a:solidFill>
                  <a:srgbClr val="000000"/>
                </a:solidFill>
              </a:rPr>
            </a:br>
            <a:r>
              <a:rPr lang="en-GB" sz="2900" dirty="0">
                <a:solidFill>
                  <a:srgbClr val="000000"/>
                </a:solidFill>
              </a:rPr>
              <a:t>of Greenland is covered by ice.</a:t>
            </a:r>
            <a:r>
              <a:rPr lang="en-GB" sz="2900" dirty="0"/>
              <a:t> </a:t>
            </a:r>
            <a:endParaRPr lang="en-US" sz="2900" dirty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95600"/>
            <a:ext cx="66294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39 Elipse"/>
          <p:cNvSpPr/>
          <p:nvPr/>
        </p:nvSpPr>
        <p:spPr>
          <a:xfrm>
            <a:off x="4572000" y="620688"/>
            <a:ext cx="720675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Grp="1" noChangeArrowheads="1"/>
          </p:cNvSpPr>
          <p:nvPr>
            <p:ph type="title"/>
          </p:nvPr>
        </p:nvSpPr>
        <p:spPr>
          <a:xfrm>
            <a:off x="179512" y="457200"/>
            <a:ext cx="8812088" cy="1243608"/>
          </a:xfrm>
        </p:spPr>
        <p:txBody>
          <a:bodyPr>
            <a:noAutofit/>
          </a:bodyPr>
          <a:lstStyle/>
          <a:p>
            <a:r>
              <a:rPr lang="sr-Latn-RS" sz="2900" dirty="0" smtClean="0">
                <a:solidFill>
                  <a:srgbClr val="000000"/>
                </a:solidFill>
              </a:rPr>
              <a:t>  </a:t>
            </a:r>
            <a:r>
              <a:rPr lang="en-GB" sz="2900" dirty="0" smtClean="0">
                <a:solidFill>
                  <a:srgbClr val="000000"/>
                </a:solidFill>
              </a:rPr>
              <a:t>5</a:t>
            </a:r>
            <a:r>
              <a:rPr lang="en-GB" sz="2900" dirty="0">
                <a:solidFill>
                  <a:srgbClr val="000000"/>
                </a:solidFill>
              </a:rPr>
              <a:t>) Seals are caught and eaten by </a:t>
            </a:r>
            <a:br>
              <a:rPr lang="en-GB" sz="2900" dirty="0">
                <a:solidFill>
                  <a:srgbClr val="000000"/>
                </a:solidFill>
              </a:rPr>
            </a:br>
            <a:r>
              <a:rPr lang="sr-Latn-RS" sz="2900" dirty="0" smtClean="0">
                <a:solidFill>
                  <a:srgbClr val="000000"/>
                </a:solidFill>
              </a:rPr>
              <a:t>  </a:t>
            </a:r>
            <a:r>
              <a:rPr lang="en-GB" sz="2900" dirty="0" smtClean="0">
                <a:solidFill>
                  <a:srgbClr val="000000"/>
                </a:solidFill>
              </a:rPr>
              <a:t>a</a:t>
            </a:r>
            <a:r>
              <a:rPr lang="en-GB" sz="2900" dirty="0">
                <a:solidFill>
                  <a:srgbClr val="000000"/>
                </a:solidFill>
              </a:rPr>
              <a:t>) penguins</a:t>
            </a:r>
            <a:r>
              <a:rPr lang="en-GB" sz="2900" dirty="0" smtClean="0">
                <a:solidFill>
                  <a:srgbClr val="000000"/>
                </a:solidFill>
              </a:rPr>
              <a:t>.</a:t>
            </a:r>
            <a:r>
              <a:rPr lang="sr-Latn-RS" sz="2900" dirty="0" smtClean="0">
                <a:solidFill>
                  <a:srgbClr val="000000"/>
                </a:solidFill>
              </a:rPr>
              <a:t>   </a:t>
            </a:r>
            <a:r>
              <a:rPr lang="en-GB" sz="2900" dirty="0" smtClean="0">
                <a:solidFill>
                  <a:srgbClr val="000000"/>
                </a:solidFill>
              </a:rPr>
              <a:t> </a:t>
            </a:r>
            <a:r>
              <a:rPr lang="en-GB" sz="2900" dirty="0">
                <a:solidFill>
                  <a:srgbClr val="000000"/>
                </a:solidFill>
              </a:rPr>
              <a:t>b) crocodiles. </a:t>
            </a:r>
            <a:r>
              <a:rPr lang="sr-Latn-RS" sz="2900" dirty="0" smtClean="0">
                <a:solidFill>
                  <a:srgbClr val="000000"/>
                </a:solidFill>
              </a:rPr>
              <a:t>    </a:t>
            </a:r>
            <a:r>
              <a:rPr lang="en-GB" sz="2900" dirty="0" smtClean="0">
                <a:solidFill>
                  <a:srgbClr val="000000"/>
                </a:solidFill>
              </a:rPr>
              <a:t>c</a:t>
            </a:r>
            <a:r>
              <a:rPr lang="en-GB" sz="2900" dirty="0">
                <a:solidFill>
                  <a:srgbClr val="000000"/>
                </a:solidFill>
              </a:rPr>
              <a:t>) polar bears.</a:t>
            </a:r>
            <a:r>
              <a:rPr lang="en-GB" sz="2900" dirty="0"/>
              <a:t> </a:t>
            </a:r>
            <a:endParaRPr lang="en-US" sz="2900" dirty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90800"/>
            <a:ext cx="55245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39 Elipse"/>
          <p:cNvSpPr/>
          <p:nvPr/>
        </p:nvSpPr>
        <p:spPr>
          <a:xfrm>
            <a:off x="5724128" y="1052736"/>
            <a:ext cx="720675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8964488" cy="1295400"/>
          </a:xfrm>
        </p:spPr>
        <p:txBody>
          <a:bodyPr>
            <a:normAutofit fontScale="90000"/>
          </a:bodyPr>
          <a:lstStyle/>
          <a:p>
            <a:pPr marL="685800" indent="-685800"/>
            <a:r>
              <a:rPr lang="en-GB" sz="3200" dirty="0">
                <a:solidFill>
                  <a:srgbClr val="000000"/>
                </a:solidFill>
              </a:rPr>
              <a:t>6</a:t>
            </a:r>
            <a:r>
              <a:rPr lang="en-GB" sz="3100" dirty="0">
                <a:solidFill>
                  <a:srgbClr val="000000"/>
                </a:solidFill>
              </a:rPr>
              <a:t>) a) A volcano </a:t>
            </a:r>
            <a:r>
              <a:rPr lang="sr-Latn-RS" sz="3100" dirty="0" smtClean="0">
                <a:solidFill>
                  <a:srgbClr val="000000"/>
                </a:solidFill>
              </a:rPr>
              <a:t> </a:t>
            </a:r>
            <a:r>
              <a:rPr lang="en-GB" sz="3100" dirty="0" smtClean="0">
                <a:solidFill>
                  <a:srgbClr val="000000"/>
                </a:solidFill>
              </a:rPr>
              <a:t> </a:t>
            </a:r>
            <a:r>
              <a:rPr lang="en-GB" sz="3100" dirty="0">
                <a:solidFill>
                  <a:srgbClr val="000000"/>
                </a:solidFill>
              </a:rPr>
              <a:t>b) An earthquake </a:t>
            </a:r>
            <a:r>
              <a:rPr lang="sr-Latn-RS" sz="3100" dirty="0" smtClean="0">
                <a:solidFill>
                  <a:srgbClr val="000000"/>
                </a:solidFill>
              </a:rPr>
              <a:t>  </a:t>
            </a:r>
            <a:r>
              <a:rPr lang="en-GB" sz="3100" dirty="0" smtClean="0">
                <a:solidFill>
                  <a:srgbClr val="000000"/>
                </a:solidFill>
              </a:rPr>
              <a:t>c</a:t>
            </a:r>
            <a:r>
              <a:rPr lang="en-GB" sz="3100" dirty="0">
                <a:solidFill>
                  <a:srgbClr val="000000"/>
                </a:solidFill>
              </a:rPr>
              <a:t>) A tornado </a:t>
            </a:r>
            <a:r>
              <a:rPr lang="sr-Latn-RS" sz="3100" dirty="0" smtClean="0">
                <a:solidFill>
                  <a:srgbClr val="000000"/>
                </a:solidFill>
              </a:rPr>
              <a:t>  </a:t>
            </a:r>
            <a:r>
              <a:rPr lang="en-GB" sz="3100" dirty="0" smtClean="0">
                <a:solidFill>
                  <a:srgbClr val="000000"/>
                </a:solidFill>
              </a:rPr>
              <a:t>is </a:t>
            </a:r>
            <a:r>
              <a:rPr lang="en-GB" sz="3100" dirty="0">
                <a:solidFill>
                  <a:srgbClr val="000000"/>
                </a:solidFill>
              </a:rPr>
              <a:t>measured on the Richter scale.</a:t>
            </a:r>
            <a:r>
              <a:rPr lang="en-GB" sz="3100" dirty="0"/>
              <a:t> </a:t>
            </a:r>
            <a:endParaRPr lang="en-US" sz="3100" dirty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667000"/>
            <a:ext cx="47815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39 Elipse"/>
          <p:cNvSpPr/>
          <p:nvPr/>
        </p:nvSpPr>
        <p:spPr>
          <a:xfrm>
            <a:off x="2627784" y="692696"/>
            <a:ext cx="720675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640960" cy="1728192"/>
          </a:xfrm>
        </p:spPr>
        <p:txBody>
          <a:bodyPr>
            <a:normAutofit fontScale="90000"/>
          </a:bodyPr>
          <a:lstStyle/>
          <a:p>
            <a:pPr marL="1519238" indent="-1519238"/>
            <a:r>
              <a:rPr lang="en-GB" sz="2800" dirty="0">
                <a:solidFill>
                  <a:srgbClr val="000000"/>
                </a:solidFill>
              </a:rPr>
              <a:t>7</a:t>
            </a:r>
            <a:r>
              <a:rPr lang="en-GB" sz="3100" dirty="0">
                <a:solidFill>
                  <a:srgbClr val="000000"/>
                </a:solidFill>
              </a:rPr>
              <a:t>) No babies are born </a:t>
            </a:r>
            <a:r>
              <a:rPr lang="sr-Latn-RS" sz="3100" dirty="0" smtClean="0">
                <a:solidFill>
                  <a:srgbClr val="000000"/>
                </a:solidFill>
              </a:rPr>
              <a:t/>
            </a:r>
            <a:br>
              <a:rPr lang="sr-Latn-RS" sz="3100" dirty="0" smtClean="0">
                <a:solidFill>
                  <a:srgbClr val="000000"/>
                </a:solidFill>
              </a:rPr>
            </a:br>
            <a:r>
              <a:rPr lang="en-GB" sz="3100" dirty="0" smtClean="0">
                <a:solidFill>
                  <a:srgbClr val="000000"/>
                </a:solidFill>
              </a:rPr>
              <a:t>a</a:t>
            </a:r>
            <a:r>
              <a:rPr lang="en-GB" sz="3100" dirty="0">
                <a:solidFill>
                  <a:srgbClr val="000000"/>
                </a:solidFill>
              </a:rPr>
              <a:t>) at The North Pole. </a:t>
            </a:r>
            <a:r>
              <a:rPr lang="sr-Latn-RS" sz="3100" dirty="0" smtClean="0">
                <a:solidFill>
                  <a:srgbClr val="000000"/>
                </a:solidFill>
              </a:rPr>
              <a:t/>
            </a:r>
            <a:br>
              <a:rPr lang="sr-Latn-RS" sz="3100" dirty="0" smtClean="0">
                <a:solidFill>
                  <a:srgbClr val="000000"/>
                </a:solidFill>
              </a:rPr>
            </a:br>
            <a:r>
              <a:rPr lang="en-GB" sz="3100" dirty="0" smtClean="0">
                <a:solidFill>
                  <a:srgbClr val="000000"/>
                </a:solidFill>
              </a:rPr>
              <a:t>b</a:t>
            </a:r>
            <a:r>
              <a:rPr lang="en-GB" sz="3100" dirty="0">
                <a:solidFill>
                  <a:srgbClr val="000000"/>
                </a:solidFill>
              </a:rPr>
              <a:t>) in the Sahara Desert. </a:t>
            </a:r>
            <a:r>
              <a:rPr lang="sr-Latn-RS" sz="3100" dirty="0" smtClean="0">
                <a:solidFill>
                  <a:srgbClr val="000000"/>
                </a:solidFill>
              </a:rPr>
              <a:t/>
            </a:r>
            <a:br>
              <a:rPr lang="sr-Latn-RS" sz="3100" dirty="0" smtClean="0">
                <a:solidFill>
                  <a:srgbClr val="000000"/>
                </a:solidFill>
              </a:rPr>
            </a:br>
            <a:r>
              <a:rPr lang="en-GB" sz="3100" dirty="0" smtClean="0">
                <a:solidFill>
                  <a:srgbClr val="000000"/>
                </a:solidFill>
              </a:rPr>
              <a:t>c</a:t>
            </a:r>
            <a:r>
              <a:rPr lang="en-GB" sz="3100" dirty="0">
                <a:solidFill>
                  <a:srgbClr val="000000"/>
                </a:solidFill>
              </a:rPr>
              <a:t>) in the Vatican </a:t>
            </a:r>
            <a:r>
              <a:rPr lang="en-GB" sz="3100" dirty="0" smtClean="0">
                <a:solidFill>
                  <a:srgbClr val="000000"/>
                </a:solidFill>
              </a:rPr>
              <a:t>City</a:t>
            </a:r>
            <a:r>
              <a:rPr lang="sr-Latn-RS" sz="3100" dirty="0" smtClean="0">
                <a:solidFill>
                  <a:srgbClr val="000000"/>
                </a:solidFill>
              </a:rPr>
              <a:t>.</a:t>
            </a:r>
            <a:r>
              <a:rPr lang="en-GB" sz="3100" dirty="0" smtClean="0"/>
              <a:t> </a:t>
            </a:r>
            <a:endParaRPr lang="en-US" sz="3100" dirty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36912"/>
            <a:ext cx="5970588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39 Elipse"/>
          <p:cNvSpPr/>
          <p:nvPr/>
        </p:nvSpPr>
        <p:spPr>
          <a:xfrm>
            <a:off x="1547664" y="1916832"/>
            <a:ext cx="720675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aixaDeTexto 33"/>
          <p:cNvSpPr txBox="1"/>
          <p:nvPr/>
        </p:nvSpPr>
        <p:spPr>
          <a:xfrm>
            <a:off x="3852080" y="548680"/>
            <a:ext cx="1440000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660232" y="548680"/>
            <a:ext cx="1440000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395536" y="1268760"/>
          <a:ext cx="8352927" cy="504056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304256"/>
                <a:gridCol w="3096344"/>
                <a:gridCol w="2952327"/>
              </a:tblGrid>
              <a:tr h="71565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4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</a:t>
                      </a:r>
                      <a:endParaRPr lang="pt-PT" sz="4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can </a:t>
                      </a:r>
                      <a: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adopt</a:t>
                      </a:r>
                      <a:endParaRPr lang="pt-PT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PT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1565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40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COULD</a:t>
                      </a:r>
                      <a:endParaRPr lang="pt-PT" sz="40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PMingLiU"/>
                          <a:cs typeface="Times New Roman"/>
                        </a:rPr>
                        <a:t> </a:t>
                      </a:r>
                      <a:endParaRPr lang="pt-PT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could be </a:t>
                      </a:r>
                      <a:r>
                        <a:rPr lang="sr-Latn-R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broken</a:t>
                      </a:r>
                      <a:endParaRPr lang="pt-PT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80291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40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MAY</a:t>
                      </a:r>
                      <a:endParaRPr lang="pt-PT" sz="40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may </a:t>
                      </a:r>
                      <a: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dress</a:t>
                      </a:r>
                      <a:endParaRPr lang="pt-PT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PT" sz="3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03993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4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MIGHT</a:t>
                      </a:r>
                      <a:endParaRPr lang="pt-PT" sz="4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might </a:t>
                      </a:r>
                      <a:r>
                        <a:rPr lang="sr-Latn-R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</a:t>
                      </a:r>
                      <a:endParaRPr lang="pt-PT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PT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09327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40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MUST</a:t>
                      </a:r>
                      <a:endParaRPr lang="pt-PT" sz="40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PT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must </a:t>
                      </a:r>
                      <a: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 </a:t>
                      </a:r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read</a:t>
                      </a:r>
                      <a:endParaRPr lang="pt-PT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1565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4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SHOULD</a:t>
                      </a:r>
                      <a:endParaRPr lang="pt-PT" sz="4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should </a:t>
                      </a:r>
                      <a: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tell</a:t>
                      </a:r>
                      <a:endParaRPr lang="pt-PT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PT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5868144" y="1340768"/>
            <a:ext cx="2812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adopted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843808" y="1988840"/>
            <a:ext cx="2223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</a:t>
            </a:r>
            <a:r>
              <a:rPr lang="sr-Latn-R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868144" y="2708920"/>
            <a:ext cx="2840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be dressed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868144" y="3717032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might be </a:t>
            </a:r>
            <a:r>
              <a:rPr lang="sr-Latn-R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gone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915816" y="4869160"/>
            <a:ext cx="1901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read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5868144" y="5517232"/>
            <a:ext cx="2622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be told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353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18" grpId="0"/>
      <p:bldP spid="19" grpId="0"/>
      <p:bldP spid="20" grpId="0"/>
      <p:bldP spid="22" grpId="0"/>
      <p:bldP spid="24" grpId="0"/>
      <p:bldP spid="2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9144000" cy="1371600"/>
          </a:xfrm>
        </p:spPr>
        <p:txBody>
          <a:bodyPr>
            <a:normAutofit/>
          </a:bodyPr>
          <a:lstStyle/>
          <a:p>
            <a:pPr marL="442913" indent="-442913"/>
            <a:r>
              <a:rPr lang="sr-Latn-RS" sz="2800" dirty="0" smtClean="0">
                <a:solidFill>
                  <a:srgbClr val="000000"/>
                </a:solidFill>
              </a:rPr>
              <a:t>   </a:t>
            </a:r>
            <a:r>
              <a:rPr lang="en-GB" sz="2800" dirty="0" smtClean="0">
                <a:solidFill>
                  <a:srgbClr val="000000"/>
                </a:solidFill>
              </a:rPr>
              <a:t>8</a:t>
            </a:r>
            <a:r>
              <a:rPr lang="en-GB" sz="2800" dirty="0">
                <a:solidFill>
                  <a:srgbClr val="000000"/>
                </a:solidFill>
              </a:rPr>
              <a:t>) </a:t>
            </a:r>
            <a:r>
              <a:rPr lang="sr-Latn-RS" sz="2800" dirty="0" smtClean="0">
                <a:solidFill>
                  <a:srgbClr val="000000"/>
                </a:solidFill>
              </a:rPr>
              <a:t>   </a:t>
            </a:r>
            <a:r>
              <a:rPr lang="en-GB" sz="2800" dirty="0" smtClean="0">
                <a:solidFill>
                  <a:srgbClr val="000000"/>
                </a:solidFill>
              </a:rPr>
              <a:t>a</a:t>
            </a:r>
            <a:r>
              <a:rPr lang="en-GB" sz="2800" dirty="0">
                <a:solidFill>
                  <a:srgbClr val="000000"/>
                </a:solidFill>
              </a:rPr>
              <a:t>) </a:t>
            </a:r>
            <a:r>
              <a:rPr lang="en-GB" sz="2800" dirty="0" smtClean="0">
                <a:solidFill>
                  <a:srgbClr val="000000"/>
                </a:solidFill>
              </a:rPr>
              <a:t>2000</a:t>
            </a:r>
            <a:r>
              <a:rPr lang="sr-Latn-RS" sz="2800" dirty="0" smtClean="0">
                <a:solidFill>
                  <a:srgbClr val="000000"/>
                </a:solidFill>
              </a:rPr>
              <a:t>       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>
                <a:solidFill>
                  <a:srgbClr val="000000"/>
                </a:solidFill>
              </a:rPr>
              <a:t>b) 200 </a:t>
            </a:r>
            <a:r>
              <a:rPr lang="sr-Latn-RS" sz="2800" dirty="0" smtClean="0">
                <a:solidFill>
                  <a:srgbClr val="000000"/>
                </a:solidFill>
              </a:rPr>
              <a:t>       </a:t>
            </a:r>
            <a:r>
              <a:rPr lang="en-GB" sz="2800" dirty="0" smtClean="0">
                <a:solidFill>
                  <a:srgbClr val="000000"/>
                </a:solidFill>
              </a:rPr>
              <a:t>c</a:t>
            </a:r>
            <a:r>
              <a:rPr lang="en-GB" sz="2800" dirty="0">
                <a:solidFill>
                  <a:srgbClr val="000000"/>
                </a:solidFill>
              </a:rPr>
              <a:t>) 20 </a:t>
            </a:r>
            <a:r>
              <a:rPr lang="sr-Latn-RS" sz="2800" dirty="0" smtClean="0">
                <a:solidFill>
                  <a:srgbClr val="000000"/>
                </a:solidFill>
              </a:rPr>
              <a:t/>
            </a:r>
            <a:br>
              <a:rPr lang="sr-Latn-RS" sz="2800" dirty="0" smtClean="0">
                <a:solidFill>
                  <a:srgbClr val="000000"/>
                </a:solidFill>
              </a:rPr>
            </a:br>
            <a:r>
              <a:rPr lang="en-GB" sz="2800" dirty="0" smtClean="0">
                <a:solidFill>
                  <a:srgbClr val="000000"/>
                </a:solidFill>
              </a:rPr>
              <a:t>babies are </a:t>
            </a:r>
            <a:r>
              <a:rPr lang="en-GB" sz="2800" dirty="0">
                <a:solidFill>
                  <a:srgbClr val="000000"/>
                </a:solidFill>
              </a:rPr>
              <a:t>born every minute all over the world.</a:t>
            </a:r>
            <a:r>
              <a:rPr lang="en-GB" sz="2800" dirty="0"/>
              <a:t> </a:t>
            </a:r>
            <a:endParaRPr lang="en-US" sz="2800" dirty="0"/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581400"/>
            <a:ext cx="7961313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39 Elipse"/>
          <p:cNvSpPr/>
          <p:nvPr/>
        </p:nvSpPr>
        <p:spPr>
          <a:xfrm>
            <a:off x="2699792" y="548680"/>
            <a:ext cx="720675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8892480" cy="1371600"/>
          </a:xfrm>
        </p:spPr>
        <p:txBody>
          <a:bodyPr>
            <a:normAutofit/>
          </a:bodyPr>
          <a:lstStyle/>
          <a:p>
            <a:pPr marL="900113" indent="-900113"/>
            <a:r>
              <a:rPr lang="en-GB" sz="2800" dirty="0">
                <a:solidFill>
                  <a:srgbClr val="000000"/>
                </a:solidFill>
              </a:rPr>
              <a:t>9) 3,000 million flowers are grown each year by a) Holland. </a:t>
            </a:r>
            <a:r>
              <a:rPr lang="sr-Latn-RS" sz="2800" dirty="0" smtClean="0">
                <a:solidFill>
                  <a:srgbClr val="000000"/>
                </a:solidFill>
              </a:rPr>
              <a:t>     </a:t>
            </a:r>
            <a:r>
              <a:rPr lang="en-GB" sz="2800" dirty="0" smtClean="0">
                <a:solidFill>
                  <a:srgbClr val="000000"/>
                </a:solidFill>
              </a:rPr>
              <a:t>b</a:t>
            </a:r>
            <a:r>
              <a:rPr lang="en-GB" sz="2800" dirty="0">
                <a:solidFill>
                  <a:srgbClr val="000000"/>
                </a:solidFill>
              </a:rPr>
              <a:t>) Madeira. </a:t>
            </a:r>
            <a:r>
              <a:rPr lang="sr-Latn-RS" sz="2800" dirty="0" smtClean="0">
                <a:solidFill>
                  <a:srgbClr val="000000"/>
                </a:solidFill>
              </a:rPr>
              <a:t>     </a:t>
            </a:r>
            <a:r>
              <a:rPr lang="en-GB" sz="2800" dirty="0" smtClean="0">
                <a:solidFill>
                  <a:srgbClr val="000000"/>
                </a:solidFill>
              </a:rPr>
              <a:t>c</a:t>
            </a:r>
            <a:r>
              <a:rPr lang="en-GB" sz="2800" dirty="0">
                <a:solidFill>
                  <a:srgbClr val="000000"/>
                </a:solidFill>
              </a:rPr>
              <a:t>) Hawaii.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48880"/>
            <a:ext cx="55721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39 Elipse"/>
          <p:cNvSpPr/>
          <p:nvPr/>
        </p:nvSpPr>
        <p:spPr>
          <a:xfrm>
            <a:off x="971600" y="1052736"/>
            <a:ext cx="720675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8820472" cy="1371600"/>
          </a:xfrm>
        </p:spPr>
        <p:txBody>
          <a:bodyPr>
            <a:normAutofit/>
          </a:bodyPr>
          <a:lstStyle/>
          <a:p>
            <a:pPr marL="685800" indent="-685800"/>
            <a:r>
              <a:rPr lang="en-GB" sz="2800" dirty="0" smtClean="0">
                <a:solidFill>
                  <a:srgbClr val="000000"/>
                </a:solidFill>
              </a:rPr>
              <a:t>1</a:t>
            </a:r>
            <a:r>
              <a:rPr lang="sr-Latn-RS" sz="2800" dirty="0" smtClean="0">
                <a:solidFill>
                  <a:srgbClr val="000000"/>
                </a:solidFill>
              </a:rPr>
              <a:t>o</a:t>
            </a:r>
            <a:r>
              <a:rPr lang="en-GB" sz="2800" dirty="0" smtClean="0">
                <a:solidFill>
                  <a:srgbClr val="000000"/>
                </a:solidFill>
              </a:rPr>
              <a:t>) </a:t>
            </a:r>
            <a:r>
              <a:rPr lang="sr-Latn-RS" sz="2800" dirty="0" smtClean="0">
                <a:solidFill>
                  <a:srgbClr val="000000"/>
                </a:solidFill>
              </a:rPr>
              <a:t>  </a:t>
            </a:r>
            <a:r>
              <a:rPr lang="en-GB" sz="2800" dirty="0" smtClean="0">
                <a:solidFill>
                  <a:srgbClr val="000000"/>
                </a:solidFill>
              </a:rPr>
              <a:t>a</a:t>
            </a:r>
            <a:r>
              <a:rPr lang="en-GB" sz="2800" dirty="0">
                <a:solidFill>
                  <a:srgbClr val="000000"/>
                </a:solidFill>
              </a:rPr>
              <a:t>) 250 </a:t>
            </a:r>
            <a:r>
              <a:rPr lang="sr-Latn-RS" sz="2800" dirty="0" smtClean="0">
                <a:solidFill>
                  <a:srgbClr val="000000"/>
                </a:solidFill>
              </a:rPr>
              <a:t>      </a:t>
            </a:r>
            <a:r>
              <a:rPr lang="en-GB" sz="2800" dirty="0" smtClean="0">
                <a:solidFill>
                  <a:srgbClr val="000000"/>
                </a:solidFill>
              </a:rPr>
              <a:t>b</a:t>
            </a:r>
            <a:r>
              <a:rPr lang="en-GB" sz="2800" dirty="0">
                <a:solidFill>
                  <a:srgbClr val="000000"/>
                </a:solidFill>
              </a:rPr>
              <a:t>) </a:t>
            </a:r>
            <a:r>
              <a:rPr lang="sr-Latn-RS" sz="2800" dirty="0" smtClean="0">
                <a:solidFill>
                  <a:srgbClr val="000000"/>
                </a:solidFill>
              </a:rPr>
              <a:t>4</a:t>
            </a:r>
            <a:r>
              <a:rPr lang="en-GB" sz="2800" dirty="0" smtClean="0">
                <a:solidFill>
                  <a:srgbClr val="000000"/>
                </a:solidFill>
              </a:rPr>
              <a:t>60 </a:t>
            </a:r>
            <a:r>
              <a:rPr lang="sr-Latn-RS" sz="2800" dirty="0" smtClean="0">
                <a:solidFill>
                  <a:srgbClr val="000000"/>
                </a:solidFill>
              </a:rPr>
              <a:t>      </a:t>
            </a:r>
            <a:r>
              <a:rPr lang="en-GB" sz="2800" dirty="0" smtClean="0">
                <a:solidFill>
                  <a:srgbClr val="000000"/>
                </a:solidFill>
              </a:rPr>
              <a:t>c</a:t>
            </a:r>
            <a:r>
              <a:rPr lang="en-GB" sz="2800" dirty="0">
                <a:solidFill>
                  <a:srgbClr val="000000"/>
                </a:solidFill>
              </a:rPr>
              <a:t>) 65 </a:t>
            </a:r>
            <a:r>
              <a:rPr lang="sr-Latn-RS" sz="2800" dirty="0" smtClean="0">
                <a:solidFill>
                  <a:srgbClr val="000000"/>
                </a:solidFill>
              </a:rPr>
              <a:t/>
            </a:r>
            <a:br>
              <a:rPr lang="sr-Latn-RS" sz="2800" dirty="0" smtClean="0">
                <a:solidFill>
                  <a:srgbClr val="000000"/>
                </a:solidFill>
              </a:rPr>
            </a:br>
            <a:r>
              <a:rPr lang="en-GB" sz="2800" dirty="0" smtClean="0">
                <a:solidFill>
                  <a:srgbClr val="000000"/>
                </a:solidFill>
              </a:rPr>
              <a:t>different </a:t>
            </a:r>
            <a:r>
              <a:rPr lang="en-GB" sz="2800" dirty="0">
                <a:solidFill>
                  <a:srgbClr val="000000"/>
                </a:solidFill>
              </a:rPr>
              <a:t>alphabets are used in the world today.</a:t>
            </a:r>
            <a:endParaRPr lang="en-US" sz="2800" dirty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438400"/>
            <a:ext cx="60960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39 Elipse"/>
          <p:cNvSpPr/>
          <p:nvPr/>
        </p:nvSpPr>
        <p:spPr>
          <a:xfrm>
            <a:off x="4211960" y="548680"/>
            <a:ext cx="720675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179512" y="548680"/>
            <a:ext cx="8964488" cy="1371600"/>
          </a:xfrm>
        </p:spPr>
        <p:txBody>
          <a:bodyPr>
            <a:normAutofit/>
          </a:bodyPr>
          <a:lstStyle/>
          <a:p>
            <a:pPr marL="530225" indent="-530225"/>
            <a:r>
              <a:rPr lang="en-GB" sz="2800" dirty="0" smtClean="0">
                <a:solidFill>
                  <a:srgbClr val="000000"/>
                </a:solidFill>
              </a:rPr>
              <a:t>1</a:t>
            </a:r>
            <a:r>
              <a:rPr lang="sr-Latn-RS" sz="2800" dirty="0" smtClean="0">
                <a:solidFill>
                  <a:srgbClr val="000000"/>
                </a:solidFill>
              </a:rPr>
              <a:t>1</a:t>
            </a:r>
            <a:r>
              <a:rPr lang="en-GB" sz="2800" dirty="0" smtClean="0">
                <a:solidFill>
                  <a:srgbClr val="000000"/>
                </a:solidFill>
              </a:rPr>
              <a:t>) </a:t>
            </a:r>
            <a:r>
              <a:rPr lang="en-GB" sz="2800" dirty="0">
                <a:solidFill>
                  <a:srgbClr val="000000"/>
                </a:solidFill>
              </a:rPr>
              <a:t>a) English </a:t>
            </a:r>
            <a:r>
              <a:rPr lang="sr-Latn-RS" sz="2800" dirty="0" smtClean="0">
                <a:solidFill>
                  <a:srgbClr val="000000"/>
                </a:solidFill>
              </a:rPr>
              <a:t>    </a:t>
            </a:r>
            <a:r>
              <a:rPr lang="en-GB" sz="2800" dirty="0" smtClean="0">
                <a:solidFill>
                  <a:srgbClr val="000000"/>
                </a:solidFill>
              </a:rPr>
              <a:t>b</a:t>
            </a:r>
            <a:r>
              <a:rPr lang="en-GB" sz="2800" dirty="0">
                <a:solidFill>
                  <a:srgbClr val="000000"/>
                </a:solidFill>
              </a:rPr>
              <a:t>) Mandarin Chinese </a:t>
            </a:r>
            <a:r>
              <a:rPr lang="sr-Latn-RS" sz="2800" dirty="0" smtClean="0">
                <a:solidFill>
                  <a:srgbClr val="000000"/>
                </a:solidFill>
              </a:rPr>
              <a:t>  </a:t>
            </a:r>
            <a:r>
              <a:rPr lang="en-GB" sz="2800" dirty="0" smtClean="0">
                <a:solidFill>
                  <a:srgbClr val="000000"/>
                </a:solidFill>
              </a:rPr>
              <a:t>c</a:t>
            </a:r>
            <a:r>
              <a:rPr lang="en-GB" sz="2800" dirty="0">
                <a:solidFill>
                  <a:srgbClr val="000000"/>
                </a:solidFill>
              </a:rPr>
              <a:t>) Spanish is spoken as a first language by the largest number of people in the </a:t>
            </a:r>
            <a:r>
              <a:rPr lang="en-GB" sz="2800" dirty="0" smtClean="0">
                <a:solidFill>
                  <a:srgbClr val="000000"/>
                </a:solidFill>
              </a:rPr>
              <a:t>world</a:t>
            </a:r>
            <a:r>
              <a:rPr lang="sr-Latn-RS" sz="2800" dirty="0" smtClean="0">
                <a:solidFill>
                  <a:srgbClr val="000000"/>
                </a:solidFill>
              </a:rPr>
              <a:t>.</a:t>
            </a:r>
            <a:r>
              <a:rPr lang="en-GB" sz="2800" dirty="0" smtClean="0"/>
              <a:t> </a:t>
            </a:r>
            <a:endParaRPr lang="en-US" sz="2800" dirty="0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743200"/>
            <a:ext cx="40386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39 Elipse"/>
          <p:cNvSpPr/>
          <p:nvPr/>
        </p:nvSpPr>
        <p:spPr>
          <a:xfrm>
            <a:off x="2771800" y="548680"/>
            <a:ext cx="720675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475928" y="548680"/>
            <a:ext cx="8668072" cy="1371600"/>
          </a:xfrm>
        </p:spPr>
        <p:txBody>
          <a:bodyPr>
            <a:noAutofit/>
          </a:bodyPr>
          <a:lstStyle/>
          <a:p>
            <a:pPr marL="685800" indent="-685800"/>
            <a:r>
              <a:rPr lang="en-GB" sz="2800" dirty="0" smtClean="0">
                <a:solidFill>
                  <a:srgbClr val="000000"/>
                </a:solidFill>
              </a:rPr>
              <a:t>1</a:t>
            </a:r>
            <a:r>
              <a:rPr lang="sr-Latn-RS" sz="2800" dirty="0" smtClean="0">
                <a:solidFill>
                  <a:srgbClr val="000000"/>
                </a:solidFill>
              </a:rPr>
              <a:t>2</a:t>
            </a:r>
            <a:r>
              <a:rPr lang="en-GB" sz="2800" dirty="0" smtClean="0">
                <a:solidFill>
                  <a:srgbClr val="000000"/>
                </a:solidFill>
              </a:rPr>
              <a:t>) </a:t>
            </a:r>
            <a:r>
              <a:rPr lang="sr-Latn-RS" sz="2800" dirty="0" smtClean="0">
                <a:solidFill>
                  <a:srgbClr val="000000"/>
                </a:solidFill>
              </a:rPr>
              <a:t>   A) </a:t>
            </a:r>
            <a:r>
              <a:rPr lang="en-GB" sz="2800" dirty="0" smtClean="0">
                <a:solidFill>
                  <a:srgbClr val="000000"/>
                </a:solidFill>
              </a:rPr>
              <a:t>Italy </a:t>
            </a:r>
            <a:r>
              <a:rPr lang="sr-Latn-RS" sz="2800" dirty="0" smtClean="0">
                <a:solidFill>
                  <a:srgbClr val="000000"/>
                </a:solidFill>
              </a:rPr>
              <a:t>     </a:t>
            </a:r>
            <a:r>
              <a:rPr lang="en-GB" sz="2800" dirty="0" smtClean="0">
                <a:solidFill>
                  <a:srgbClr val="000000"/>
                </a:solidFill>
              </a:rPr>
              <a:t>b</a:t>
            </a:r>
            <a:r>
              <a:rPr lang="en-GB" sz="2800" dirty="0">
                <a:solidFill>
                  <a:srgbClr val="000000"/>
                </a:solidFill>
              </a:rPr>
              <a:t>) </a:t>
            </a:r>
            <a:r>
              <a:rPr lang="en-GB" sz="2800" dirty="0" smtClean="0">
                <a:solidFill>
                  <a:srgbClr val="000000"/>
                </a:solidFill>
              </a:rPr>
              <a:t>Greece</a:t>
            </a:r>
            <a:r>
              <a:rPr lang="sr-Latn-RS" sz="2800" dirty="0" smtClean="0">
                <a:solidFill>
                  <a:srgbClr val="000000"/>
                </a:solidFill>
              </a:rPr>
              <a:t>     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>
                <a:solidFill>
                  <a:srgbClr val="000000"/>
                </a:solidFill>
              </a:rPr>
              <a:t>c) Spain </a:t>
            </a:r>
            <a:br>
              <a:rPr lang="en-GB" sz="2800" dirty="0">
                <a:solidFill>
                  <a:srgbClr val="000000"/>
                </a:solidFill>
              </a:rPr>
            </a:br>
            <a:r>
              <a:rPr lang="en-GB" sz="2800" dirty="0">
                <a:solidFill>
                  <a:srgbClr val="000000"/>
                </a:solidFill>
              </a:rPr>
              <a:t>is visited by more tourists than any other </a:t>
            </a:r>
            <a:br>
              <a:rPr lang="en-GB" sz="2800" dirty="0">
                <a:solidFill>
                  <a:srgbClr val="000000"/>
                </a:solidFill>
              </a:rPr>
            </a:br>
            <a:r>
              <a:rPr lang="en-GB" sz="2800" dirty="0">
                <a:solidFill>
                  <a:srgbClr val="000000"/>
                </a:solidFill>
              </a:rPr>
              <a:t>country in the </a:t>
            </a:r>
            <a:r>
              <a:rPr lang="en-GB" sz="2800" dirty="0" smtClean="0">
                <a:solidFill>
                  <a:srgbClr val="000000"/>
                </a:solidFill>
              </a:rPr>
              <a:t>world</a:t>
            </a:r>
            <a:r>
              <a:rPr lang="sr-Latn-RS" sz="2800" dirty="0" smtClean="0">
                <a:solidFill>
                  <a:srgbClr val="000000"/>
                </a:solidFill>
              </a:rPr>
              <a:t>.</a:t>
            </a:r>
            <a:r>
              <a:rPr lang="en-GB" sz="2800" dirty="0" smtClean="0"/>
              <a:t> </a:t>
            </a:r>
            <a:endParaRPr lang="en-US" sz="28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</a:rPr>
              <a:t>                                       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667000"/>
            <a:ext cx="318135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39 Elipse"/>
          <p:cNvSpPr/>
          <p:nvPr/>
        </p:nvSpPr>
        <p:spPr>
          <a:xfrm>
            <a:off x="1115616" y="548680"/>
            <a:ext cx="720675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099592"/>
          </a:xfrm>
        </p:spPr>
        <p:txBody>
          <a:bodyPr>
            <a:normAutofit/>
          </a:bodyPr>
          <a:lstStyle/>
          <a:p>
            <a:pPr marL="1695450" indent="-1695450"/>
            <a:r>
              <a:rPr lang="en-GB" sz="2800" dirty="0" smtClean="0">
                <a:solidFill>
                  <a:srgbClr val="000000"/>
                </a:solidFill>
              </a:rPr>
              <a:t>1</a:t>
            </a:r>
            <a:r>
              <a:rPr lang="sr-Latn-RS" sz="2800" dirty="0" smtClean="0">
                <a:solidFill>
                  <a:srgbClr val="000000"/>
                </a:solidFill>
              </a:rPr>
              <a:t>3</a:t>
            </a:r>
            <a:r>
              <a:rPr lang="en-GB" sz="2800" dirty="0" smtClean="0">
                <a:solidFill>
                  <a:srgbClr val="000000"/>
                </a:solidFill>
              </a:rPr>
              <a:t>) </a:t>
            </a:r>
            <a:r>
              <a:rPr lang="sr-Latn-RS" sz="2800" dirty="0" smtClean="0">
                <a:solidFill>
                  <a:srgbClr val="000000"/>
                </a:solidFill>
              </a:rPr>
              <a:t> A) </a:t>
            </a:r>
            <a:r>
              <a:rPr lang="en-GB" sz="2800" dirty="0" smtClean="0">
                <a:solidFill>
                  <a:srgbClr val="000000"/>
                </a:solidFill>
              </a:rPr>
              <a:t>£45 </a:t>
            </a:r>
            <a:r>
              <a:rPr lang="en-GB" sz="2800" dirty="0">
                <a:solidFill>
                  <a:srgbClr val="000000"/>
                </a:solidFill>
              </a:rPr>
              <a:t>a minute </a:t>
            </a:r>
            <a:r>
              <a:rPr lang="sr-Latn-RS" sz="2800" dirty="0" smtClean="0">
                <a:solidFill>
                  <a:srgbClr val="000000"/>
                </a:solidFill>
              </a:rPr>
              <a:t>    </a:t>
            </a:r>
            <a:r>
              <a:rPr lang="en-GB" sz="2800" dirty="0" smtClean="0">
                <a:solidFill>
                  <a:srgbClr val="000000"/>
                </a:solidFill>
              </a:rPr>
              <a:t>b</a:t>
            </a:r>
            <a:r>
              <a:rPr lang="en-GB" sz="2800" dirty="0">
                <a:solidFill>
                  <a:srgbClr val="000000"/>
                </a:solidFill>
              </a:rPr>
              <a:t>) £45 a day </a:t>
            </a:r>
            <a:r>
              <a:rPr lang="sr-Latn-RS" sz="2800" dirty="0" smtClean="0">
                <a:solidFill>
                  <a:srgbClr val="000000"/>
                </a:solidFill>
              </a:rPr>
              <a:t>    </a:t>
            </a:r>
            <a:r>
              <a:rPr lang="en-GB" sz="2800" dirty="0" smtClean="0">
                <a:solidFill>
                  <a:srgbClr val="000000"/>
                </a:solidFill>
              </a:rPr>
              <a:t>c</a:t>
            </a:r>
            <a:r>
              <a:rPr lang="en-GB" sz="2800" dirty="0">
                <a:solidFill>
                  <a:srgbClr val="000000"/>
                </a:solidFill>
              </a:rPr>
              <a:t>) £45 a </a:t>
            </a:r>
            <a:r>
              <a:rPr lang="en-GB" sz="2800" dirty="0" smtClean="0">
                <a:solidFill>
                  <a:srgbClr val="000000"/>
                </a:solidFill>
              </a:rPr>
              <a:t>second</a:t>
            </a:r>
            <a:r>
              <a:rPr lang="sr-Latn-RS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sr-Latn-RS" sz="2800" dirty="0" smtClean="0">
                <a:solidFill>
                  <a:srgbClr val="000000"/>
                </a:solidFill>
              </a:rPr>
              <a:t>  </a:t>
            </a:r>
            <a:r>
              <a:rPr lang="en-GB" sz="2800" dirty="0" smtClean="0">
                <a:solidFill>
                  <a:srgbClr val="000000"/>
                </a:solidFill>
              </a:rPr>
              <a:t>is </a:t>
            </a:r>
            <a:r>
              <a:rPr lang="en-GB" sz="2800" dirty="0">
                <a:solidFill>
                  <a:srgbClr val="000000"/>
                </a:solidFill>
              </a:rPr>
              <a:t>earned by Paul McCartney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362200"/>
            <a:ext cx="31686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362200"/>
            <a:ext cx="22193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429000"/>
            <a:ext cx="152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2362200"/>
            <a:ext cx="23622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4800600"/>
            <a:ext cx="17081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39 Elipse"/>
          <p:cNvSpPr/>
          <p:nvPr/>
        </p:nvSpPr>
        <p:spPr>
          <a:xfrm>
            <a:off x="6012160" y="476672"/>
            <a:ext cx="720675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Grp="1" noChangeArrowheads="1"/>
          </p:cNvSpPr>
          <p:nvPr>
            <p:ph type="title"/>
          </p:nvPr>
        </p:nvSpPr>
        <p:spPr>
          <a:xfrm>
            <a:off x="179512" y="476672"/>
            <a:ext cx="8964488" cy="1872208"/>
          </a:xfrm>
        </p:spPr>
        <p:txBody>
          <a:bodyPr>
            <a:normAutofit/>
          </a:bodyPr>
          <a:lstStyle/>
          <a:p>
            <a:pPr marL="987425" indent="-987425"/>
            <a:r>
              <a:rPr lang="en-GB" sz="2800" dirty="0" smtClean="0">
                <a:solidFill>
                  <a:srgbClr val="000000"/>
                </a:solidFill>
              </a:rPr>
              <a:t>1</a:t>
            </a:r>
            <a:r>
              <a:rPr lang="sr-Latn-RS" sz="2800" dirty="0" smtClean="0">
                <a:solidFill>
                  <a:srgbClr val="000000"/>
                </a:solidFill>
              </a:rPr>
              <a:t>4</a:t>
            </a:r>
            <a:r>
              <a:rPr lang="en-GB" sz="2800" dirty="0" smtClean="0">
                <a:solidFill>
                  <a:srgbClr val="000000"/>
                </a:solidFill>
              </a:rPr>
              <a:t>) </a:t>
            </a:r>
            <a:r>
              <a:rPr lang="en-GB" sz="2800" dirty="0">
                <a:solidFill>
                  <a:srgbClr val="000000"/>
                </a:solidFill>
              </a:rPr>
              <a:t>Diamonds are used for drilling by </a:t>
            </a:r>
            <a:br>
              <a:rPr lang="en-GB" sz="2800" dirty="0">
                <a:solidFill>
                  <a:srgbClr val="000000"/>
                </a:solidFill>
              </a:rPr>
            </a:br>
            <a:r>
              <a:rPr lang="en-GB" sz="2800" dirty="0">
                <a:solidFill>
                  <a:srgbClr val="000000"/>
                </a:solidFill>
              </a:rPr>
              <a:t>a) oil prospectors. </a:t>
            </a:r>
            <a:r>
              <a:rPr lang="sr-Latn-RS" sz="2800" dirty="0" smtClean="0">
                <a:solidFill>
                  <a:srgbClr val="000000"/>
                </a:solidFill>
              </a:rPr>
              <a:t/>
            </a:r>
            <a:br>
              <a:rPr lang="sr-Latn-RS" sz="2800" dirty="0" smtClean="0">
                <a:solidFill>
                  <a:srgbClr val="000000"/>
                </a:solidFill>
              </a:rPr>
            </a:br>
            <a:r>
              <a:rPr lang="en-GB" sz="2800" dirty="0" smtClean="0">
                <a:solidFill>
                  <a:srgbClr val="000000"/>
                </a:solidFill>
              </a:rPr>
              <a:t>b</a:t>
            </a:r>
            <a:r>
              <a:rPr lang="en-GB" sz="2800" dirty="0">
                <a:solidFill>
                  <a:srgbClr val="000000"/>
                </a:solidFill>
              </a:rPr>
              <a:t>) builders. </a:t>
            </a:r>
            <a:br>
              <a:rPr lang="en-GB" sz="2800" dirty="0">
                <a:solidFill>
                  <a:srgbClr val="000000"/>
                </a:solidFill>
              </a:rPr>
            </a:br>
            <a:r>
              <a:rPr lang="en-GB" sz="2800" dirty="0">
                <a:solidFill>
                  <a:srgbClr val="000000"/>
                </a:solidFill>
              </a:rPr>
              <a:t>c) dentists.</a:t>
            </a:r>
            <a:r>
              <a:rPr lang="en-GB" sz="2800" dirty="0"/>
              <a:t> </a:t>
            </a:r>
            <a:endParaRPr lang="en-US" sz="2800" dirty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514600"/>
            <a:ext cx="47625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39 Elipse"/>
          <p:cNvSpPr/>
          <p:nvPr/>
        </p:nvSpPr>
        <p:spPr>
          <a:xfrm>
            <a:off x="971600" y="1844824"/>
            <a:ext cx="720675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531640"/>
          </a:xfrm>
        </p:spPr>
        <p:txBody>
          <a:bodyPr>
            <a:normAutofit/>
          </a:bodyPr>
          <a:lstStyle/>
          <a:p>
            <a:pPr marL="722313" indent="-722313"/>
            <a:r>
              <a:rPr lang="en-GB" sz="2800" dirty="0" smtClean="0">
                <a:solidFill>
                  <a:srgbClr val="000000"/>
                </a:solidFill>
              </a:rPr>
              <a:t>1</a:t>
            </a:r>
            <a:r>
              <a:rPr lang="sr-Latn-RS" sz="2800" dirty="0" smtClean="0">
                <a:solidFill>
                  <a:srgbClr val="000000"/>
                </a:solidFill>
              </a:rPr>
              <a:t>5</a:t>
            </a:r>
            <a:r>
              <a:rPr lang="en-GB" sz="2800" dirty="0" smtClean="0">
                <a:solidFill>
                  <a:srgbClr val="000000"/>
                </a:solidFill>
              </a:rPr>
              <a:t>) </a:t>
            </a:r>
            <a:r>
              <a:rPr lang="sr-Latn-RS" sz="2800" dirty="0" smtClean="0">
                <a:solidFill>
                  <a:srgbClr val="000000"/>
                </a:solidFill>
              </a:rPr>
              <a:t>  </a:t>
            </a:r>
            <a:r>
              <a:rPr lang="en-GB" sz="2800" dirty="0" smtClean="0">
                <a:solidFill>
                  <a:srgbClr val="000000"/>
                </a:solidFill>
              </a:rPr>
              <a:t>a</a:t>
            </a:r>
            <a:r>
              <a:rPr lang="en-GB" sz="2800" dirty="0">
                <a:solidFill>
                  <a:srgbClr val="000000"/>
                </a:solidFill>
              </a:rPr>
              <a:t>) 5% </a:t>
            </a:r>
            <a:r>
              <a:rPr lang="sr-Latn-RS" sz="2800" dirty="0" smtClean="0">
                <a:solidFill>
                  <a:srgbClr val="000000"/>
                </a:solidFill>
              </a:rPr>
              <a:t>    </a:t>
            </a:r>
            <a:r>
              <a:rPr lang="en-GB" sz="2800" dirty="0" smtClean="0">
                <a:solidFill>
                  <a:srgbClr val="000000"/>
                </a:solidFill>
              </a:rPr>
              <a:t>b</a:t>
            </a:r>
            <a:r>
              <a:rPr lang="en-GB" sz="2800" dirty="0">
                <a:solidFill>
                  <a:srgbClr val="000000"/>
                </a:solidFill>
              </a:rPr>
              <a:t>) 15%  </a:t>
            </a:r>
            <a:r>
              <a:rPr lang="sr-Latn-RS" sz="2800" dirty="0" smtClean="0">
                <a:solidFill>
                  <a:srgbClr val="000000"/>
                </a:solidFill>
              </a:rPr>
              <a:t>    </a:t>
            </a:r>
            <a:r>
              <a:rPr lang="en-GB" sz="2800" dirty="0" smtClean="0">
                <a:solidFill>
                  <a:srgbClr val="000000"/>
                </a:solidFill>
              </a:rPr>
              <a:t>c</a:t>
            </a:r>
            <a:r>
              <a:rPr lang="en-GB" sz="2800" dirty="0">
                <a:solidFill>
                  <a:srgbClr val="000000"/>
                </a:solidFill>
              </a:rPr>
              <a:t>) 33%  </a:t>
            </a:r>
            <a:br>
              <a:rPr lang="en-GB" sz="2800" dirty="0">
                <a:solidFill>
                  <a:srgbClr val="000000"/>
                </a:solidFill>
              </a:rPr>
            </a:br>
            <a:r>
              <a:rPr lang="en-GB" sz="2800" dirty="0">
                <a:solidFill>
                  <a:srgbClr val="000000"/>
                </a:solidFill>
              </a:rPr>
              <a:t>of the world's electricity is used by the USA.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63492" name="Picture 4" descr="electric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590800"/>
            <a:ext cx="3676650" cy="3341688"/>
          </a:xfrm>
          <a:prstGeom prst="rect">
            <a:avLst/>
          </a:prstGeom>
          <a:noFill/>
        </p:spPr>
      </p:pic>
      <p:sp>
        <p:nvSpPr>
          <p:cNvPr id="5" name="39 Elipse"/>
          <p:cNvSpPr/>
          <p:nvPr/>
        </p:nvSpPr>
        <p:spPr>
          <a:xfrm>
            <a:off x="3563888" y="548680"/>
            <a:ext cx="720675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9144000" cy="1800200"/>
          </a:xfrm>
        </p:spPr>
        <p:txBody>
          <a:bodyPr>
            <a:noAutofit/>
          </a:bodyPr>
          <a:lstStyle/>
          <a:p>
            <a:pPr marL="1076325" indent="-1076325"/>
            <a:r>
              <a:rPr lang="en-GB" sz="2800" dirty="0" smtClean="0">
                <a:solidFill>
                  <a:srgbClr val="000000"/>
                </a:solidFill>
              </a:rPr>
              <a:t>1</a:t>
            </a:r>
            <a:r>
              <a:rPr lang="sr-Latn-RS" sz="2800" dirty="0" smtClean="0">
                <a:solidFill>
                  <a:srgbClr val="000000"/>
                </a:solidFill>
              </a:rPr>
              <a:t>6</a:t>
            </a:r>
            <a:r>
              <a:rPr lang="en-GB" sz="2800" dirty="0" smtClean="0">
                <a:solidFill>
                  <a:srgbClr val="000000"/>
                </a:solidFill>
              </a:rPr>
              <a:t>) </a:t>
            </a:r>
            <a:r>
              <a:rPr lang="en-GB" sz="2800" dirty="0">
                <a:solidFill>
                  <a:srgbClr val="000000"/>
                </a:solidFill>
              </a:rPr>
              <a:t>Houses are heated by hot water from under the ground in: </a:t>
            </a:r>
            <a:r>
              <a:rPr lang="sr-Latn-RS" sz="2800" dirty="0" smtClean="0">
                <a:solidFill>
                  <a:srgbClr val="000000"/>
                </a:solidFill>
              </a:rPr>
              <a:t/>
            </a:r>
            <a:br>
              <a:rPr lang="sr-Latn-RS" sz="2800" dirty="0" smtClean="0">
                <a:solidFill>
                  <a:srgbClr val="000000"/>
                </a:solidFill>
              </a:rPr>
            </a:br>
            <a:r>
              <a:rPr lang="en-GB" sz="2800" dirty="0" smtClean="0">
                <a:solidFill>
                  <a:srgbClr val="000000"/>
                </a:solidFill>
              </a:rPr>
              <a:t>a</a:t>
            </a:r>
            <a:r>
              <a:rPr lang="en-GB" sz="2800" dirty="0">
                <a:solidFill>
                  <a:srgbClr val="000000"/>
                </a:solidFill>
              </a:rPr>
              <a:t>) Iceland</a:t>
            </a:r>
            <a:r>
              <a:rPr lang="en-GB" sz="2800" dirty="0" smtClean="0">
                <a:solidFill>
                  <a:srgbClr val="000000"/>
                </a:solidFill>
              </a:rPr>
              <a:t>.</a:t>
            </a:r>
            <a:r>
              <a:rPr lang="sr-Latn-RS" sz="2800" dirty="0" smtClean="0">
                <a:solidFill>
                  <a:srgbClr val="000000"/>
                </a:solidFill>
              </a:rPr>
              <a:t/>
            </a:r>
            <a:br>
              <a:rPr lang="sr-Latn-RS" sz="2800" dirty="0" smtClean="0">
                <a:solidFill>
                  <a:srgbClr val="000000"/>
                </a:solidFill>
              </a:rPr>
            </a:b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>
                <a:solidFill>
                  <a:srgbClr val="000000"/>
                </a:solidFill>
              </a:rPr>
              <a:t>b) Sweden. </a:t>
            </a:r>
            <a:r>
              <a:rPr lang="sr-Latn-RS" sz="2800" dirty="0" smtClean="0">
                <a:solidFill>
                  <a:srgbClr val="000000"/>
                </a:solidFill>
              </a:rPr>
              <a:t/>
            </a:r>
            <a:br>
              <a:rPr lang="sr-Latn-RS" sz="2800" dirty="0" smtClean="0">
                <a:solidFill>
                  <a:srgbClr val="000000"/>
                </a:solidFill>
              </a:rPr>
            </a:br>
            <a:r>
              <a:rPr lang="en-GB" sz="2800" dirty="0" smtClean="0">
                <a:solidFill>
                  <a:srgbClr val="000000"/>
                </a:solidFill>
              </a:rPr>
              <a:t>c</a:t>
            </a:r>
            <a:r>
              <a:rPr lang="en-GB" sz="2800" dirty="0">
                <a:solidFill>
                  <a:srgbClr val="000000"/>
                </a:solidFill>
              </a:rPr>
              <a:t>) Canada.</a:t>
            </a:r>
            <a:r>
              <a:rPr lang="en-GB" sz="2800" dirty="0"/>
              <a:t> </a:t>
            </a:r>
            <a:endParaRPr lang="en-US" sz="2800" dirty="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895600"/>
            <a:ext cx="1990725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39 Elipse"/>
          <p:cNvSpPr/>
          <p:nvPr/>
        </p:nvSpPr>
        <p:spPr>
          <a:xfrm>
            <a:off x="827584" y="1412776"/>
            <a:ext cx="720675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1243608"/>
          </a:xfrm>
        </p:spPr>
        <p:txBody>
          <a:bodyPr>
            <a:normAutofit/>
          </a:bodyPr>
          <a:lstStyle/>
          <a:p>
            <a:pPr marL="633413" indent="-633413"/>
            <a:r>
              <a:rPr lang="en-GB" sz="2800" dirty="0" smtClean="0">
                <a:solidFill>
                  <a:srgbClr val="000000"/>
                </a:solidFill>
              </a:rPr>
              <a:t>1</a:t>
            </a:r>
            <a:r>
              <a:rPr lang="sr-Latn-RS" sz="2800" dirty="0" smtClean="0">
                <a:solidFill>
                  <a:srgbClr val="000000"/>
                </a:solidFill>
              </a:rPr>
              <a:t>7</a:t>
            </a:r>
            <a:r>
              <a:rPr lang="en-GB" sz="2800" dirty="0" smtClean="0">
                <a:solidFill>
                  <a:srgbClr val="000000"/>
                </a:solidFill>
              </a:rPr>
              <a:t>) </a:t>
            </a:r>
            <a:r>
              <a:rPr lang="en-GB" sz="2800" dirty="0">
                <a:solidFill>
                  <a:srgbClr val="000000"/>
                </a:solidFill>
              </a:rPr>
              <a:t>The Church of England is led by </a:t>
            </a:r>
            <a:br>
              <a:rPr lang="en-GB" sz="2800" dirty="0">
                <a:solidFill>
                  <a:srgbClr val="000000"/>
                </a:solidFill>
              </a:rPr>
            </a:br>
            <a:r>
              <a:rPr lang="en-GB" sz="2800" dirty="0">
                <a:solidFill>
                  <a:srgbClr val="000000"/>
                </a:solidFill>
              </a:rPr>
              <a:t>a) the Pope</a:t>
            </a:r>
            <a:r>
              <a:rPr lang="en-GB" sz="2800" dirty="0" smtClean="0">
                <a:solidFill>
                  <a:srgbClr val="000000"/>
                </a:solidFill>
              </a:rPr>
              <a:t>.</a:t>
            </a:r>
            <a:r>
              <a:rPr lang="sr-Latn-RS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sr-Latn-RS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smtClean="0">
                <a:solidFill>
                  <a:srgbClr val="000000"/>
                </a:solidFill>
              </a:rPr>
              <a:t>b</a:t>
            </a:r>
            <a:r>
              <a:rPr lang="en-GB" sz="2800" dirty="0">
                <a:solidFill>
                  <a:srgbClr val="000000"/>
                </a:solidFill>
              </a:rPr>
              <a:t>) the Queen. </a:t>
            </a:r>
            <a:r>
              <a:rPr lang="sr-Latn-RS" sz="2800" dirty="0" smtClean="0">
                <a:solidFill>
                  <a:srgbClr val="000000"/>
                </a:solidFill>
              </a:rPr>
              <a:t>  </a:t>
            </a:r>
            <a:r>
              <a:rPr lang="en-GB" sz="2800" dirty="0" smtClean="0">
                <a:solidFill>
                  <a:srgbClr val="000000"/>
                </a:solidFill>
              </a:rPr>
              <a:t>c</a:t>
            </a:r>
            <a:r>
              <a:rPr lang="en-GB" sz="2800" dirty="0">
                <a:solidFill>
                  <a:srgbClr val="000000"/>
                </a:solidFill>
              </a:rPr>
              <a:t>) the Dalai Lama.</a:t>
            </a:r>
            <a:r>
              <a:rPr lang="en-GB" sz="3200" dirty="0"/>
              <a:t> </a:t>
            </a:r>
            <a:endParaRPr lang="en-US" sz="32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</a:rPr>
              <a:t>     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438400"/>
            <a:ext cx="2724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39 Elipse"/>
          <p:cNvSpPr/>
          <p:nvPr/>
        </p:nvSpPr>
        <p:spPr>
          <a:xfrm>
            <a:off x="2987824" y="1052736"/>
            <a:ext cx="720675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2339752" y="4797152"/>
            <a:ext cx="5544616" cy="1107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Practise!</a:t>
            </a:r>
          </a:p>
        </p:txBody>
      </p:sp>
      <p:pic>
        <p:nvPicPr>
          <p:cNvPr id="2052" name="Picture 4" descr="C:\Users\mega\Pictures\Microsoft Clip Organizer\MM9003033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365104"/>
            <a:ext cx="864096" cy="9755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3370598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686800" cy="252028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1</a:t>
            </a:r>
            <a:r>
              <a:rPr lang="sr-Latn-RS" sz="2800" dirty="0" smtClean="0">
                <a:solidFill>
                  <a:srgbClr val="000000"/>
                </a:solidFill>
              </a:rPr>
              <a:t>8</a:t>
            </a:r>
            <a:r>
              <a:rPr lang="en-US" sz="2800" dirty="0" smtClean="0">
                <a:solidFill>
                  <a:srgbClr val="000000"/>
                </a:solidFill>
              </a:rPr>
              <a:t>) </a:t>
            </a:r>
            <a:r>
              <a:rPr lang="en-GB" sz="2800" dirty="0" smtClean="0">
                <a:solidFill>
                  <a:srgbClr val="000000"/>
                </a:solidFill>
              </a:rPr>
              <a:t>The </a:t>
            </a:r>
            <a:r>
              <a:rPr lang="en-GB" sz="2800" dirty="0">
                <a:solidFill>
                  <a:srgbClr val="000000"/>
                </a:solidFill>
              </a:rPr>
              <a:t>word 'cash' is taken from the Indian word for </a:t>
            </a:r>
            <a:r>
              <a:rPr lang="sr-Latn-RS" sz="2800" dirty="0" smtClean="0">
                <a:solidFill>
                  <a:srgbClr val="000000"/>
                </a:solidFill>
              </a:rPr>
              <a:t/>
            </a:r>
            <a:br>
              <a:rPr lang="sr-Latn-RS" sz="2800" dirty="0" smtClean="0">
                <a:solidFill>
                  <a:srgbClr val="000000"/>
                </a:solidFill>
              </a:rPr>
            </a:br>
            <a:r>
              <a:rPr lang="en-GB" sz="2800" dirty="0" smtClean="0">
                <a:solidFill>
                  <a:srgbClr val="000000"/>
                </a:solidFill>
              </a:rPr>
              <a:t>a</a:t>
            </a:r>
            <a:r>
              <a:rPr lang="en-GB" sz="2800" dirty="0">
                <a:solidFill>
                  <a:srgbClr val="000000"/>
                </a:solidFill>
              </a:rPr>
              <a:t>) salt</a:t>
            </a:r>
            <a:r>
              <a:rPr lang="en-GB" sz="2800" dirty="0" smtClean="0">
                <a:solidFill>
                  <a:srgbClr val="000000"/>
                </a:solidFill>
              </a:rPr>
              <a:t>.</a:t>
            </a:r>
            <a:r>
              <a:rPr lang="sr-Latn-RS" sz="2800" dirty="0" smtClean="0">
                <a:solidFill>
                  <a:srgbClr val="000000"/>
                </a:solidFill>
              </a:rPr>
              <a:t/>
            </a:r>
            <a:br>
              <a:rPr lang="sr-Latn-RS" sz="2800" dirty="0" smtClean="0">
                <a:solidFill>
                  <a:srgbClr val="000000"/>
                </a:solidFill>
              </a:rPr>
            </a:br>
            <a:r>
              <a:rPr lang="en-GB" sz="2800" dirty="0" smtClean="0">
                <a:solidFill>
                  <a:srgbClr val="000000"/>
                </a:solidFill>
              </a:rPr>
              <a:t>b</a:t>
            </a:r>
            <a:r>
              <a:rPr lang="en-GB" sz="2800" dirty="0">
                <a:solidFill>
                  <a:srgbClr val="000000"/>
                </a:solidFill>
              </a:rPr>
              <a:t>) tea. </a:t>
            </a:r>
            <a:r>
              <a:rPr lang="sr-Latn-RS" sz="2800" dirty="0" smtClean="0">
                <a:solidFill>
                  <a:srgbClr val="000000"/>
                </a:solidFill>
              </a:rPr>
              <a:t/>
            </a:r>
            <a:br>
              <a:rPr lang="sr-Latn-RS" sz="2800" dirty="0" smtClean="0">
                <a:solidFill>
                  <a:srgbClr val="000000"/>
                </a:solidFill>
              </a:rPr>
            </a:br>
            <a:r>
              <a:rPr lang="en-GB" sz="2800" dirty="0" smtClean="0">
                <a:solidFill>
                  <a:srgbClr val="000000"/>
                </a:solidFill>
              </a:rPr>
              <a:t>c</a:t>
            </a:r>
            <a:r>
              <a:rPr lang="en-GB" sz="2800" dirty="0">
                <a:solidFill>
                  <a:srgbClr val="000000"/>
                </a:solidFill>
              </a:rPr>
              <a:t>) bead.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590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39 Elipse"/>
          <p:cNvSpPr/>
          <p:nvPr/>
        </p:nvSpPr>
        <p:spPr>
          <a:xfrm>
            <a:off x="0" y="1916832"/>
            <a:ext cx="720675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568952" cy="1663080"/>
          </a:xfrm>
        </p:spPr>
        <p:txBody>
          <a:bodyPr/>
          <a:lstStyle/>
          <a:p>
            <a:pPr marL="633413" indent="-633413"/>
            <a:r>
              <a:rPr lang="sr-Latn-RS" sz="2800" dirty="0" smtClean="0">
                <a:solidFill>
                  <a:srgbClr val="000000"/>
                </a:solidFill>
              </a:rPr>
              <a:t>19</a:t>
            </a:r>
            <a:r>
              <a:rPr lang="en-GB" sz="2800" dirty="0" smtClean="0">
                <a:solidFill>
                  <a:srgbClr val="000000"/>
                </a:solidFill>
              </a:rPr>
              <a:t>) </a:t>
            </a:r>
            <a:r>
              <a:rPr lang="en-GB" sz="2800" dirty="0">
                <a:solidFill>
                  <a:srgbClr val="000000"/>
                </a:solidFill>
              </a:rPr>
              <a:t>Piranhas are used by Amazonian Indians as a) </a:t>
            </a:r>
            <a:r>
              <a:rPr lang="en-GB" sz="2800" dirty="0" smtClean="0">
                <a:solidFill>
                  <a:srgbClr val="000000"/>
                </a:solidFill>
              </a:rPr>
              <a:t>money</a:t>
            </a:r>
            <a:r>
              <a:rPr lang="sr-Latn-RS" sz="2800" dirty="0" smtClean="0">
                <a:solidFill>
                  <a:srgbClr val="000000"/>
                </a:solidFill>
              </a:rPr>
              <a:t>.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sr-Latn-RS" sz="2800" dirty="0" smtClean="0">
                <a:solidFill>
                  <a:srgbClr val="000000"/>
                </a:solidFill>
              </a:rPr>
              <a:t>    </a:t>
            </a:r>
            <a:r>
              <a:rPr lang="en-GB" sz="2800" dirty="0" smtClean="0">
                <a:solidFill>
                  <a:srgbClr val="000000"/>
                </a:solidFill>
              </a:rPr>
              <a:t>b</a:t>
            </a:r>
            <a:r>
              <a:rPr lang="en-GB" sz="2800" dirty="0">
                <a:solidFill>
                  <a:srgbClr val="000000"/>
                </a:solidFill>
              </a:rPr>
              <a:t>) </a:t>
            </a:r>
            <a:r>
              <a:rPr lang="en-GB" sz="2800" dirty="0" smtClean="0">
                <a:solidFill>
                  <a:srgbClr val="000000"/>
                </a:solidFill>
              </a:rPr>
              <a:t>food</a:t>
            </a:r>
            <a:r>
              <a:rPr lang="sr-Latn-RS" sz="2800" dirty="0" smtClean="0">
                <a:solidFill>
                  <a:srgbClr val="000000"/>
                </a:solidFill>
              </a:rPr>
              <a:t>.    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>
                <a:solidFill>
                  <a:srgbClr val="000000"/>
                </a:solidFill>
              </a:rPr>
              <a:t>c) </a:t>
            </a:r>
            <a:r>
              <a:rPr lang="en-GB" sz="2800" dirty="0" smtClean="0">
                <a:solidFill>
                  <a:srgbClr val="000000"/>
                </a:solidFill>
              </a:rPr>
              <a:t>scissors</a:t>
            </a:r>
            <a:r>
              <a:rPr lang="sr-Latn-RS" sz="2800" dirty="0" smtClean="0">
                <a:solidFill>
                  <a:srgbClr val="000000"/>
                </a:solidFill>
              </a:rPr>
              <a:t>.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</a:rPr>
              <a:t>   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590800"/>
            <a:ext cx="259238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39 Elipse"/>
          <p:cNvSpPr/>
          <p:nvPr/>
        </p:nvSpPr>
        <p:spPr>
          <a:xfrm>
            <a:off x="4499992" y="1124744"/>
            <a:ext cx="720675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171" y="670283"/>
            <a:ext cx="8228763" cy="945530"/>
          </a:xfrm>
        </p:spPr>
        <p:txBody>
          <a:bodyPr lIns="82945" tIns="41473" rIns="82945" bIns="41473">
            <a:spAutoFit/>
          </a:bodyPr>
          <a:lstStyle/>
          <a:p>
            <a:pPr lvl="0"/>
            <a:r>
              <a:rPr lang="sr-Latn-RS" sz="2800" dirty="0" smtClean="0">
                <a:solidFill>
                  <a:srgbClr val="000000"/>
                </a:solidFill>
              </a:rPr>
              <a:t>20</a:t>
            </a:r>
            <a:r>
              <a:rPr lang="es-ES" sz="2800" dirty="0" smtClean="0">
                <a:solidFill>
                  <a:srgbClr val="000000"/>
                </a:solidFill>
              </a:rPr>
              <a:t>.  </a:t>
            </a:r>
            <a:r>
              <a:rPr lang="es-ES" sz="2800" dirty="0" err="1">
                <a:solidFill>
                  <a:srgbClr val="000000"/>
                </a:solidFill>
              </a:rPr>
              <a:t>An</a:t>
            </a:r>
            <a:r>
              <a:rPr lang="es-ES" sz="2800" dirty="0">
                <a:solidFill>
                  <a:srgbClr val="000000"/>
                </a:solidFill>
              </a:rPr>
              <a:t> </a:t>
            </a:r>
            <a:r>
              <a:rPr lang="es-ES" sz="2800" dirty="0" err="1">
                <a:solidFill>
                  <a:srgbClr val="000000"/>
                </a:solidFill>
              </a:rPr>
              <a:t>anchor</a:t>
            </a:r>
            <a:r>
              <a:rPr lang="es-ES" sz="2800" dirty="0">
                <a:solidFill>
                  <a:srgbClr val="000000"/>
                </a:solidFill>
              </a:rPr>
              <a:t> </a:t>
            </a:r>
            <a:r>
              <a:rPr lang="es-ES" sz="2800" dirty="0" err="1">
                <a:solidFill>
                  <a:srgbClr val="000000"/>
                </a:solidFill>
              </a:rPr>
              <a:t>tatooes</a:t>
            </a:r>
            <a:r>
              <a:rPr lang="es-ES" sz="2800" dirty="0">
                <a:solidFill>
                  <a:srgbClr val="000000"/>
                </a:solidFill>
              </a:rPr>
              <a:t> / </a:t>
            </a:r>
            <a:r>
              <a:rPr lang="es-ES" sz="2800" dirty="0" err="1">
                <a:solidFill>
                  <a:srgbClr val="000000"/>
                </a:solidFill>
              </a:rPr>
              <a:t>is</a:t>
            </a:r>
            <a:r>
              <a:rPr lang="es-ES" sz="2800" dirty="0">
                <a:solidFill>
                  <a:srgbClr val="000000"/>
                </a:solidFill>
              </a:rPr>
              <a:t> </a:t>
            </a:r>
            <a:r>
              <a:rPr lang="es-ES" sz="2800" dirty="0" err="1">
                <a:solidFill>
                  <a:srgbClr val="000000"/>
                </a:solidFill>
              </a:rPr>
              <a:t>tatooed</a:t>
            </a:r>
            <a:r>
              <a:rPr lang="es-ES" sz="2800" dirty="0">
                <a:solidFill>
                  <a:srgbClr val="000000"/>
                </a:solidFill>
              </a:rPr>
              <a:t> </a:t>
            </a:r>
            <a:r>
              <a:rPr lang="es-ES" sz="2800" dirty="0" err="1">
                <a:solidFill>
                  <a:srgbClr val="000000"/>
                </a:solidFill>
              </a:rPr>
              <a:t>on</a:t>
            </a:r>
            <a:r>
              <a:rPr lang="es-ES" sz="2800" dirty="0">
                <a:solidFill>
                  <a:srgbClr val="000000"/>
                </a:solidFill>
              </a:rPr>
              <a:t> </a:t>
            </a:r>
            <a:r>
              <a:rPr lang="es-ES" sz="2800" dirty="0" err="1">
                <a:solidFill>
                  <a:srgbClr val="000000"/>
                </a:solidFill>
              </a:rPr>
              <a:t>Popeye's</a:t>
            </a:r>
            <a:r>
              <a:rPr lang="es-ES" sz="2800" dirty="0">
                <a:solidFill>
                  <a:srgbClr val="000000"/>
                </a:solidFill>
              </a:rPr>
              <a:t> </a:t>
            </a:r>
            <a:r>
              <a:rPr lang="es-ES" sz="2800" dirty="0" err="1">
                <a:solidFill>
                  <a:srgbClr val="000000"/>
                </a:solidFill>
              </a:rPr>
              <a:t>arm</a:t>
            </a:r>
            <a:r>
              <a:rPr lang="es-ES" sz="28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" name="39 Elipse"/>
          <p:cNvSpPr/>
          <p:nvPr/>
        </p:nvSpPr>
        <p:spPr>
          <a:xfrm>
            <a:off x="4716016" y="548680"/>
            <a:ext cx="208823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55576" y="2204864"/>
            <a:ext cx="2771280" cy="411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5400" dirty="0" smtClean="0">
                <a:solidFill>
                  <a:schemeClr val="tx1"/>
                </a:solidFill>
              </a:rPr>
              <a:t>ENTERTAINMENT QUIZ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rgbClr val="000000"/>
                </a:solidFill>
              </a:rPr>
              <a:t>Part 4</a:t>
            </a: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3" name="loney-close.wav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89827" y="326585"/>
            <a:ext cx="8196108" cy="1950287"/>
          </a:xfrm>
        </p:spPr>
        <p:txBody>
          <a:bodyPr lIns="82945" tIns="41473" rIns="82945" bIns="41473">
            <a:normAutofit/>
          </a:bodyPr>
          <a:lstStyle/>
          <a:p>
            <a:pPr lvl="0"/>
            <a:r>
              <a:rPr lang="es-ES" sz="2800" dirty="0" err="1" smtClean="0">
                <a:solidFill>
                  <a:schemeClr val="tx1"/>
                </a:solidFill>
              </a:rPr>
              <a:t>Luke</a:t>
            </a:r>
            <a:r>
              <a:rPr lang="es-ES" sz="2800" dirty="0" smtClean="0">
                <a:solidFill>
                  <a:schemeClr val="tx1"/>
                </a:solidFill>
              </a:rPr>
              <a:t> </a:t>
            </a:r>
            <a:r>
              <a:rPr lang="es-ES" sz="2800" dirty="0" err="1" smtClean="0">
                <a:solidFill>
                  <a:schemeClr val="tx1"/>
                </a:solidFill>
              </a:rPr>
              <a:t>Skywalker's</a:t>
            </a:r>
            <a:r>
              <a:rPr lang="es-ES" sz="2800" dirty="0" smtClean="0">
                <a:solidFill>
                  <a:schemeClr val="tx1"/>
                </a:solidFill>
              </a:rPr>
              <a:t> </a:t>
            </a:r>
            <a:r>
              <a:rPr lang="es-ES" sz="2800" dirty="0" err="1" smtClean="0">
                <a:solidFill>
                  <a:schemeClr val="tx1"/>
                </a:solidFill>
              </a:rPr>
              <a:t>last</a:t>
            </a:r>
            <a:r>
              <a:rPr lang="es-ES" sz="2800" dirty="0" smtClean="0">
                <a:solidFill>
                  <a:schemeClr val="tx1"/>
                </a:solidFill>
              </a:rPr>
              <a:t> </a:t>
            </a:r>
            <a:r>
              <a:rPr lang="es-ES" sz="2800" dirty="0" err="1" smtClean="0">
                <a:solidFill>
                  <a:schemeClr val="tx1"/>
                </a:solidFill>
              </a:rPr>
              <a:t>name</a:t>
            </a:r>
            <a:r>
              <a:rPr lang="es-ES" sz="2800" dirty="0" smtClean="0">
                <a:solidFill>
                  <a:schemeClr val="tx1"/>
                </a:solidFill>
              </a:rPr>
              <a:t> </a:t>
            </a:r>
            <a:r>
              <a:rPr lang="sr-Latn-RS" sz="2800" dirty="0" smtClean="0">
                <a:solidFill>
                  <a:schemeClr val="tx1"/>
                </a:solidFill>
              </a:rPr>
              <a:t/>
            </a:r>
            <a:br>
              <a:rPr lang="sr-Latn-RS" sz="2800" dirty="0" smtClean="0">
                <a:solidFill>
                  <a:schemeClr val="tx1"/>
                </a:solidFill>
              </a:rPr>
            </a:br>
            <a:r>
              <a:rPr lang="es-ES" sz="2800" dirty="0" err="1" smtClean="0">
                <a:solidFill>
                  <a:srgbClr val="FF0000"/>
                </a:solidFill>
              </a:rPr>
              <a:t>changed</a:t>
            </a:r>
            <a:r>
              <a:rPr lang="es-ES" sz="2800" dirty="0" smtClean="0">
                <a:solidFill>
                  <a:schemeClr val="tx1"/>
                </a:solidFill>
              </a:rPr>
              <a:t> / </a:t>
            </a:r>
            <a:r>
              <a:rPr lang="es-ES" sz="2800" dirty="0" err="1" smtClean="0">
                <a:solidFill>
                  <a:srgbClr val="FF0000"/>
                </a:solidFill>
              </a:rPr>
              <a:t>was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</a:rPr>
              <a:t>changed</a:t>
            </a:r>
            <a:r>
              <a:rPr lang="es-ES" sz="2800" dirty="0" smtClean="0">
                <a:solidFill>
                  <a:schemeClr val="tx1"/>
                </a:solidFill>
              </a:rPr>
              <a:t> at </a:t>
            </a:r>
            <a:r>
              <a:rPr lang="es-ES" sz="2800" dirty="0" err="1" smtClean="0">
                <a:solidFill>
                  <a:schemeClr val="tx1"/>
                </a:solidFill>
              </a:rPr>
              <a:t>the</a:t>
            </a:r>
            <a:r>
              <a:rPr lang="es-ES" sz="2800" dirty="0" smtClean="0">
                <a:solidFill>
                  <a:schemeClr val="tx1"/>
                </a:solidFill>
              </a:rPr>
              <a:t> </a:t>
            </a:r>
            <a:r>
              <a:rPr lang="es-ES" sz="2800" dirty="0" err="1" smtClean="0">
                <a:solidFill>
                  <a:schemeClr val="tx1"/>
                </a:solidFill>
              </a:rPr>
              <a:t>last</a:t>
            </a:r>
            <a:r>
              <a:rPr lang="es-ES" sz="2800" dirty="0" smtClean="0">
                <a:solidFill>
                  <a:schemeClr val="tx1"/>
                </a:solidFill>
              </a:rPr>
              <a:t> minute </a:t>
            </a:r>
            <a:r>
              <a:rPr lang="es-ES" sz="2800" dirty="0" err="1" smtClean="0">
                <a:solidFill>
                  <a:schemeClr val="tx1"/>
                </a:solidFill>
              </a:rPr>
              <a:t>from</a:t>
            </a:r>
            <a:r>
              <a:rPr lang="es-ES" sz="2800" dirty="0" smtClean="0">
                <a:solidFill>
                  <a:schemeClr val="tx1"/>
                </a:solidFill>
              </a:rPr>
              <a:t> </a:t>
            </a:r>
            <a:r>
              <a:rPr lang="es-ES" sz="2800" dirty="0" err="1" smtClean="0">
                <a:solidFill>
                  <a:schemeClr val="tx1"/>
                </a:solidFill>
              </a:rPr>
              <a:t>Starkiller</a:t>
            </a:r>
            <a:r>
              <a:rPr lang="es-ES" sz="2800" dirty="0" smtClean="0">
                <a:solidFill>
                  <a:schemeClr val="tx1"/>
                </a:solidFill>
              </a:rPr>
              <a:t> in </a:t>
            </a:r>
            <a:r>
              <a:rPr lang="es-ES" sz="2800" dirty="0" err="1" smtClean="0">
                <a:solidFill>
                  <a:schemeClr val="tx1"/>
                </a:solidFill>
              </a:rPr>
              <a:t>order</a:t>
            </a:r>
            <a:r>
              <a:rPr lang="es-ES" sz="2800" dirty="0" smtClean="0">
                <a:solidFill>
                  <a:schemeClr val="tx1"/>
                </a:solidFill>
              </a:rPr>
              <a:t> </a:t>
            </a:r>
            <a:r>
              <a:rPr lang="es-ES" sz="2800" dirty="0" err="1" smtClean="0">
                <a:solidFill>
                  <a:schemeClr val="tx1"/>
                </a:solidFill>
              </a:rPr>
              <a:t>to</a:t>
            </a:r>
            <a:r>
              <a:rPr lang="es-ES" sz="2800" dirty="0" smtClean="0">
                <a:solidFill>
                  <a:schemeClr val="tx1"/>
                </a:solidFill>
              </a:rPr>
              <a:t> </a:t>
            </a:r>
            <a:r>
              <a:rPr lang="es-ES" sz="2800" dirty="0" err="1" smtClean="0">
                <a:solidFill>
                  <a:schemeClr val="tx1"/>
                </a:solidFill>
              </a:rPr>
              <a:t>make</a:t>
            </a:r>
            <a:r>
              <a:rPr lang="es-ES" sz="2800" dirty="0" smtClean="0">
                <a:solidFill>
                  <a:schemeClr val="tx1"/>
                </a:solidFill>
              </a:rPr>
              <a:t> </a:t>
            </a:r>
            <a:r>
              <a:rPr lang="es-ES" sz="2800" dirty="0" err="1" smtClean="0">
                <a:solidFill>
                  <a:schemeClr val="tx1"/>
                </a:solidFill>
              </a:rPr>
              <a:t>it</a:t>
            </a:r>
            <a:r>
              <a:rPr lang="es-ES" sz="2800" dirty="0" smtClean="0">
                <a:solidFill>
                  <a:schemeClr val="tx1"/>
                </a:solidFill>
              </a:rPr>
              <a:t> </a:t>
            </a:r>
            <a:r>
              <a:rPr lang="es-ES" sz="2800" dirty="0" err="1" smtClean="0">
                <a:solidFill>
                  <a:schemeClr val="tx1"/>
                </a:solidFill>
              </a:rPr>
              <a:t>less</a:t>
            </a:r>
            <a:r>
              <a:rPr lang="es-ES" sz="2800" dirty="0" smtClean="0">
                <a:solidFill>
                  <a:schemeClr val="tx1"/>
                </a:solidFill>
              </a:rPr>
              <a:t> </a:t>
            </a:r>
            <a:r>
              <a:rPr lang="es-ES" sz="2800" dirty="0" err="1" smtClean="0">
                <a:solidFill>
                  <a:schemeClr val="tx1"/>
                </a:solidFill>
              </a:rPr>
              <a:t>violent</a:t>
            </a:r>
            <a:r>
              <a:rPr lang="es-ES" sz="2800" dirty="0" smtClean="0">
                <a:solidFill>
                  <a:schemeClr val="tx1"/>
                </a:solidFill>
              </a:rPr>
              <a:t>.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11560" y="2420888"/>
            <a:ext cx="8163780" cy="42456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39 Elipse"/>
          <p:cNvSpPr/>
          <p:nvPr/>
        </p:nvSpPr>
        <p:spPr>
          <a:xfrm>
            <a:off x="2339752" y="764704"/>
            <a:ext cx="2520280" cy="6480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171" y="314175"/>
            <a:ext cx="8228763" cy="1063362"/>
          </a:xfrm>
        </p:spPr>
        <p:txBody>
          <a:bodyPr lIns="82945" tIns="41473" rIns="82945" bIns="41473">
            <a:normAutofit/>
          </a:bodyPr>
          <a:lstStyle/>
          <a:p>
            <a:pPr lvl="0"/>
            <a:r>
              <a:rPr lang="es-ES" sz="2800" dirty="0" err="1" smtClean="0">
                <a:solidFill>
                  <a:schemeClr val="tx1"/>
                </a:solidFill>
              </a:rPr>
              <a:t>The</a:t>
            </a:r>
            <a:r>
              <a:rPr lang="es-ES" sz="2800" dirty="0" smtClean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movie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i="1" dirty="0" err="1">
                <a:solidFill>
                  <a:schemeClr val="tx1"/>
                </a:solidFill>
              </a:rPr>
              <a:t>Braveheart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rgbClr val="FF0000"/>
                </a:solidFill>
              </a:rPr>
              <a:t>filmed</a:t>
            </a:r>
            <a:r>
              <a:rPr lang="es-ES" sz="2800" dirty="0">
                <a:solidFill>
                  <a:schemeClr val="tx1"/>
                </a:solidFill>
              </a:rPr>
              <a:t> / </a:t>
            </a:r>
            <a:r>
              <a:rPr lang="es-ES" sz="2800" dirty="0" err="1">
                <a:solidFill>
                  <a:srgbClr val="FF0000"/>
                </a:solidFill>
              </a:rPr>
              <a:t>was</a:t>
            </a:r>
            <a:r>
              <a:rPr lang="es-ES" sz="2800" dirty="0">
                <a:solidFill>
                  <a:srgbClr val="FF0000"/>
                </a:solidFill>
              </a:rPr>
              <a:t> </a:t>
            </a:r>
            <a:r>
              <a:rPr lang="es-ES" sz="2800" dirty="0" err="1">
                <a:solidFill>
                  <a:srgbClr val="FF0000"/>
                </a:solidFill>
              </a:rPr>
              <a:t>filmed</a:t>
            </a:r>
            <a:r>
              <a:rPr lang="es-ES" sz="2800" dirty="0">
                <a:solidFill>
                  <a:srgbClr val="FF0000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mainly</a:t>
            </a:r>
            <a:r>
              <a:rPr lang="es-ES" sz="2800" dirty="0">
                <a:solidFill>
                  <a:schemeClr val="tx1"/>
                </a:solidFill>
              </a:rPr>
              <a:t> in </a:t>
            </a:r>
            <a:r>
              <a:rPr lang="sr-Latn-RS" sz="2800" dirty="0" smtClean="0">
                <a:solidFill>
                  <a:schemeClr val="tx1"/>
                </a:solidFill>
              </a:rPr>
              <a:t>ireland</a:t>
            </a:r>
            <a:r>
              <a:rPr lang="es-ES" sz="2800" dirty="0" smtClean="0">
                <a:solidFill>
                  <a:schemeClr val="tx1"/>
                </a:solidFill>
              </a:rPr>
              <a:t>.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632756" y="2118560"/>
            <a:ext cx="5551370" cy="37599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39 Elipse"/>
          <p:cNvSpPr/>
          <p:nvPr/>
        </p:nvSpPr>
        <p:spPr>
          <a:xfrm>
            <a:off x="5724128" y="260648"/>
            <a:ext cx="2520280" cy="6480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26551" y="326584"/>
            <a:ext cx="5181553" cy="5406672"/>
          </a:xfrm>
        </p:spPr>
        <p:txBody>
          <a:bodyPr lIns="82945" tIns="41473" rIns="82945" bIns="41473">
            <a:normAutofit/>
          </a:bodyPr>
          <a:lstStyle/>
          <a:p>
            <a:pPr lvl="0" algn="l"/>
            <a:r>
              <a:rPr lang="es-ES" sz="2800" dirty="0" err="1" smtClean="0">
                <a:solidFill>
                  <a:schemeClr val="tx1"/>
                </a:solidFill>
              </a:rPr>
              <a:t>Because</a:t>
            </a:r>
            <a:r>
              <a:rPr lang="es-ES" sz="2800" dirty="0" smtClean="0">
                <a:solidFill>
                  <a:schemeClr val="tx1"/>
                </a:solidFill>
              </a:rPr>
              <a:t> </a:t>
            </a:r>
            <a:r>
              <a:rPr lang="es-ES" sz="2800" dirty="0">
                <a:solidFill>
                  <a:schemeClr val="tx1"/>
                </a:solidFill>
              </a:rPr>
              <a:t>metal </a:t>
            </a:r>
            <a:r>
              <a:rPr lang="es-ES" sz="2800" dirty="0" err="1">
                <a:solidFill>
                  <a:schemeClr val="tx1"/>
                </a:solidFill>
              </a:rPr>
              <a:t>was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scarce</a:t>
            </a:r>
            <a:r>
              <a:rPr lang="es-ES" sz="2800" dirty="0">
                <a:solidFill>
                  <a:schemeClr val="tx1"/>
                </a:solidFill>
              </a:rPr>
              <a:t>,  </a:t>
            </a:r>
            <a:r>
              <a:rPr lang="es-ES" sz="2800" dirty="0" err="1" smtClean="0">
                <a:solidFill>
                  <a:schemeClr val="tx1"/>
                </a:solidFill>
              </a:rPr>
              <a:t>the</a:t>
            </a:r>
            <a:r>
              <a:rPr lang="es-ES" sz="2800" dirty="0" smtClean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Oscars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given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out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during</a:t>
            </a:r>
            <a:r>
              <a:rPr lang="es-ES" sz="2800" dirty="0">
                <a:solidFill>
                  <a:schemeClr val="tx1"/>
                </a:solidFill>
              </a:rPr>
              <a:t>  </a:t>
            </a:r>
            <a:r>
              <a:rPr lang="es-ES" sz="2800" dirty="0" err="1" smtClean="0">
                <a:solidFill>
                  <a:schemeClr val="tx1"/>
                </a:solidFill>
              </a:rPr>
              <a:t>World</a:t>
            </a:r>
            <a:r>
              <a:rPr lang="es-ES" sz="2800" dirty="0" smtClean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War</a:t>
            </a:r>
            <a:r>
              <a:rPr lang="es-ES" sz="2800" dirty="0">
                <a:solidFill>
                  <a:schemeClr val="tx1"/>
                </a:solidFill>
              </a:rPr>
              <a:t> II </a:t>
            </a:r>
            <a:r>
              <a:rPr lang="es-ES" sz="2800" dirty="0" err="1">
                <a:solidFill>
                  <a:srgbClr val="FF0000"/>
                </a:solidFill>
              </a:rPr>
              <a:t>was</a:t>
            </a:r>
            <a:r>
              <a:rPr lang="es-ES" sz="2800" dirty="0">
                <a:solidFill>
                  <a:srgbClr val="FF0000"/>
                </a:solidFill>
              </a:rPr>
              <a:t> </a:t>
            </a:r>
            <a:r>
              <a:rPr lang="es-ES" sz="2800" dirty="0" err="1">
                <a:solidFill>
                  <a:srgbClr val="FF0000"/>
                </a:solidFill>
              </a:rPr>
              <a:t>made</a:t>
            </a:r>
            <a:r>
              <a:rPr lang="es-ES" sz="2800" dirty="0">
                <a:solidFill>
                  <a:srgbClr val="FF0000"/>
                </a:solidFill>
              </a:rPr>
              <a:t> </a:t>
            </a:r>
            <a:r>
              <a:rPr lang="es-ES" sz="2800" dirty="0">
                <a:solidFill>
                  <a:schemeClr val="tx1"/>
                </a:solidFill>
              </a:rPr>
              <a:t>/  </a:t>
            </a:r>
            <a:r>
              <a:rPr lang="sr-Latn-RS" sz="2800" dirty="0" smtClean="0">
                <a:solidFill>
                  <a:srgbClr val="FF0000"/>
                </a:solidFill>
              </a:rPr>
              <a:t>w</a:t>
            </a:r>
            <a:r>
              <a:rPr lang="es-ES" sz="2800" dirty="0" smtClean="0">
                <a:solidFill>
                  <a:srgbClr val="FF0000"/>
                </a:solidFill>
              </a:rPr>
              <a:t>ere </a:t>
            </a:r>
            <a:r>
              <a:rPr lang="es-ES" sz="2800" dirty="0" err="1">
                <a:solidFill>
                  <a:srgbClr val="FF0000"/>
                </a:solidFill>
              </a:rPr>
              <a:t>made</a:t>
            </a:r>
            <a:r>
              <a:rPr lang="es-ES" sz="2800" dirty="0">
                <a:solidFill>
                  <a:schemeClr val="tx1"/>
                </a:solidFill>
              </a:rPr>
              <a:t> of </a:t>
            </a:r>
            <a:r>
              <a:rPr lang="es-ES" sz="2800" dirty="0" err="1">
                <a:solidFill>
                  <a:schemeClr val="tx1"/>
                </a:solidFill>
              </a:rPr>
              <a:t>wood</a:t>
            </a:r>
            <a:r>
              <a:rPr lang="es-ES" sz="2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084168" y="2348880"/>
            <a:ext cx="2681109" cy="40980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39 Elipse"/>
          <p:cNvSpPr/>
          <p:nvPr/>
        </p:nvSpPr>
        <p:spPr>
          <a:xfrm>
            <a:off x="0" y="3356992"/>
            <a:ext cx="2483768" cy="6480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326586"/>
            <a:ext cx="8653606" cy="65317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4572000" y="2122805"/>
            <a:ext cx="4408158" cy="3265855"/>
          </a:xfrm>
        </p:spPr>
        <p:txBody>
          <a:bodyPr lIns="82945" tIns="41473" rIns="82945" bIns="41473">
            <a:normAutofit/>
          </a:bodyPr>
          <a:lstStyle/>
          <a:p>
            <a:pPr lvl="0"/>
            <a:r>
              <a:rPr lang="es-ES" sz="2800" dirty="0" smtClean="0">
                <a:solidFill>
                  <a:schemeClr val="tx1"/>
                </a:solidFill>
              </a:rPr>
              <a:t>In </a:t>
            </a:r>
            <a:r>
              <a:rPr lang="es-ES" sz="2800" dirty="0" err="1">
                <a:solidFill>
                  <a:schemeClr val="tx1"/>
                </a:solidFill>
              </a:rPr>
              <a:t>every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episode</a:t>
            </a:r>
            <a:r>
              <a:rPr lang="es-ES" sz="2800" dirty="0">
                <a:solidFill>
                  <a:schemeClr val="tx1"/>
                </a:solidFill>
              </a:rPr>
              <a:t> of </a:t>
            </a:r>
            <a:r>
              <a:rPr lang="es-ES" sz="2800" i="1" dirty="0" err="1">
                <a:solidFill>
                  <a:schemeClr val="tx1"/>
                </a:solidFill>
              </a:rPr>
              <a:t>Seinfeld</a:t>
            </a:r>
            <a:r>
              <a:rPr lang="es-ES" sz="2800" dirty="0">
                <a:solidFill>
                  <a:schemeClr val="tx1"/>
                </a:solidFill>
              </a:rPr>
              <a:t> a </a:t>
            </a:r>
            <a:r>
              <a:rPr lang="sr-Latn-RS" sz="2800" dirty="0" smtClean="0">
                <a:solidFill>
                  <a:schemeClr val="tx1"/>
                </a:solidFill>
              </a:rPr>
              <a:t>surerman </a:t>
            </a:r>
            <a:r>
              <a:rPr lang="es-ES" sz="2800" dirty="0" smtClean="0">
                <a:solidFill>
                  <a:srgbClr val="FF0000"/>
                </a:solidFill>
              </a:rPr>
              <a:t>can </a:t>
            </a:r>
            <a:r>
              <a:rPr lang="es-ES" sz="2800" dirty="0" err="1">
                <a:solidFill>
                  <a:srgbClr val="FF0000"/>
                </a:solidFill>
              </a:rPr>
              <a:t>see</a:t>
            </a:r>
            <a:r>
              <a:rPr lang="es-ES" sz="2800" dirty="0">
                <a:solidFill>
                  <a:srgbClr val="FF0000"/>
                </a:solidFill>
              </a:rPr>
              <a:t> </a:t>
            </a:r>
            <a:r>
              <a:rPr lang="es-ES" sz="2800" dirty="0">
                <a:solidFill>
                  <a:schemeClr val="tx1"/>
                </a:solidFill>
              </a:rPr>
              <a:t>/ </a:t>
            </a:r>
            <a:r>
              <a:rPr lang="es-ES" sz="2800" dirty="0">
                <a:solidFill>
                  <a:srgbClr val="FF0000"/>
                </a:solidFill>
              </a:rPr>
              <a:t>can </a:t>
            </a:r>
            <a:r>
              <a:rPr lang="es-ES" sz="2800" dirty="0" err="1">
                <a:solidFill>
                  <a:srgbClr val="FF0000"/>
                </a:solidFill>
              </a:rPr>
              <a:t>be</a:t>
            </a:r>
            <a:r>
              <a:rPr lang="es-ES" sz="2800" dirty="0">
                <a:solidFill>
                  <a:srgbClr val="FF0000"/>
                </a:solidFill>
              </a:rPr>
              <a:t> </a:t>
            </a:r>
            <a:r>
              <a:rPr lang="es-ES" sz="2800" dirty="0" err="1">
                <a:solidFill>
                  <a:srgbClr val="FF0000"/>
                </a:solidFill>
              </a:rPr>
              <a:t>seen</a:t>
            </a:r>
            <a:r>
              <a:rPr lang="es-ES" sz="2800" dirty="0">
                <a:solidFill>
                  <a:srgbClr val="FF0000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somewhere</a:t>
            </a:r>
            <a:r>
              <a:rPr lang="es-E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39 Elipse"/>
          <p:cNvSpPr/>
          <p:nvPr/>
        </p:nvSpPr>
        <p:spPr>
          <a:xfrm>
            <a:off x="6084168" y="3645024"/>
            <a:ext cx="2483768" cy="6480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24843" y="840631"/>
            <a:ext cx="8228763" cy="2057815"/>
          </a:xfrm>
        </p:spPr>
        <p:txBody>
          <a:bodyPr lIns="82945" tIns="41473" rIns="82945" bIns="41473">
            <a:normAutofit/>
          </a:bodyPr>
          <a:lstStyle/>
          <a:p>
            <a:pPr lvl="0" algn="l"/>
            <a:r>
              <a:rPr lang="sr-Latn-RS" sz="2800" dirty="0" smtClean="0">
                <a:solidFill>
                  <a:schemeClr val="tx1"/>
                </a:solidFill>
              </a:rPr>
              <a:t>      </a:t>
            </a:r>
            <a:r>
              <a:rPr lang="es-ES" sz="2800" dirty="0" err="1" smtClean="0">
                <a:solidFill>
                  <a:schemeClr val="tx1"/>
                </a:solidFill>
              </a:rPr>
              <a:t>Since</a:t>
            </a:r>
            <a:r>
              <a:rPr lang="es-ES" sz="2800" dirty="0" smtClean="0">
                <a:solidFill>
                  <a:schemeClr val="tx1"/>
                </a:solidFill>
              </a:rPr>
              <a:t> </a:t>
            </a:r>
            <a:r>
              <a:rPr lang="es-ES" sz="2800" dirty="0" err="1" smtClean="0">
                <a:solidFill>
                  <a:schemeClr val="tx1"/>
                </a:solidFill>
              </a:rPr>
              <a:t>it</a:t>
            </a:r>
            <a:r>
              <a:rPr lang="sr-Latn-RS" sz="2800" dirty="0" smtClean="0">
                <a:solidFill>
                  <a:schemeClr val="tx1"/>
                </a:solidFill>
              </a:rPr>
              <a:t>s</a:t>
            </a:r>
            <a:r>
              <a:rPr lang="es-ES" sz="2800" dirty="0" smtClean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introduction</a:t>
            </a:r>
            <a:r>
              <a:rPr lang="es-ES" sz="2800" dirty="0">
                <a:solidFill>
                  <a:schemeClr val="tx1"/>
                </a:solidFill>
              </a:rPr>
              <a:t> in </a:t>
            </a:r>
            <a:r>
              <a:rPr lang="es-ES" sz="2800" dirty="0" err="1">
                <a:solidFill>
                  <a:schemeClr val="tx1"/>
                </a:solidFill>
              </a:rPr>
              <a:t>February</a:t>
            </a:r>
            <a:r>
              <a:rPr lang="es-ES" sz="2800" dirty="0">
                <a:solidFill>
                  <a:schemeClr val="tx1"/>
                </a:solidFill>
              </a:rPr>
              <a:t>  </a:t>
            </a:r>
            <a:br>
              <a:rPr lang="es-ES" sz="2800" dirty="0">
                <a:solidFill>
                  <a:schemeClr val="tx1"/>
                </a:solidFill>
              </a:rPr>
            </a:br>
            <a:r>
              <a:rPr lang="es-ES" sz="2800" dirty="0">
                <a:solidFill>
                  <a:schemeClr val="tx1"/>
                </a:solidFill>
              </a:rPr>
              <a:t>      1935, more </a:t>
            </a:r>
            <a:r>
              <a:rPr lang="es-ES" sz="2800" dirty="0" err="1">
                <a:solidFill>
                  <a:schemeClr val="tx1"/>
                </a:solidFill>
              </a:rPr>
              <a:t>than</a:t>
            </a:r>
            <a:r>
              <a:rPr lang="es-ES" sz="2800" dirty="0">
                <a:solidFill>
                  <a:schemeClr val="tx1"/>
                </a:solidFill>
              </a:rPr>
              <a:t> 250 </a:t>
            </a:r>
            <a:r>
              <a:rPr lang="es-ES" sz="2800" dirty="0" err="1">
                <a:solidFill>
                  <a:schemeClr val="tx1"/>
                </a:solidFill>
              </a:rPr>
              <a:t>million</a:t>
            </a:r>
            <a:r>
              <a:rPr lang="es-ES" sz="2800" dirty="0">
                <a:solidFill>
                  <a:schemeClr val="tx1"/>
                </a:solidFill>
              </a:rPr>
              <a:t>   </a:t>
            </a:r>
            <a:br>
              <a:rPr lang="es-ES" sz="2800" dirty="0">
                <a:solidFill>
                  <a:schemeClr val="tx1"/>
                </a:solidFill>
              </a:rPr>
            </a:br>
            <a:r>
              <a:rPr lang="es-ES" sz="2800" dirty="0">
                <a:solidFill>
                  <a:schemeClr val="tx1"/>
                </a:solidFill>
              </a:rPr>
              <a:t>      </a:t>
            </a:r>
            <a:r>
              <a:rPr lang="es-ES" sz="2800" dirty="0" err="1">
                <a:solidFill>
                  <a:schemeClr val="tx1"/>
                </a:solidFill>
              </a:rPr>
              <a:t>Monopoly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boardgames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rgbClr val="FF0000"/>
                </a:solidFill>
              </a:rPr>
              <a:t>have</a:t>
            </a:r>
            <a:r>
              <a:rPr lang="es-ES" sz="2800" dirty="0">
                <a:solidFill>
                  <a:srgbClr val="FF0000"/>
                </a:solidFill>
              </a:rPr>
              <a:t> </a:t>
            </a:r>
            <a:r>
              <a:rPr lang="es-ES" sz="2800" dirty="0" err="1">
                <a:solidFill>
                  <a:srgbClr val="FF0000"/>
                </a:solidFill>
              </a:rPr>
              <a:t>sold</a:t>
            </a:r>
            <a:r>
              <a:rPr lang="es-ES" sz="2800" dirty="0">
                <a:solidFill>
                  <a:srgbClr val="FF0000"/>
                </a:solidFill>
              </a:rPr>
              <a:t> </a:t>
            </a:r>
            <a:r>
              <a:rPr lang="es-ES" sz="2800" dirty="0">
                <a:solidFill>
                  <a:schemeClr val="tx1"/>
                </a:solidFill>
              </a:rPr>
              <a:t>/ </a:t>
            </a:r>
            <a:br>
              <a:rPr lang="es-ES" sz="2800" dirty="0">
                <a:solidFill>
                  <a:schemeClr val="tx1"/>
                </a:solidFill>
              </a:rPr>
            </a:br>
            <a:r>
              <a:rPr lang="es-ES" sz="2800" dirty="0">
                <a:solidFill>
                  <a:schemeClr val="tx1"/>
                </a:solidFill>
              </a:rPr>
              <a:t>      </a:t>
            </a:r>
            <a:r>
              <a:rPr lang="es-ES" sz="2800" dirty="0" err="1">
                <a:solidFill>
                  <a:srgbClr val="FF0000"/>
                </a:solidFill>
              </a:rPr>
              <a:t>have</a:t>
            </a:r>
            <a:r>
              <a:rPr lang="es-ES" sz="2800" dirty="0">
                <a:solidFill>
                  <a:srgbClr val="FF0000"/>
                </a:solidFill>
              </a:rPr>
              <a:t> </a:t>
            </a:r>
            <a:r>
              <a:rPr lang="es-ES" sz="2800" dirty="0" err="1">
                <a:solidFill>
                  <a:srgbClr val="FF0000"/>
                </a:solidFill>
              </a:rPr>
              <a:t>been</a:t>
            </a:r>
            <a:r>
              <a:rPr lang="es-ES" sz="2800" dirty="0">
                <a:solidFill>
                  <a:srgbClr val="FF0000"/>
                </a:solidFill>
              </a:rPr>
              <a:t> </a:t>
            </a:r>
            <a:r>
              <a:rPr lang="es-ES" sz="2800" dirty="0" err="1">
                <a:solidFill>
                  <a:srgbClr val="FF0000"/>
                </a:solidFill>
              </a:rPr>
              <a:t>sold</a:t>
            </a:r>
            <a:r>
              <a:rPr lang="es-ES" sz="2800" dirty="0">
                <a:solidFill>
                  <a:srgbClr val="FF0000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worldwide</a:t>
            </a:r>
            <a:r>
              <a:rPr lang="es-ES" sz="2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139952" y="2852936"/>
            <a:ext cx="4245165" cy="37557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39 Elipse"/>
          <p:cNvSpPr/>
          <p:nvPr/>
        </p:nvSpPr>
        <p:spPr>
          <a:xfrm>
            <a:off x="611560" y="2204864"/>
            <a:ext cx="3168352" cy="7200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58655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Latn-RS" sz="2600" b="1" dirty="0" smtClean="0">
                <a:solidFill>
                  <a:schemeClr val="tx1"/>
                </a:solidFill>
              </a:rPr>
              <a:t>   I </a:t>
            </a:r>
            <a:r>
              <a:rPr lang="en-GB" sz="2600" b="1" dirty="0" smtClean="0">
                <a:solidFill>
                  <a:schemeClr val="tx1"/>
                </a:solidFill>
              </a:rPr>
              <a:t>Write </a:t>
            </a:r>
            <a:r>
              <a:rPr lang="en-GB" sz="2600" b="1" dirty="0">
                <a:solidFill>
                  <a:schemeClr val="tx1"/>
                </a:solidFill>
              </a:rPr>
              <a:t>the verbs in brackets into the appropriate form. </a:t>
            </a:r>
            <a:endParaRPr lang="es-ES" sz="26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2400" b="1" dirty="0">
                <a:solidFill>
                  <a:schemeClr val="tx1"/>
                </a:solidFill>
              </a:rPr>
              <a:t> </a:t>
            </a:r>
            <a:endParaRPr lang="es-ES" sz="2400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GB" sz="2400" dirty="0">
                <a:solidFill>
                  <a:schemeClr val="tx1"/>
                </a:solidFill>
              </a:rPr>
              <a:t>Chinese </a:t>
            </a:r>
            <a:r>
              <a:rPr lang="en-GB" sz="2400" dirty="0" smtClean="0">
                <a:solidFill>
                  <a:schemeClr val="tx1"/>
                </a:solidFill>
              </a:rPr>
              <a:t>__________________________ </a:t>
            </a:r>
            <a:r>
              <a:rPr lang="en-GB" sz="2400" dirty="0">
                <a:solidFill>
                  <a:schemeClr val="tx1"/>
                </a:solidFill>
              </a:rPr>
              <a:t>(speak)  in Singapore. </a:t>
            </a:r>
            <a:endParaRPr lang="es-ES" sz="2400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GB" sz="2400" dirty="0">
                <a:solidFill>
                  <a:schemeClr val="tx1"/>
                </a:solidFill>
              </a:rPr>
              <a:t>The </a:t>
            </a:r>
            <a:r>
              <a:rPr lang="en-GB" sz="2400" dirty="0" err="1">
                <a:solidFill>
                  <a:schemeClr val="tx1"/>
                </a:solidFill>
              </a:rPr>
              <a:t>Taj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Mahal</a:t>
            </a:r>
            <a:r>
              <a:rPr lang="en-GB" sz="2400" dirty="0">
                <a:solidFill>
                  <a:schemeClr val="tx1"/>
                </a:solidFill>
              </a:rPr>
              <a:t> _________________________ (build) around 164</a:t>
            </a:r>
            <a:endParaRPr lang="es-ES" sz="2400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GB" sz="2400" dirty="0">
                <a:solidFill>
                  <a:schemeClr val="tx1"/>
                </a:solidFill>
              </a:rPr>
              <a:t>The new hospital ________________________ (open) next year. </a:t>
            </a:r>
            <a:endParaRPr lang="es-ES" sz="2400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GB" sz="2400" dirty="0">
                <a:solidFill>
                  <a:schemeClr val="tx1"/>
                </a:solidFill>
              </a:rPr>
              <a:t>She __________________________________ (interview) now. </a:t>
            </a:r>
            <a:endParaRPr lang="es-ES" sz="2400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GB" sz="2400" dirty="0" smtClean="0">
                <a:solidFill>
                  <a:schemeClr val="tx1"/>
                </a:solidFill>
              </a:rPr>
              <a:t>___________________________ </a:t>
            </a:r>
            <a:r>
              <a:rPr lang="en-GB" sz="2400" dirty="0">
                <a:solidFill>
                  <a:schemeClr val="tx1"/>
                </a:solidFill>
              </a:rPr>
              <a:t>(you invite) to Andy's party? </a:t>
            </a:r>
            <a:endParaRPr lang="es-ES" sz="2400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GB" sz="2400" dirty="0" smtClean="0">
                <a:solidFill>
                  <a:schemeClr val="tx1"/>
                </a:solidFill>
              </a:rPr>
              <a:t>A Roman pavement ______________________ (just find) under Oxford Street. </a:t>
            </a:r>
            <a:endParaRPr lang="es-ES" sz="2400" dirty="0" smtClean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GB" sz="2400" dirty="0" smtClean="0">
                <a:solidFill>
                  <a:schemeClr val="tx1"/>
                </a:solidFill>
              </a:rPr>
              <a:t>These </a:t>
            </a:r>
            <a:r>
              <a:rPr lang="en-GB" sz="2400" dirty="0">
                <a:solidFill>
                  <a:schemeClr val="tx1"/>
                </a:solidFill>
              </a:rPr>
              <a:t>computers _______________________ (make) in Korea. </a:t>
            </a:r>
            <a:endParaRPr lang="es-ES" sz="2400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GB" sz="2400" dirty="0">
                <a:solidFill>
                  <a:schemeClr val="tx1"/>
                </a:solidFill>
              </a:rPr>
              <a:t>Passengers __________________ (ask) not to speak to the driver. </a:t>
            </a:r>
            <a:endParaRPr lang="es-ES" sz="2400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GB" sz="2400" dirty="0">
                <a:solidFill>
                  <a:schemeClr val="tx1"/>
                </a:solidFill>
              </a:rPr>
              <a:t>Sorry about the noise! -the road </a:t>
            </a:r>
            <a:r>
              <a:rPr lang="en-GB" sz="2400" dirty="0" smtClean="0">
                <a:solidFill>
                  <a:schemeClr val="tx1"/>
                </a:solidFill>
              </a:rPr>
              <a:t>___________________ (</a:t>
            </a:r>
            <a:r>
              <a:rPr lang="en-GB" sz="2400" dirty="0">
                <a:solidFill>
                  <a:schemeClr val="tx1"/>
                </a:solidFill>
              </a:rPr>
              <a:t>mend). </a:t>
            </a:r>
            <a:endParaRPr lang="es-ES" sz="2400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GB" sz="2400" dirty="0">
                <a:solidFill>
                  <a:schemeClr val="tx1"/>
                </a:solidFill>
              </a:rPr>
              <a:t>The village church ____________________ (burn down) last year. </a:t>
            </a:r>
            <a:endParaRPr lang="es-ES" sz="2400" dirty="0">
              <a:solidFill>
                <a:schemeClr val="tx1"/>
              </a:solidFill>
            </a:endParaRPr>
          </a:p>
          <a:p>
            <a:pPr marL="514350" indent="-514350">
              <a:buNone/>
            </a:pPr>
            <a:endParaRPr lang="es-ES_tradnl" sz="2400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endParaRPr lang="es-ES_tradnl" sz="2400" dirty="0">
              <a:solidFill>
                <a:schemeClr val="tx1"/>
              </a:solidFill>
            </a:endParaRPr>
          </a:p>
          <a:p>
            <a:pPr marL="514350" indent="-514350">
              <a:buNone/>
            </a:pP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55776" y="112474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   is </a:t>
            </a:r>
            <a:r>
              <a:rPr lang="en-GB" sz="2000" b="1" dirty="0">
                <a:solidFill>
                  <a:srgbClr val="FF0000"/>
                </a:solidFill>
              </a:rPr>
              <a:t>spoken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419872" y="155679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was built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63888" y="198884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will be opened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907704" y="242088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is being interviewed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187624" y="285293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Have you been invited	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419872" y="414908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are made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483768" y="450912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are asked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220072" y="494116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is being mended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203848" y="5373216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was burnt down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6" name="19 CuadroTexto"/>
          <p:cNvSpPr txBox="1"/>
          <p:nvPr/>
        </p:nvSpPr>
        <p:spPr>
          <a:xfrm>
            <a:off x="3491880" y="335699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has just been found</a:t>
            </a:r>
            <a:endParaRPr lang="es-E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1" grpId="0"/>
      <p:bldP spid="12" grpId="0"/>
      <p:bldP spid="13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338539" y="242066"/>
            <a:ext cx="7625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with the correct verb form.</a:t>
            </a:r>
            <a:endParaRPr lang="en-GB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C:\Users\mega\Pictures\Microsoft Clip Organizer\MM9003033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404" y="44624"/>
            <a:ext cx="720080" cy="812993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1520" y="1052736"/>
            <a:ext cx="86409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PMingLiU" pitchFamily="18" charset="-120"/>
                <a:cs typeface="Calibri" pitchFamily="34" charset="0"/>
              </a:rPr>
              <a:t>1. Guidelines on dressing codes ____________ at school.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PMingLiU" pitchFamily="18" charset="-120"/>
                <a:cs typeface="Calibri" pitchFamily="34" charset="0"/>
              </a:rPr>
              <a:t>2. You __________ in fashionable clothes but your character is what truly matters.</a:t>
            </a:r>
            <a:endParaRPr lang="pt-PT" sz="3200" dirty="0"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PMingLiU" pitchFamily="18" charset="-120"/>
                <a:cs typeface="Arial" pitchFamily="34" charset="0"/>
              </a:rPr>
              <a:t>3.</a:t>
            </a:r>
            <a:r>
              <a:rPr kumimoji="0" lang="pt-PT" sz="3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PMingLiU" pitchFamily="18" charset="-120"/>
                <a:cs typeface="Arial" pitchFamily="34" charset="0"/>
              </a:rPr>
              <a:t> </a:t>
            </a:r>
            <a:r>
              <a:rPr kumimoji="0" lang="en-GB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PMingLiU" pitchFamily="18" charset="-120"/>
                <a:cs typeface="Calibri" pitchFamily="34" charset="0"/>
              </a:rPr>
              <a:t>Parents ___________________ (not) their children’s lifestyle.</a:t>
            </a:r>
            <a:endParaRPr lang="pt-PT" sz="3200" dirty="0"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PMingLiU" pitchFamily="18" charset="-120"/>
                <a:cs typeface="Arial" pitchFamily="34" charset="0"/>
              </a:rPr>
              <a:t>4.</a:t>
            </a:r>
            <a:r>
              <a:rPr kumimoji="0" lang="pt-PT" sz="3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PMingLiU" pitchFamily="18" charset="-120"/>
                <a:cs typeface="Arial" pitchFamily="34" charset="0"/>
              </a:rPr>
              <a:t> </a:t>
            </a:r>
            <a:r>
              <a:rPr kumimoji="0" lang="en-GB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PMingLiU" pitchFamily="18" charset="-120"/>
                <a:cs typeface="Calibri" pitchFamily="34" charset="0"/>
              </a:rPr>
              <a:t>The new teen collection ______________</a:t>
            </a:r>
            <a:r>
              <a:rPr kumimoji="0" lang="en-GB" sz="3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PMingLiU" pitchFamily="18" charset="-120"/>
                <a:cs typeface="Calibri" pitchFamily="34" charset="0"/>
              </a:rPr>
              <a:t> </a:t>
            </a:r>
            <a:r>
              <a:rPr kumimoji="0" lang="en-GB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PMingLiU" pitchFamily="18" charset="-120"/>
                <a:cs typeface="Calibri" pitchFamily="34" charset="0"/>
              </a:rPr>
              <a:t>before the next season.</a:t>
            </a:r>
            <a:endParaRPr lang="pt-PT" sz="3200" dirty="0"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PMingLiU" pitchFamily="18" charset="-120"/>
                <a:cs typeface="Arial" pitchFamily="34" charset="0"/>
              </a:rPr>
              <a:t>5.</a:t>
            </a:r>
            <a:r>
              <a:rPr kumimoji="0" lang="pt-PT" sz="3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PMingLiU" pitchFamily="18" charset="-120"/>
                <a:cs typeface="Arial" pitchFamily="34" charset="0"/>
              </a:rPr>
              <a:t> </a:t>
            </a:r>
            <a:r>
              <a:rPr kumimoji="0" lang="en-GB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PMingLiU" pitchFamily="18" charset="-120"/>
                <a:cs typeface="Calibri" pitchFamily="34" charset="0"/>
              </a:rPr>
              <a:t>Teens _____________ that they aren’t allowed to wear outrageous clothes in school. </a:t>
            </a:r>
            <a:endParaRPr kumimoji="0" lang="en-GB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868144" y="1052736"/>
            <a:ext cx="2497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be read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403649" y="2052137"/>
            <a:ext cx="208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dress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051720" y="2996952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might not understand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860033" y="3996353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adopted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763688" y="4985558"/>
            <a:ext cx="269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be told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Seta para a esquerda 21"/>
          <p:cNvSpPr/>
          <p:nvPr/>
        </p:nvSpPr>
        <p:spPr>
          <a:xfrm>
            <a:off x="1655676" y="1484784"/>
            <a:ext cx="1368152" cy="648072"/>
          </a:xfrm>
          <a:prstGeom prst="leftArrow">
            <a:avLst>
              <a:gd name="adj1" fmla="val 50000"/>
              <a:gd name="adj2" fmla="val 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Seta para a esquerda 22"/>
          <p:cNvSpPr/>
          <p:nvPr/>
        </p:nvSpPr>
        <p:spPr>
          <a:xfrm>
            <a:off x="6588224" y="2492896"/>
            <a:ext cx="1368152" cy="648072"/>
          </a:xfrm>
          <a:prstGeom prst="leftArrow">
            <a:avLst>
              <a:gd name="adj1" fmla="val 50000"/>
              <a:gd name="adj2" fmla="val 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eta para a esquerda 23"/>
          <p:cNvSpPr/>
          <p:nvPr/>
        </p:nvSpPr>
        <p:spPr>
          <a:xfrm>
            <a:off x="3573750" y="3464512"/>
            <a:ext cx="1368152" cy="648072"/>
          </a:xfrm>
          <a:prstGeom prst="leftArrow">
            <a:avLst>
              <a:gd name="adj1" fmla="val 50000"/>
              <a:gd name="adj2" fmla="val 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Seta para a esquerda 24"/>
          <p:cNvSpPr/>
          <p:nvPr/>
        </p:nvSpPr>
        <p:spPr>
          <a:xfrm>
            <a:off x="4716016" y="4509120"/>
            <a:ext cx="1368152" cy="648072"/>
          </a:xfrm>
          <a:prstGeom prst="leftArrow">
            <a:avLst>
              <a:gd name="adj1" fmla="val 50000"/>
              <a:gd name="adj2" fmla="val 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Seta para a esquerda 25"/>
          <p:cNvSpPr/>
          <p:nvPr/>
        </p:nvSpPr>
        <p:spPr>
          <a:xfrm>
            <a:off x="7308304" y="5517232"/>
            <a:ext cx="1368152" cy="648072"/>
          </a:xfrm>
          <a:prstGeom prst="leftArrow">
            <a:avLst>
              <a:gd name="adj1" fmla="val 50000"/>
              <a:gd name="adj2" fmla="val 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0598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145" grpId="0"/>
      <p:bldP spid="15" grpId="0"/>
      <p:bldP spid="16" grpId="0"/>
      <p:bldP spid="17" grpId="0"/>
      <p:bldP spid="18" grpId="0"/>
      <p:bldP spid="19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58326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r-Latn-RS" sz="3100" b="1" dirty="0" smtClean="0">
                <a:solidFill>
                  <a:schemeClr val="tx1"/>
                </a:solidFill>
              </a:rPr>
              <a:t>II </a:t>
            </a:r>
            <a:r>
              <a:rPr lang="en-GB" sz="3100" b="1" dirty="0" smtClean="0">
                <a:solidFill>
                  <a:schemeClr val="tx1"/>
                </a:solidFill>
              </a:rPr>
              <a:t>Make </a:t>
            </a:r>
            <a:r>
              <a:rPr lang="en-GB" sz="3100" b="1" dirty="0">
                <a:solidFill>
                  <a:schemeClr val="tx1"/>
                </a:solidFill>
              </a:rPr>
              <a:t>the sentences passive. Include the agent only when necessary. </a:t>
            </a:r>
            <a:endParaRPr lang="es-ES" sz="3100" b="1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GB" sz="2600" dirty="0" smtClean="0">
                <a:solidFill>
                  <a:schemeClr val="tx1"/>
                </a:solidFill>
              </a:rPr>
              <a:t>Shakespeare </a:t>
            </a:r>
            <a:r>
              <a:rPr lang="en-GB" sz="2600" dirty="0">
                <a:solidFill>
                  <a:schemeClr val="tx1"/>
                </a:solidFill>
              </a:rPr>
              <a:t>wrote </a:t>
            </a:r>
            <a:r>
              <a:rPr lang="en-GB" sz="2600" u="sng" dirty="0">
                <a:solidFill>
                  <a:schemeClr val="tx1"/>
                </a:solidFill>
              </a:rPr>
              <a:t>'Hamlet</a:t>
            </a:r>
            <a:r>
              <a:rPr lang="en-GB" sz="2600" dirty="0" smtClean="0">
                <a:solidFill>
                  <a:schemeClr val="tx1"/>
                </a:solidFill>
              </a:rPr>
              <a:t>'.</a:t>
            </a:r>
          </a:p>
          <a:p>
            <a:pPr marL="514350" lvl="0" indent="-514350">
              <a:buNone/>
            </a:pPr>
            <a:r>
              <a:rPr lang="en-GB" sz="2600" dirty="0"/>
              <a:t>	</a:t>
            </a:r>
            <a:r>
              <a:rPr lang="en-GB" sz="2600" dirty="0" smtClean="0">
                <a:solidFill>
                  <a:srgbClr val="FF0000"/>
                </a:solidFill>
              </a:rPr>
              <a:t>‘</a:t>
            </a:r>
            <a:r>
              <a:rPr lang="en-GB" sz="2600" dirty="0">
                <a:solidFill>
                  <a:srgbClr val="FF0000"/>
                </a:solidFill>
              </a:rPr>
              <a:t>Hamlet’ was written by Shakespeare.</a:t>
            </a:r>
            <a:r>
              <a:rPr lang="en-GB" sz="2600" dirty="0"/>
              <a:t>	</a:t>
            </a:r>
            <a:endParaRPr lang="en-GB" sz="2600" dirty="0" smtClean="0"/>
          </a:p>
          <a:p>
            <a:pPr marL="514350" lvl="0" indent="-514350">
              <a:buNone/>
            </a:pPr>
            <a:r>
              <a:rPr lang="en-GB" sz="2600" dirty="0" smtClean="0">
                <a:solidFill>
                  <a:schemeClr val="tx1"/>
                </a:solidFill>
              </a:rPr>
              <a:t>b)    They </a:t>
            </a:r>
            <a:r>
              <a:rPr lang="en-GB" sz="2600" dirty="0">
                <a:solidFill>
                  <a:schemeClr val="tx1"/>
                </a:solidFill>
              </a:rPr>
              <a:t>have arrested </a:t>
            </a:r>
            <a:r>
              <a:rPr lang="en-GB" sz="2600" u="sng" dirty="0">
                <a:solidFill>
                  <a:schemeClr val="tx1"/>
                </a:solidFill>
              </a:rPr>
              <a:t>her</a:t>
            </a:r>
            <a:r>
              <a:rPr lang="en-GB" sz="2600" dirty="0">
                <a:solidFill>
                  <a:schemeClr val="tx1"/>
                </a:solidFill>
              </a:rPr>
              <a:t> for shoplifting. </a:t>
            </a:r>
            <a:endParaRPr lang="en-GB" sz="2600" dirty="0" smtClean="0">
              <a:solidFill>
                <a:schemeClr val="tx1"/>
              </a:solidFill>
            </a:endParaRPr>
          </a:p>
          <a:p>
            <a:pPr marL="514350" lvl="0" indent="-514350">
              <a:buNone/>
            </a:pPr>
            <a:r>
              <a:rPr lang="en-GB" sz="2600" dirty="0" smtClean="0"/>
              <a:t>       </a:t>
            </a:r>
            <a:r>
              <a:rPr lang="en-GB" sz="2600" dirty="0" smtClean="0">
                <a:solidFill>
                  <a:srgbClr val="FF0000"/>
                </a:solidFill>
              </a:rPr>
              <a:t>She </a:t>
            </a:r>
            <a:r>
              <a:rPr lang="en-GB" sz="2600" dirty="0">
                <a:solidFill>
                  <a:srgbClr val="FF0000"/>
                </a:solidFill>
              </a:rPr>
              <a:t>has been arrested for shoplifting.</a:t>
            </a:r>
            <a:endParaRPr lang="en-GB" sz="2600" dirty="0" smtClean="0">
              <a:solidFill>
                <a:srgbClr val="FF0000"/>
              </a:solidFill>
            </a:endParaRPr>
          </a:p>
          <a:p>
            <a:pPr marL="514350" lvl="0" indent="-514350">
              <a:buAutoNum type="alphaLcParenR" startAt="3"/>
            </a:pPr>
            <a:r>
              <a:rPr lang="en-GB" sz="2600" dirty="0" smtClean="0">
                <a:solidFill>
                  <a:schemeClr val="tx1"/>
                </a:solidFill>
              </a:rPr>
              <a:t>They </a:t>
            </a:r>
            <a:r>
              <a:rPr lang="en-GB" sz="2600" dirty="0">
                <a:solidFill>
                  <a:schemeClr val="tx1"/>
                </a:solidFill>
              </a:rPr>
              <a:t>are repairing </a:t>
            </a:r>
            <a:r>
              <a:rPr lang="en-GB" sz="2600" u="sng" dirty="0">
                <a:solidFill>
                  <a:schemeClr val="tx1"/>
                </a:solidFill>
              </a:rPr>
              <a:t>your car</a:t>
            </a:r>
            <a:r>
              <a:rPr lang="en-GB" sz="2600" dirty="0">
                <a:solidFill>
                  <a:schemeClr val="tx1"/>
                </a:solidFill>
              </a:rPr>
              <a:t> now. </a:t>
            </a:r>
            <a:endParaRPr lang="en-GB" sz="2600" dirty="0" smtClean="0">
              <a:solidFill>
                <a:schemeClr val="tx1"/>
              </a:solidFill>
            </a:endParaRPr>
          </a:p>
          <a:p>
            <a:pPr marL="514350" lvl="0" indent="-514350">
              <a:buNone/>
            </a:pPr>
            <a:r>
              <a:rPr lang="en-GB" sz="2600" dirty="0" smtClean="0"/>
              <a:t>       </a:t>
            </a:r>
            <a:r>
              <a:rPr lang="en-GB" sz="2600" dirty="0" smtClean="0">
                <a:solidFill>
                  <a:srgbClr val="FF0000"/>
                </a:solidFill>
              </a:rPr>
              <a:t>Your </a:t>
            </a:r>
            <a:r>
              <a:rPr lang="en-GB" sz="2600" dirty="0">
                <a:solidFill>
                  <a:srgbClr val="FF0000"/>
                </a:solidFill>
              </a:rPr>
              <a:t>car is being repaired now.</a:t>
            </a:r>
            <a:endParaRPr lang="en-GB" sz="2600" dirty="0" smtClean="0">
              <a:solidFill>
                <a:srgbClr val="FF0000"/>
              </a:solidFill>
            </a:endParaRPr>
          </a:p>
          <a:p>
            <a:pPr marL="514350" lvl="0" indent="-514350">
              <a:buNone/>
            </a:pPr>
            <a:r>
              <a:rPr lang="es-ES" sz="2600" dirty="0" smtClean="0">
                <a:solidFill>
                  <a:schemeClr val="bg1"/>
                </a:solidFill>
              </a:rPr>
              <a:t>d)     </a:t>
            </a:r>
            <a:r>
              <a:rPr lang="en-GB" sz="2600" dirty="0" smtClean="0">
                <a:solidFill>
                  <a:schemeClr val="tx1"/>
                </a:solidFill>
              </a:rPr>
              <a:t>People </a:t>
            </a:r>
            <a:r>
              <a:rPr lang="en-GB" sz="2600" dirty="0">
                <a:solidFill>
                  <a:schemeClr val="tx1"/>
                </a:solidFill>
              </a:rPr>
              <a:t>in Chile speak </a:t>
            </a:r>
            <a:r>
              <a:rPr lang="en-GB" sz="2600" u="sng" dirty="0">
                <a:solidFill>
                  <a:schemeClr val="tx1"/>
                </a:solidFill>
              </a:rPr>
              <a:t>Spanish</a:t>
            </a:r>
            <a:r>
              <a:rPr lang="en-GB" sz="2600" dirty="0">
                <a:solidFill>
                  <a:schemeClr val="tx1"/>
                </a:solidFill>
              </a:rPr>
              <a:t>. </a:t>
            </a:r>
            <a:endParaRPr lang="en-GB" sz="2600" dirty="0" smtClean="0">
              <a:solidFill>
                <a:schemeClr val="tx1"/>
              </a:solidFill>
            </a:endParaRPr>
          </a:p>
          <a:p>
            <a:pPr marL="514350" lvl="0" indent="-514350">
              <a:buNone/>
            </a:pPr>
            <a:r>
              <a:rPr lang="en-GB" sz="2600" dirty="0"/>
              <a:t> </a:t>
            </a:r>
            <a:r>
              <a:rPr lang="en-GB" sz="2600" dirty="0" smtClean="0"/>
              <a:t>       </a:t>
            </a:r>
            <a:r>
              <a:rPr lang="en-GB" sz="2600" dirty="0" smtClean="0">
                <a:solidFill>
                  <a:srgbClr val="FF0000"/>
                </a:solidFill>
              </a:rPr>
              <a:t>Spanish </a:t>
            </a:r>
            <a:r>
              <a:rPr lang="en-GB" sz="2600" dirty="0">
                <a:solidFill>
                  <a:srgbClr val="FF0000"/>
                </a:solidFill>
              </a:rPr>
              <a:t>is spoken in Chile.</a:t>
            </a:r>
            <a:endParaRPr lang="es-ES" sz="2600" dirty="0">
              <a:solidFill>
                <a:srgbClr val="FF0000"/>
              </a:solidFill>
            </a:endParaRPr>
          </a:p>
          <a:p>
            <a:pPr marL="514350" lvl="0" indent="-514350">
              <a:buAutoNum type="alphaLcParenR" startAt="5"/>
            </a:pPr>
            <a:r>
              <a:rPr lang="en-GB" sz="2600" dirty="0" smtClean="0">
                <a:solidFill>
                  <a:schemeClr val="tx1"/>
                </a:solidFill>
              </a:rPr>
              <a:t>Has </a:t>
            </a:r>
            <a:r>
              <a:rPr lang="en-GB" sz="2600" dirty="0">
                <a:solidFill>
                  <a:schemeClr val="tx1"/>
                </a:solidFill>
              </a:rPr>
              <a:t>anybody asked </a:t>
            </a:r>
            <a:r>
              <a:rPr lang="en-GB" sz="2600" u="sng" dirty="0">
                <a:solidFill>
                  <a:schemeClr val="tx1"/>
                </a:solidFill>
              </a:rPr>
              <a:t>Peter</a:t>
            </a:r>
            <a:r>
              <a:rPr lang="en-GB" sz="2600" dirty="0" smtClean="0">
                <a:solidFill>
                  <a:schemeClr val="tx1"/>
                </a:solidFill>
              </a:rPr>
              <a:t>?</a:t>
            </a:r>
          </a:p>
          <a:p>
            <a:pPr marL="514350" lvl="0" indent="-514350">
              <a:buNone/>
            </a:pPr>
            <a:r>
              <a:rPr lang="en-GB" sz="2600" dirty="0"/>
              <a:t>	</a:t>
            </a:r>
            <a:r>
              <a:rPr lang="en-GB" sz="2600" dirty="0" smtClean="0"/>
              <a:t> </a:t>
            </a:r>
            <a:r>
              <a:rPr lang="en-GB" sz="2600" dirty="0">
                <a:solidFill>
                  <a:srgbClr val="FF0000"/>
                </a:solidFill>
              </a:rPr>
              <a:t>Has Peter been asked</a:t>
            </a:r>
            <a:r>
              <a:rPr lang="en-GB" sz="2600" dirty="0" smtClean="0">
                <a:solidFill>
                  <a:srgbClr val="FF0000"/>
                </a:solidFill>
              </a:rPr>
              <a:t>?</a:t>
            </a:r>
          </a:p>
          <a:p>
            <a:pPr marL="514350" indent="-514350">
              <a:buAutoNum type="alphaLcParenR" startAt="6"/>
            </a:pPr>
            <a:r>
              <a:rPr lang="en-GB" sz="2600" dirty="0" smtClean="0">
                <a:solidFill>
                  <a:schemeClr val="tx1"/>
                </a:solidFill>
              </a:rPr>
              <a:t>My mother made </a:t>
            </a:r>
            <a:r>
              <a:rPr lang="en-GB" sz="2600" u="sng" dirty="0" smtClean="0">
                <a:solidFill>
                  <a:schemeClr val="tx1"/>
                </a:solidFill>
              </a:rPr>
              <a:t>this ring</a:t>
            </a:r>
            <a:r>
              <a:rPr lang="en-GB" sz="2600" dirty="0" smtClean="0">
                <a:solidFill>
                  <a:schemeClr val="tx1"/>
                </a:solidFill>
              </a:rPr>
              <a:t>. </a:t>
            </a:r>
            <a:endParaRPr lang="en-GB" sz="2600" dirty="0">
              <a:solidFill>
                <a:schemeClr val="tx1"/>
              </a:solidFill>
            </a:endParaRPr>
          </a:p>
          <a:p>
            <a:pPr marL="514350" indent="-514350">
              <a:buNone/>
            </a:pPr>
            <a:r>
              <a:rPr lang="en-GB" sz="2600" dirty="0" smtClean="0"/>
              <a:t>	</a:t>
            </a:r>
            <a:r>
              <a:rPr lang="en-GB" sz="2600" dirty="0" smtClean="0">
                <a:solidFill>
                  <a:srgbClr val="FF0000"/>
                </a:solidFill>
              </a:rPr>
              <a:t>This </a:t>
            </a:r>
            <a:r>
              <a:rPr lang="en-GB" sz="2600" dirty="0">
                <a:solidFill>
                  <a:srgbClr val="FF0000"/>
                </a:solidFill>
              </a:rPr>
              <a:t>ring was made by my mother</a:t>
            </a:r>
            <a:r>
              <a:rPr lang="en-GB" sz="2600" dirty="0" smtClean="0">
                <a:solidFill>
                  <a:srgbClr val="FF0000"/>
                </a:solidFill>
              </a:rPr>
              <a:t>.</a:t>
            </a:r>
          </a:p>
          <a:p>
            <a:pPr marL="514350" lvl="0" indent="-514350">
              <a:buAutoNum type="alphaLcParenR" startAt="7"/>
            </a:pPr>
            <a:r>
              <a:rPr lang="en-GB" sz="2600" dirty="0" smtClean="0">
                <a:solidFill>
                  <a:schemeClr val="tx1"/>
                </a:solidFill>
              </a:rPr>
              <a:t>Somebody will tell </a:t>
            </a:r>
            <a:r>
              <a:rPr lang="en-GB" sz="2600" u="sng" dirty="0" smtClean="0">
                <a:solidFill>
                  <a:schemeClr val="tx1"/>
                </a:solidFill>
              </a:rPr>
              <a:t>you</a:t>
            </a:r>
            <a:r>
              <a:rPr lang="en-GB" sz="2600" dirty="0" smtClean="0">
                <a:solidFill>
                  <a:schemeClr val="tx1"/>
                </a:solidFill>
              </a:rPr>
              <a:t> where to go.</a:t>
            </a:r>
          </a:p>
          <a:p>
            <a:pPr marL="514350" lvl="0" indent="-514350">
              <a:buNone/>
            </a:pPr>
            <a:r>
              <a:rPr lang="en-GB" sz="2600" dirty="0" smtClean="0"/>
              <a:t> 	</a:t>
            </a:r>
            <a:r>
              <a:rPr lang="en-GB" sz="2600" dirty="0" smtClean="0">
                <a:solidFill>
                  <a:srgbClr val="FF0000"/>
                </a:solidFill>
              </a:rPr>
              <a:t>You </a:t>
            </a:r>
            <a:r>
              <a:rPr lang="en-GB" sz="2600" dirty="0">
                <a:solidFill>
                  <a:srgbClr val="FF0000"/>
                </a:solidFill>
              </a:rPr>
              <a:t>will be told where to go.</a:t>
            </a:r>
            <a:endParaRPr lang="en-GB" sz="2600" dirty="0" smtClean="0">
              <a:solidFill>
                <a:srgbClr val="FF0000"/>
              </a:solidFill>
            </a:endParaRPr>
          </a:p>
          <a:p>
            <a:pPr marL="514350" lvl="0" indent="-514350">
              <a:buAutoNum type="alphaLcParenR" startAt="7"/>
            </a:pPr>
            <a:endParaRPr lang="es-ES" sz="2800" dirty="0" smtClean="0"/>
          </a:p>
          <a:p>
            <a:pPr marL="514350" indent="-514350">
              <a:buNone/>
            </a:pPr>
            <a:endParaRPr lang="en-GB" sz="2800" dirty="0" smtClean="0"/>
          </a:p>
          <a:p>
            <a:pPr marL="514350" indent="-514350">
              <a:buAutoNum type="alphaLcParenR" startAt="6"/>
            </a:pPr>
            <a:endParaRPr lang="es-ES" sz="2800" dirty="0" smtClean="0"/>
          </a:p>
          <a:p>
            <a:pPr marL="514350" lvl="0" indent="-514350">
              <a:buNone/>
            </a:pPr>
            <a:endParaRPr lang="en-GB" sz="2600" dirty="0" smtClean="0"/>
          </a:p>
          <a:p>
            <a:pPr marL="514350" lvl="0" indent="-514350">
              <a:buFont typeface="+mj-lt"/>
              <a:buAutoNum type="alphaLcParenR"/>
            </a:pPr>
            <a:endParaRPr lang="es-ES" sz="2600" dirty="0"/>
          </a:p>
          <a:p>
            <a:pPr marL="514350" indent="-514350">
              <a:buFont typeface="+mj-lt"/>
              <a:buAutoNum type="alphaLcParenR"/>
            </a:pPr>
            <a:endParaRPr lang="es-ES" sz="2600" dirty="0"/>
          </a:p>
        </p:txBody>
      </p:sp>
      <p:pic>
        <p:nvPicPr>
          <p:cNvPr id="4" name="3 Imagen" descr="auto-repai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564904"/>
            <a:ext cx="2827040" cy="21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052736"/>
            <a:ext cx="8003232" cy="5472608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en-GB" sz="2200" dirty="0" smtClean="0">
                <a:solidFill>
                  <a:schemeClr val="bg1"/>
                </a:solidFill>
              </a:rPr>
              <a:t>h) </a:t>
            </a:r>
            <a:r>
              <a:rPr lang="en-GB" sz="2200" dirty="0" smtClean="0">
                <a:solidFill>
                  <a:schemeClr val="tx1"/>
                </a:solidFill>
              </a:rPr>
              <a:t>	A drunken motorist knocked </a:t>
            </a:r>
            <a:r>
              <a:rPr lang="en-GB" sz="2200" u="sng" dirty="0" smtClean="0">
                <a:solidFill>
                  <a:schemeClr val="tx1"/>
                </a:solidFill>
              </a:rPr>
              <a:t>her</a:t>
            </a:r>
            <a:r>
              <a:rPr lang="en-GB" sz="2200" dirty="0" smtClean="0">
                <a:solidFill>
                  <a:schemeClr val="tx1"/>
                </a:solidFill>
              </a:rPr>
              <a:t> down. </a:t>
            </a:r>
          </a:p>
          <a:p>
            <a:pPr marL="514350" indent="-514350">
              <a:buNone/>
            </a:pPr>
            <a:r>
              <a:rPr lang="en-GB" sz="2200" dirty="0" smtClean="0"/>
              <a:t>	</a:t>
            </a:r>
            <a:r>
              <a:rPr lang="en-GB" sz="2200" dirty="0" smtClean="0">
                <a:solidFill>
                  <a:srgbClr val="FF0000"/>
                </a:solidFill>
              </a:rPr>
              <a:t>She </a:t>
            </a:r>
            <a:r>
              <a:rPr lang="en-GB" sz="2200" dirty="0">
                <a:solidFill>
                  <a:srgbClr val="FF0000"/>
                </a:solidFill>
              </a:rPr>
              <a:t>was knocked down by a drunken motorist.</a:t>
            </a:r>
            <a:endParaRPr lang="es-ES" sz="2200" dirty="0">
              <a:solidFill>
                <a:srgbClr val="FF0000"/>
              </a:solidFill>
            </a:endParaRPr>
          </a:p>
          <a:p>
            <a:pPr marL="571500" lvl="0" indent="-571500">
              <a:buNone/>
            </a:pPr>
            <a:r>
              <a:rPr lang="en-GB" sz="2200" dirty="0" err="1" smtClean="0">
                <a:solidFill>
                  <a:schemeClr val="bg1"/>
                </a:solidFill>
              </a:rPr>
              <a:t>i</a:t>
            </a:r>
            <a:r>
              <a:rPr lang="en-GB" sz="2200" dirty="0" smtClean="0">
                <a:solidFill>
                  <a:schemeClr val="bg1"/>
                </a:solidFill>
              </a:rPr>
              <a:t>) 	</a:t>
            </a:r>
            <a:r>
              <a:rPr lang="en-GB" sz="2200" dirty="0" smtClean="0">
                <a:solidFill>
                  <a:schemeClr val="tx1"/>
                </a:solidFill>
              </a:rPr>
              <a:t>Liverpool beat </a:t>
            </a:r>
            <a:r>
              <a:rPr lang="en-GB" sz="2200" u="sng" dirty="0" smtClean="0">
                <a:solidFill>
                  <a:schemeClr val="tx1"/>
                </a:solidFill>
              </a:rPr>
              <a:t>Manchester</a:t>
            </a:r>
            <a:r>
              <a:rPr lang="en-GB" sz="2200" dirty="0" smtClean="0">
                <a:solidFill>
                  <a:schemeClr val="tx1"/>
                </a:solidFill>
              </a:rPr>
              <a:t> 3-0 yesterday.</a:t>
            </a:r>
          </a:p>
          <a:p>
            <a:pPr marL="571500" indent="-571500">
              <a:buNone/>
            </a:pPr>
            <a:r>
              <a:rPr lang="en-GB" sz="2200" dirty="0" smtClean="0"/>
              <a:t>	</a:t>
            </a:r>
            <a:r>
              <a:rPr lang="en-GB" sz="2200" dirty="0" smtClean="0">
                <a:solidFill>
                  <a:srgbClr val="FF0000"/>
                </a:solidFill>
              </a:rPr>
              <a:t> </a:t>
            </a:r>
            <a:r>
              <a:rPr lang="en-GB" sz="2200" dirty="0">
                <a:solidFill>
                  <a:srgbClr val="FF0000"/>
                </a:solidFill>
              </a:rPr>
              <a:t>Manchester was beaten 3-0 by Liverpool yesterday.</a:t>
            </a:r>
            <a:endParaRPr lang="es-ES" sz="2200" dirty="0">
              <a:solidFill>
                <a:srgbClr val="FF0000"/>
              </a:solidFill>
            </a:endParaRPr>
          </a:p>
          <a:p>
            <a:pPr marL="514350" lvl="0" indent="-514350">
              <a:buNone/>
            </a:pPr>
            <a:r>
              <a:rPr lang="en-GB" sz="2200" dirty="0" smtClean="0">
                <a:solidFill>
                  <a:schemeClr val="bg1"/>
                </a:solidFill>
              </a:rPr>
              <a:t>j)	 </a:t>
            </a:r>
            <a:r>
              <a:rPr lang="en-GB" sz="2200" dirty="0" smtClean="0">
                <a:solidFill>
                  <a:schemeClr val="tx1"/>
                </a:solidFill>
              </a:rPr>
              <a:t>The Chinese invented </a:t>
            </a:r>
            <a:r>
              <a:rPr lang="en-GB" sz="2200" u="sng" dirty="0" smtClean="0">
                <a:solidFill>
                  <a:schemeClr val="tx1"/>
                </a:solidFill>
              </a:rPr>
              <a:t>paper</a:t>
            </a:r>
            <a:r>
              <a:rPr lang="en-GB" sz="2200" dirty="0" smtClean="0">
                <a:solidFill>
                  <a:schemeClr val="tx1"/>
                </a:solidFill>
              </a:rPr>
              <a:t>. </a:t>
            </a:r>
          </a:p>
          <a:p>
            <a:pPr marL="514350" indent="-514350">
              <a:buNone/>
            </a:pPr>
            <a:r>
              <a:rPr lang="en-GB" sz="2200" dirty="0" smtClean="0"/>
              <a:t>	</a:t>
            </a:r>
            <a:r>
              <a:rPr lang="en-GB" sz="2200" dirty="0" smtClean="0">
                <a:solidFill>
                  <a:srgbClr val="FF0000"/>
                </a:solidFill>
              </a:rPr>
              <a:t>Paper </a:t>
            </a:r>
            <a:r>
              <a:rPr lang="en-GB" sz="2200" dirty="0">
                <a:solidFill>
                  <a:srgbClr val="FF0000"/>
                </a:solidFill>
              </a:rPr>
              <a:t>was invented by the Chinese.</a:t>
            </a:r>
            <a:endParaRPr lang="es-ES" sz="2200" dirty="0">
              <a:solidFill>
                <a:srgbClr val="FF0000"/>
              </a:solidFill>
            </a:endParaRPr>
          </a:p>
          <a:p>
            <a:pPr marL="514350" lvl="0" indent="-514350">
              <a:buNone/>
            </a:pPr>
            <a:r>
              <a:rPr lang="en-GB" sz="2200" dirty="0" smtClean="0">
                <a:solidFill>
                  <a:schemeClr val="bg1"/>
                </a:solidFill>
              </a:rPr>
              <a:t>k) 	</a:t>
            </a:r>
            <a:r>
              <a:rPr lang="en-GB" sz="2200" dirty="0" smtClean="0">
                <a:solidFill>
                  <a:schemeClr val="tx1"/>
                </a:solidFill>
              </a:rPr>
              <a:t>They don't sell </a:t>
            </a:r>
            <a:r>
              <a:rPr lang="en-GB" sz="2200" u="sng" dirty="0" smtClean="0">
                <a:solidFill>
                  <a:schemeClr val="tx1"/>
                </a:solidFill>
              </a:rPr>
              <a:t>stamps</a:t>
            </a:r>
            <a:r>
              <a:rPr lang="en-GB" sz="2200" dirty="0" smtClean="0">
                <a:solidFill>
                  <a:schemeClr val="tx1"/>
                </a:solidFill>
              </a:rPr>
              <a:t> in bookshops. </a:t>
            </a:r>
          </a:p>
          <a:p>
            <a:pPr marL="514350" lvl="0" indent="-514350">
              <a:buNone/>
            </a:pPr>
            <a:r>
              <a:rPr lang="en-GB" sz="2200" dirty="0" smtClean="0"/>
              <a:t>	</a:t>
            </a:r>
            <a:r>
              <a:rPr lang="en-GB" sz="2200" dirty="0" smtClean="0">
                <a:solidFill>
                  <a:srgbClr val="FF0000"/>
                </a:solidFill>
              </a:rPr>
              <a:t>Stamps </a:t>
            </a:r>
            <a:r>
              <a:rPr lang="en-GB" sz="2200" dirty="0">
                <a:solidFill>
                  <a:srgbClr val="FF0000"/>
                </a:solidFill>
              </a:rPr>
              <a:t>aren’t sold in bookshops.</a:t>
            </a:r>
            <a:endParaRPr lang="es-ES" sz="2200" dirty="0" smtClean="0">
              <a:solidFill>
                <a:srgbClr val="FF0000"/>
              </a:solidFill>
            </a:endParaRPr>
          </a:p>
          <a:p>
            <a:pPr marL="514350" lvl="0" indent="-514350">
              <a:buNone/>
            </a:pPr>
            <a:r>
              <a:rPr lang="en-GB" sz="2200" dirty="0" smtClean="0">
                <a:solidFill>
                  <a:schemeClr val="bg1"/>
                </a:solidFill>
              </a:rPr>
              <a:t>l) 	</a:t>
            </a:r>
            <a:r>
              <a:rPr lang="en-GB" sz="2200" dirty="0" smtClean="0">
                <a:solidFill>
                  <a:schemeClr val="tx1"/>
                </a:solidFill>
              </a:rPr>
              <a:t>The directors are still considering </a:t>
            </a:r>
            <a:r>
              <a:rPr lang="en-GB" sz="2200" u="sng" dirty="0" smtClean="0">
                <a:solidFill>
                  <a:schemeClr val="tx1"/>
                </a:solidFill>
              </a:rPr>
              <a:t>your application</a:t>
            </a:r>
            <a:r>
              <a:rPr lang="sr-Latn-RS" sz="2200" dirty="0" smtClean="0">
                <a:solidFill>
                  <a:schemeClr val="tx1"/>
                </a:solidFill>
              </a:rPr>
              <a:t>.</a:t>
            </a:r>
            <a:r>
              <a:rPr lang="en-GB" sz="2200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None/>
            </a:pPr>
            <a:r>
              <a:rPr lang="en-GB" sz="2200" dirty="0" smtClean="0"/>
              <a:t>	</a:t>
            </a:r>
            <a:r>
              <a:rPr lang="en-GB" sz="2200" dirty="0" smtClean="0">
                <a:solidFill>
                  <a:srgbClr val="FF0000"/>
                </a:solidFill>
              </a:rPr>
              <a:t>Your </a:t>
            </a:r>
            <a:r>
              <a:rPr lang="en-GB" sz="2200" dirty="0">
                <a:solidFill>
                  <a:srgbClr val="FF0000"/>
                </a:solidFill>
              </a:rPr>
              <a:t>application is still being considered by the directors.</a:t>
            </a:r>
            <a:endParaRPr lang="es-ES" sz="2200" dirty="0">
              <a:solidFill>
                <a:srgbClr val="FF0000"/>
              </a:solidFill>
            </a:endParaRPr>
          </a:p>
          <a:p>
            <a:pPr marL="514350" indent="-514350">
              <a:buNone/>
            </a:pPr>
            <a:endParaRPr lang="en-GB" sz="2200" b="1" dirty="0" smtClean="0"/>
          </a:p>
          <a:p>
            <a:pPr marL="514350" lvl="0" indent="-514350">
              <a:buNone/>
            </a:pPr>
            <a:endParaRPr lang="en-GB" dirty="0" smtClean="0"/>
          </a:p>
          <a:p>
            <a:pPr marL="514350" lvl="0" indent="-514350">
              <a:buNone/>
            </a:pPr>
            <a:endParaRPr lang="es-ES" dirty="0" smtClean="0"/>
          </a:p>
          <a:p>
            <a:endParaRPr lang="es-ES" dirty="0"/>
          </a:p>
        </p:txBody>
      </p:sp>
      <p:pic>
        <p:nvPicPr>
          <p:cNvPr id="4" name="3 Imagen" descr="liverp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1058" y="5157192"/>
            <a:ext cx="1147132" cy="1544959"/>
          </a:xfrm>
          <a:prstGeom prst="rect">
            <a:avLst/>
          </a:prstGeom>
        </p:spPr>
      </p:pic>
      <p:pic>
        <p:nvPicPr>
          <p:cNvPr id="5" name="4 Imagen" descr="Manchester-Uni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373216"/>
            <a:ext cx="1296144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686800" cy="65973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2800" b="1" dirty="0" smtClean="0">
                <a:solidFill>
                  <a:schemeClr val="tx1"/>
                </a:solidFill>
              </a:rPr>
              <a:t>3.- Rewrite the sentences into the passive voice.</a:t>
            </a:r>
          </a:p>
          <a:p>
            <a:pPr>
              <a:buNone/>
            </a:pPr>
            <a:endParaRPr lang="es-ES" sz="2200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GB" sz="2400" dirty="0">
                <a:solidFill>
                  <a:schemeClr val="tx1"/>
                </a:solidFill>
              </a:rPr>
              <a:t>People ate most of the food at the party. </a:t>
            </a:r>
          </a:p>
          <a:p>
            <a:pPr marL="514350" lvl="0" indent="-51435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	</a:t>
            </a:r>
            <a:r>
              <a:rPr lang="en-GB" sz="2400" dirty="0" smtClean="0">
                <a:solidFill>
                  <a:srgbClr val="FF0000"/>
                </a:solidFill>
              </a:rPr>
              <a:t>Most </a:t>
            </a:r>
            <a:r>
              <a:rPr lang="en-GB" sz="2400" dirty="0">
                <a:solidFill>
                  <a:srgbClr val="FF0000"/>
                </a:solidFill>
              </a:rPr>
              <a:t>of the food at the party was eaten.</a:t>
            </a:r>
            <a:endParaRPr lang="en-GB" sz="2400" dirty="0" smtClean="0">
              <a:solidFill>
                <a:srgbClr val="FF0000"/>
              </a:solidFill>
            </a:endParaRPr>
          </a:p>
          <a:p>
            <a:pPr marL="514350" lvl="0" indent="-514350"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b) 	Jane </a:t>
            </a:r>
            <a:r>
              <a:rPr lang="en-GB" sz="2400" dirty="0">
                <a:solidFill>
                  <a:schemeClr val="tx1"/>
                </a:solidFill>
              </a:rPr>
              <a:t>won the poetry </a:t>
            </a:r>
            <a:r>
              <a:rPr lang="en-GB" sz="2400" dirty="0" smtClean="0">
                <a:solidFill>
                  <a:schemeClr val="tx1"/>
                </a:solidFill>
              </a:rPr>
              <a:t>competition</a:t>
            </a:r>
            <a:endParaRPr lang="es-ES" sz="2400" dirty="0" smtClean="0">
              <a:solidFill>
                <a:schemeClr val="tx1"/>
              </a:solidFill>
            </a:endParaRPr>
          </a:p>
          <a:p>
            <a:pPr marL="514350" lvl="0" indent="-51435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	</a:t>
            </a:r>
            <a:r>
              <a:rPr lang="en-GB" sz="2400" dirty="0" smtClean="0">
                <a:solidFill>
                  <a:srgbClr val="FF0000"/>
                </a:solidFill>
              </a:rPr>
              <a:t>The </a:t>
            </a:r>
            <a:r>
              <a:rPr lang="en-GB" sz="2400" dirty="0">
                <a:solidFill>
                  <a:srgbClr val="FF0000"/>
                </a:solidFill>
              </a:rPr>
              <a:t>poetry competition was won by Jane.</a:t>
            </a:r>
            <a:endParaRPr lang="es-ES" sz="2400" dirty="0">
              <a:solidFill>
                <a:srgbClr val="FF0000"/>
              </a:solidFill>
            </a:endParaRPr>
          </a:p>
          <a:p>
            <a:pPr marL="514350" lvl="0" indent="-514350"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c)	One </a:t>
            </a:r>
            <a:r>
              <a:rPr lang="en-GB" sz="2400" dirty="0">
                <a:solidFill>
                  <a:schemeClr val="tx1"/>
                </a:solidFill>
              </a:rPr>
              <a:t>of our visitors lost this cigarette </a:t>
            </a:r>
            <a:r>
              <a:rPr lang="en-GB" sz="2400" dirty="0" smtClean="0">
                <a:solidFill>
                  <a:schemeClr val="tx1"/>
                </a:solidFill>
              </a:rPr>
              <a:t>lighter.</a:t>
            </a:r>
            <a:endParaRPr lang="es-ES" sz="2400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	</a:t>
            </a:r>
            <a:r>
              <a:rPr lang="en-GB" sz="2400" dirty="0" smtClean="0">
                <a:solidFill>
                  <a:srgbClr val="FF0000"/>
                </a:solidFill>
              </a:rPr>
              <a:t>This </a:t>
            </a:r>
            <a:r>
              <a:rPr lang="en-GB" sz="2400" dirty="0">
                <a:solidFill>
                  <a:srgbClr val="FF0000"/>
                </a:solidFill>
              </a:rPr>
              <a:t>cigarette lighter was lost by one of our visitors.</a:t>
            </a:r>
            <a:endParaRPr lang="es-ES" sz="2400" dirty="0">
              <a:solidFill>
                <a:srgbClr val="FF0000"/>
              </a:solidFill>
            </a:endParaRPr>
          </a:p>
          <a:p>
            <a:pPr marL="514350" lvl="0" indent="-514350"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d)	They </a:t>
            </a:r>
            <a:r>
              <a:rPr lang="en-GB" sz="2400" dirty="0">
                <a:solidFill>
                  <a:schemeClr val="tx1"/>
                </a:solidFill>
              </a:rPr>
              <a:t>haven't decided the exact time of the match yet. </a:t>
            </a:r>
            <a:endParaRPr lang="es-ES" sz="2400" dirty="0" smtClean="0">
              <a:solidFill>
                <a:schemeClr val="tx1"/>
              </a:solidFill>
            </a:endParaRPr>
          </a:p>
          <a:p>
            <a:pPr marL="514350" lvl="0" indent="-51435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	</a:t>
            </a:r>
            <a:r>
              <a:rPr lang="en-GB" sz="2400" dirty="0" smtClean="0">
                <a:solidFill>
                  <a:srgbClr val="FF0000"/>
                </a:solidFill>
              </a:rPr>
              <a:t>The </a:t>
            </a:r>
            <a:r>
              <a:rPr lang="en-GB" sz="2400" dirty="0">
                <a:solidFill>
                  <a:srgbClr val="FF0000"/>
                </a:solidFill>
              </a:rPr>
              <a:t>exact time of the match  hasn’t been decided yet. </a:t>
            </a:r>
            <a:endParaRPr lang="es-ES" sz="2400" dirty="0">
              <a:solidFill>
                <a:srgbClr val="FF0000"/>
              </a:solidFill>
            </a:endParaRPr>
          </a:p>
          <a:p>
            <a:pPr marL="514350" lvl="0" indent="-514350"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e)	Last </a:t>
            </a:r>
            <a:r>
              <a:rPr lang="en-GB" sz="2400" dirty="0">
                <a:solidFill>
                  <a:schemeClr val="tx1"/>
                </a:solidFill>
              </a:rPr>
              <a:t>Thursday we appointed a new marketing manager. </a:t>
            </a:r>
            <a:endParaRPr lang="es-ES" sz="2400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	</a:t>
            </a:r>
            <a:r>
              <a:rPr lang="en-GB" sz="2400" dirty="0" smtClean="0">
                <a:solidFill>
                  <a:srgbClr val="FF0000"/>
                </a:solidFill>
              </a:rPr>
              <a:t>A </a:t>
            </a:r>
            <a:r>
              <a:rPr lang="en-GB" sz="2400" dirty="0">
                <a:solidFill>
                  <a:srgbClr val="FF0000"/>
                </a:solidFill>
              </a:rPr>
              <a:t>new marketing manager was appointed last Thursday.</a:t>
            </a:r>
            <a:endParaRPr lang="es-ES" sz="2400" dirty="0">
              <a:solidFill>
                <a:srgbClr val="FF0000"/>
              </a:solidFill>
            </a:endParaRPr>
          </a:p>
          <a:p>
            <a:pPr marL="514350" lvl="0" indent="-514350"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f)	Smith </a:t>
            </a:r>
            <a:r>
              <a:rPr lang="en-GB" sz="2400" dirty="0">
                <a:solidFill>
                  <a:schemeClr val="tx1"/>
                </a:solidFill>
              </a:rPr>
              <a:t>Ltd are supplying our company with new office </a:t>
            </a:r>
            <a:r>
              <a:rPr lang="en-GB" sz="2400" dirty="0" smtClean="0">
                <a:solidFill>
                  <a:schemeClr val="tx1"/>
                </a:solidFill>
              </a:rPr>
              <a:t>furniture.</a:t>
            </a:r>
          </a:p>
          <a:p>
            <a:pPr marL="514350" indent="-51435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	</a:t>
            </a:r>
            <a:r>
              <a:rPr lang="en-GB" sz="2400" dirty="0" smtClean="0">
                <a:solidFill>
                  <a:srgbClr val="FF0000"/>
                </a:solidFill>
              </a:rPr>
              <a:t>Our </a:t>
            </a:r>
            <a:r>
              <a:rPr lang="en-GB" sz="2400" dirty="0">
                <a:solidFill>
                  <a:srgbClr val="FF0000"/>
                </a:solidFill>
              </a:rPr>
              <a:t>company is being supplied with new office furniture by Smith Ltd.</a:t>
            </a:r>
            <a:endParaRPr lang="es-ES" sz="2400" dirty="0">
              <a:solidFill>
                <a:srgbClr val="FF0000"/>
              </a:solidFill>
            </a:endParaRPr>
          </a:p>
          <a:p>
            <a:pPr marL="514350" lvl="0" indent="-514350">
              <a:buAutoNum type="alphaLcParenR" startAt="7"/>
            </a:pPr>
            <a:r>
              <a:rPr lang="en-GB" sz="2400" dirty="0" smtClean="0">
                <a:solidFill>
                  <a:schemeClr val="tx1"/>
                </a:solidFill>
              </a:rPr>
              <a:t>William </a:t>
            </a:r>
            <a:r>
              <a:rPr lang="en-GB" sz="2400" dirty="0">
                <a:solidFill>
                  <a:schemeClr val="tx1"/>
                </a:solidFill>
              </a:rPr>
              <a:t>the Conqueror built the castle in the 11</a:t>
            </a:r>
            <a:r>
              <a:rPr lang="en-GB" sz="2400" baseline="30000" dirty="0">
                <a:solidFill>
                  <a:schemeClr val="tx1"/>
                </a:solidFill>
              </a:rPr>
              <a:t>th</a:t>
            </a:r>
            <a:r>
              <a:rPr lang="en-GB" sz="2400" dirty="0">
                <a:solidFill>
                  <a:schemeClr val="tx1"/>
                </a:solidFill>
              </a:rPr>
              <a:t> century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</a:p>
          <a:p>
            <a:pPr marL="514350" lvl="0" indent="-51435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	</a:t>
            </a:r>
            <a:r>
              <a:rPr lang="en-GB" sz="2400" dirty="0" smtClean="0">
                <a:solidFill>
                  <a:srgbClr val="FF0000"/>
                </a:solidFill>
              </a:rPr>
              <a:t>The </a:t>
            </a:r>
            <a:r>
              <a:rPr lang="en-GB" sz="2400" dirty="0">
                <a:solidFill>
                  <a:srgbClr val="FF0000"/>
                </a:solidFill>
              </a:rPr>
              <a:t>castle was built in the 11</a:t>
            </a:r>
            <a:r>
              <a:rPr lang="en-GB" sz="2400" baseline="30000" dirty="0">
                <a:solidFill>
                  <a:srgbClr val="FF0000"/>
                </a:solidFill>
              </a:rPr>
              <a:t>th</a:t>
            </a:r>
            <a:r>
              <a:rPr lang="en-GB" sz="2400" dirty="0">
                <a:solidFill>
                  <a:srgbClr val="FF0000"/>
                </a:solidFill>
              </a:rPr>
              <a:t> century by William the Conqueror.</a:t>
            </a:r>
            <a:endParaRPr lang="en-GB" sz="2400" dirty="0" smtClean="0"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lphaLcParenR"/>
            </a:pP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" name="3 Imagen" descr="William_the_conquer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764704"/>
            <a:ext cx="1713160" cy="2108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44616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en-GB" dirty="0" smtClean="0">
                <a:solidFill>
                  <a:schemeClr val="tx1"/>
                </a:solidFill>
              </a:rPr>
              <a:t>h) The </a:t>
            </a:r>
            <a:r>
              <a:rPr lang="en-GB" dirty="0">
                <a:solidFill>
                  <a:schemeClr val="tx1"/>
                </a:solidFill>
              </a:rPr>
              <a:t>police were following the suspects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 lvl="0">
              <a:buNone/>
            </a:pPr>
            <a:r>
              <a:rPr lang="en-GB" dirty="0" smtClean="0">
                <a:solidFill>
                  <a:schemeClr val="bg1"/>
                </a:solidFill>
              </a:rPr>
              <a:t>	</a:t>
            </a:r>
            <a:r>
              <a:rPr lang="en-GB" dirty="0" smtClean="0">
                <a:solidFill>
                  <a:srgbClr val="FF0000"/>
                </a:solidFill>
              </a:rPr>
              <a:t>The </a:t>
            </a:r>
            <a:r>
              <a:rPr lang="en-GB" dirty="0">
                <a:solidFill>
                  <a:srgbClr val="FF0000"/>
                </a:solidFill>
              </a:rPr>
              <a:t>suspects were being followed by the police.</a:t>
            </a:r>
            <a:endParaRPr lang="es-ES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n-GB" dirty="0" err="1" smtClean="0">
                <a:solidFill>
                  <a:schemeClr val="tx1"/>
                </a:solidFill>
              </a:rPr>
              <a:t>i</a:t>
            </a:r>
            <a:r>
              <a:rPr lang="en-GB" dirty="0" smtClean="0">
                <a:solidFill>
                  <a:schemeClr val="tx1"/>
                </a:solidFill>
              </a:rPr>
              <a:t>)	No </a:t>
            </a:r>
            <a:r>
              <a:rPr lang="en-GB" dirty="0">
                <a:solidFill>
                  <a:schemeClr val="tx1"/>
                </a:solidFill>
              </a:rPr>
              <a:t>one has seen Peter since the day of the party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 lvl="0">
              <a:buNone/>
            </a:pPr>
            <a:r>
              <a:rPr lang="en-GB" dirty="0" smtClean="0">
                <a:solidFill>
                  <a:schemeClr val="bg1"/>
                </a:solidFill>
              </a:rPr>
              <a:t>	</a:t>
            </a:r>
            <a:r>
              <a:rPr lang="en-GB" dirty="0" smtClean="0">
                <a:solidFill>
                  <a:srgbClr val="FF0000"/>
                </a:solidFill>
              </a:rPr>
              <a:t>Peter </a:t>
            </a:r>
            <a:r>
              <a:rPr lang="en-GB" dirty="0">
                <a:solidFill>
                  <a:srgbClr val="FF0000"/>
                </a:solidFill>
              </a:rPr>
              <a:t>hasn’t been seen since the day of the party.</a:t>
            </a:r>
            <a:endParaRPr lang="es-ES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n-GB" dirty="0" smtClean="0">
                <a:solidFill>
                  <a:schemeClr val="tx1"/>
                </a:solidFill>
              </a:rPr>
              <a:t>j)	We </a:t>
            </a:r>
            <a:r>
              <a:rPr lang="en-GB" dirty="0">
                <a:solidFill>
                  <a:schemeClr val="tx1"/>
                </a:solidFill>
              </a:rPr>
              <a:t>put up a notice about the trip on the </a:t>
            </a:r>
            <a:r>
              <a:rPr lang="en-GB" dirty="0" smtClean="0">
                <a:solidFill>
                  <a:schemeClr val="tx1"/>
                </a:solidFill>
              </a:rPr>
              <a:t>notice board </a:t>
            </a:r>
            <a:r>
              <a:rPr lang="en-GB" dirty="0">
                <a:solidFill>
                  <a:schemeClr val="tx1"/>
                </a:solidFill>
              </a:rPr>
              <a:t>yesterday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 lvl="0">
              <a:buNone/>
            </a:pPr>
            <a:r>
              <a:rPr lang="en-GB" dirty="0" smtClean="0">
                <a:solidFill>
                  <a:schemeClr val="bg1"/>
                </a:solidFill>
              </a:rPr>
              <a:t>	</a:t>
            </a:r>
            <a:r>
              <a:rPr lang="en-GB" dirty="0" smtClean="0">
                <a:solidFill>
                  <a:srgbClr val="FF0000"/>
                </a:solidFill>
              </a:rPr>
              <a:t>A </a:t>
            </a:r>
            <a:r>
              <a:rPr lang="en-GB" dirty="0">
                <a:solidFill>
                  <a:srgbClr val="FF0000"/>
                </a:solidFill>
              </a:rPr>
              <a:t>notice about the trip was put up on the notice board yesterday.</a:t>
            </a:r>
            <a:endParaRPr lang="es-ES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n-GB" dirty="0" smtClean="0">
                <a:solidFill>
                  <a:schemeClr val="tx1"/>
                </a:solidFill>
              </a:rPr>
              <a:t>k)	Someone </a:t>
            </a:r>
            <a:r>
              <a:rPr lang="en-GB" dirty="0">
                <a:solidFill>
                  <a:schemeClr val="tx1"/>
                </a:solidFill>
              </a:rPr>
              <a:t>has stolen my bike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en-GB" dirty="0" smtClean="0">
                <a:solidFill>
                  <a:schemeClr val="bg1"/>
                </a:solidFill>
              </a:rPr>
              <a:t>	</a:t>
            </a:r>
            <a:r>
              <a:rPr lang="en-GB" dirty="0" smtClean="0">
                <a:solidFill>
                  <a:srgbClr val="FF0000"/>
                </a:solidFill>
              </a:rPr>
              <a:t>My </a:t>
            </a:r>
            <a:r>
              <a:rPr lang="en-GB" dirty="0">
                <a:solidFill>
                  <a:srgbClr val="FF0000"/>
                </a:solidFill>
              </a:rPr>
              <a:t>bike has been stolen.</a:t>
            </a:r>
            <a:endParaRPr lang="es-ES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n-GB" dirty="0" smtClean="0">
                <a:solidFill>
                  <a:schemeClr val="tx1"/>
                </a:solidFill>
              </a:rPr>
              <a:t>l)	They </a:t>
            </a:r>
            <a:r>
              <a:rPr lang="en-GB" dirty="0">
                <a:solidFill>
                  <a:schemeClr val="tx1"/>
                </a:solidFill>
              </a:rPr>
              <a:t>sent me the letter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en-GB" dirty="0" smtClean="0">
                <a:solidFill>
                  <a:schemeClr val="bg1"/>
                </a:solidFill>
              </a:rPr>
              <a:t>	</a:t>
            </a:r>
            <a:r>
              <a:rPr lang="en-GB" dirty="0" smtClean="0">
                <a:solidFill>
                  <a:srgbClr val="FF0000"/>
                </a:solidFill>
              </a:rPr>
              <a:t>The </a:t>
            </a:r>
            <a:r>
              <a:rPr lang="en-GB" dirty="0">
                <a:solidFill>
                  <a:srgbClr val="FF0000"/>
                </a:solidFill>
              </a:rPr>
              <a:t>letter was sent to me. / I was sent the letter.</a:t>
            </a:r>
            <a:endParaRPr lang="es-ES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n-GB" dirty="0" smtClean="0">
                <a:solidFill>
                  <a:schemeClr val="tx1"/>
                </a:solidFill>
              </a:rPr>
              <a:t>m)	We </a:t>
            </a:r>
            <a:r>
              <a:rPr lang="en-GB" dirty="0">
                <a:solidFill>
                  <a:schemeClr val="tx1"/>
                </a:solidFill>
              </a:rPr>
              <a:t>appointed Mr Evans secretary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en-GB" dirty="0" smtClean="0">
                <a:solidFill>
                  <a:schemeClr val="bg1"/>
                </a:solidFill>
              </a:rPr>
              <a:t>	</a:t>
            </a:r>
            <a:r>
              <a:rPr lang="en-GB" dirty="0" smtClean="0">
                <a:solidFill>
                  <a:srgbClr val="FF0000"/>
                </a:solidFill>
              </a:rPr>
              <a:t>Mr </a:t>
            </a:r>
            <a:r>
              <a:rPr lang="en-GB" dirty="0">
                <a:solidFill>
                  <a:srgbClr val="FF0000"/>
                </a:solidFill>
              </a:rPr>
              <a:t>Evans was appointed secretary.</a:t>
            </a:r>
            <a:endParaRPr lang="es-ES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n-GB" dirty="0" smtClean="0">
                <a:solidFill>
                  <a:schemeClr val="tx1"/>
                </a:solidFill>
              </a:rPr>
              <a:t>n)	The </a:t>
            </a:r>
            <a:r>
              <a:rPr lang="en-GB" dirty="0">
                <a:solidFill>
                  <a:schemeClr val="tx1"/>
                </a:solidFill>
              </a:rPr>
              <a:t>villagers called her a witch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en-GB" dirty="0" smtClean="0">
                <a:solidFill>
                  <a:schemeClr val="bg1"/>
                </a:solidFill>
              </a:rPr>
              <a:t>	</a:t>
            </a:r>
            <a:r>
              <a:rPr lang="en-GB" dirty="0" smtClean="0">
                <a:solidFill>
                  <a:srgbClr val="FF0000"/>
                </a:solidFill>
              </a:rPr>
              <a:t>She </a:t>
            </a:r>
            <a:r>
              <a:rPr lang="en-GB" dirty="0">
                <a:solidFill>
                  <a:srgbClr val="FF0000"/>
                </a:solidFill>
              </a:rPr>
              <a:t>was called a witch by the villagers.</a:t>
            </a:r>
            <a:endParaRPr lang="es-ES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n-GB" dirty="0">
                <a:solidFill>
                  <a:schemeClr val="tx1"/>
                </a:solidFill>
              </a:rPr>
              <a:t>o</a:t>
            </a:r>
            <a:r>
              <a:rPr lang="en-GB" dirty="0" smtClean="0">
                <a:solidFill>
                  <a:schemeClr val="tx1"/>
                </a:solidFill>
              </a:rPr>
              <a:t>)	Everybody </a:t>
            </a:r>
            <a:r>
              <a:rPr lang="en-GB" dirty="0">
                <a:solidFill>
                  <a:schemeClr val="tx1"/>
                </a:solidFill>
              </a:rPr>
              <a:t>considered her strange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 lvl="0">
              <a:buNone/>
            </a:pPr>
            <a:r>
              <a:rPr lang="en-GB" dirty="0" smtClean="0">
                <a:solidFill>
                  <a:schemeClr val="bg1"/>
                </a:solidFill>
              </a:rPr>
              <a:t>	</a:t>
            </a:r>
            <a:r>
              <a:rPr lang="en-GB" dirty="0" smtClean="0">
                <a:solidFill>
                  <a:srgbClr val="FF0000"/>
                </a:solidFill>
              </a:rPr>
              <a:t>She </a:t>
            </a:r>
            <a:r>
              <a:rPr lang="en-GB" dirty="0">
                <a:solidFill>
                  <a:srgbClr val="FF0000"/>
                </a:solidFill>
              </a:rPr>
              <a:t>was considered strange.</a:t>
            </a:r>
            <a:endParaRPr lang="es-ES" dirty="0">
              <a:solidFill>
                <a:srgbClr val="FF0000"/>
              </a:solidFill>
            </a:endParaRPr>
          </a:p>
          <a:p>
            <a:endParaRPr lang="es-ES" dirty="0"/>
          </a:p>
        </p:txBody>
      </p:sp>
      <p:pic>
        <p:nvPicPr>
          <p:cNvPr id="4" name="3 Imagen" descr="let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005064"/>
            <a:ext cx="2317440" cy="1853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5733256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en-GB" dirty="0" smtClean="0">
                <a:solidFill>
                  <a:schemeClr val="tx1"/>
                </a:solidFill>
              </a:rPr>
              <a:t>p) 	They </a:t>
            </a:r>
            <a:r>
              <a:rPr lang="en-GB" dirty="0">
                <a:solidFill>
                  <a:schemeClr val="tx1"/>
                </a:solidFill>
              </a:rPr>
              <a:t>are going to build a new hospital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en-GB" dirty="0" smtClean="0">
                <a:solidFill>
                  <a:schemeClr val="bg1"/>
                </a:solidFill>
              </a:rPr>
              <a:t>	</a:t>
            </a:r>
            <a:r>
              <a:rPr lang="en-GB" dirty="0" smtClean="0">
                <a:solidFill>
                  <a:srgbClr val="FF0000"/>
                </a:solidFill>
              </a:rPr>
              <a:t>A </a:t>
            </a:r>
            <a:r>
              <a:rPr lang="en-GB" dirty="0">
                <a:solidFill>
                  <a:srgbClr val="FF0000"/>
                </a:solidFill>
              </a:rPr>
              <a:t>new hospital is going to be built.</a:t>
            </a:r>
            <a:endParaRPr lang="es-ES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n-GB" dirty="0" smtClean="0">
                <a:solidFill>
                  <a:schemeClr val="tx1"/>
                </a:solidFill>
              </a:rPr>
              <a:t>q) 	Someone </a:t>
            </a:r>
            <a:r>
              <a:rPr lang="en-GB" dirty="0">
                <a:solidFill>
                  <a:schemeClr val="tx1"/>
                </a:solidFill>
              </a:rPr>
              <a:t>will clean the room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en-GB" dirty="0" smtClean="0">
                <a:solidFill>
                  <a:schemeClr val="bg1"/>
                </a:solidFill>
              </a:rPr>
              <a:t>	</a:t>
            </a:r>
            <a:r>
              <a:rPr lang="en-GB" dirty="0" smtClean="0">
                <a:solidFill>
                  <a:srgbClr val="FF0000"/>
                </a:solidFill>
              </a:rPr>
              <a:t>The </a:t>
            </a:r>
            <a:r>
              <a:rPr lang="en-GB" dirty="0">
                <a:solidFill>
                  <a:srgbClr val="FF0000"/>
                </a:solidFill>
              </a:rPr>
              <a:t>room will  be cleaned.</a:t>
            </a:r>
            <a:endParaRPr lang="es-ES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n-GB" dirty="0" smtClean="0">
                <a:solidFill>
                  <a:schemeClr val="tx1"/>
                </a:solidFill>
              </a:rPr>
              <a:t>r) 	They </a:t>
            </a:r>
            <a:r>
              <a:rPr lang="en-GB" dirty="0">
                <a:solidFill>
                  <a:schemeClr val="tx1"/>
                </a:solidFill>
              </a:rPr>
              <a:t>didn’t ask me for my address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en-GB" dirty="0" smtClean="0">
                <a:solidFill>
                  <a:schemeClr val="bg1"/>
                </a:solidFill>
              </a:rPr>
              <a:t>	</a:t>
            </a:r>
            <a:r>
              <a:rPr lang="en-GB" dirty="0" smtClean="0">
                <a:solidFill>
                  <a:srgbClr val="FF0000"/>
                </a:solidFill>
              </a:rPr>
              <a:t>I </a:t>
            </a:r>
            <a:r>
              <a:rPr lang="en-GB" dirty="0">
                <a:solidFill>
                  <a:srgbClr val="FF0000"/>
                </a:solidFill>
              </a:rPr>
              <a:t>wasn’t asked for my address.</a:t>
            </a:r>
            <a:endParaRPr lang="es-ES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n-GB" dirty="0" smtClean="0">
                <a:solidFill>
                  <a:schemeClr val="tx1"/>
                </a:solidFill>
              </a:rPr>
              <a:t>s) 	They </a:t>
            </a:r>
            <a:r>
              <a:rPr lang="en-GB" dirty="0">
                <a:solidFill>
                  <a:schemeClr val="tx1"/>
                </a:solidFill>
              </a:rPr>
              <a:t>pay me my salary every month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 lvl="0">
              <a:buNone/>
            </a:pPr>
            <a:r>
              <a:rPr lang="en-GB" dirty="0" smtClean="0">
                <a:solidFill>
                  <a:schemeClr val="bg1"/>
                </a:solidFill>
              </a:rPr>
              <a:t>	</a:t>
            </a:r>
            <a:r>
              <a:rPr lang="en-GB" dirty="0" smtClean="0">
                <a:solidFill>
                  <a:srgbClr val="FF0000"/>
                </a:solidFill>
              </a:rPr>
              <a:t>I </a:t>
            </a:r>
            <a:r>
              <a:rPr lang="en-GB" dirty="0">
                <a:solidFill>
                  <a:srgbClr val="FF0000"/>
                </a:solidFill>
              </a:rPr>
              <a:t>am paid my salary every month. </a:t>
            </a:r>
            <a:r>
              <a:rPr lang="en-GB" dirty="0" smtClean="0">
                <a:solidFill>
                  <a:srgbClr val="FF0000"/>
                </a:solidFill>
              </a:rPr>
              <a:t>/My </a:t>
            </a:r>
            <a:r>
              <a:rPr lang="en-GB" dirty="0">
                <a:solidFill>
                  <a:srgbClr val="FF0000"/>
                </a:solidFill>
              </a:rPr>
              <a:t>salary is paid to me every month.</a:t>
            </a:r>
            <a:endParaRPr lang="es-ES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n-GB" dirty="0" smtClean="0">
                <a:solidFill>
                  <a:schemeClr val="tx1"/>
                </a:solidFill>
              </a:rPr>
              <a:t>t)	They </a:t>
            </a:r>
            <a:r>
              <a:rPr lang="en-GB" dirty="0">
                <a:solidFill>
                  <a:schemeClr val="tx1"/>
                </a:solidFill>
              </a:rPr>
              <a:t>showed </a:t>
            </a:r>
            <a:r>
              <a:rPr lang="sr-Latn-RS" dirty="0" smtClean="0">
                <a:solidFill>
                  <a:schemeClr val="tx1"/>
                </a:solidFill>
              </a:rPr>
              <a:t>Sue </a:t>
            </a:r>
            <a:r>
              <a:rPr lang="en-GB" dirty="0" smtClean="0">
                <a:solidFill>
                  <a:schemeClr val="tx1"/>
                </a:solidFill>
              </a:rPr>
              <a:t>some </a:t>
            </a:r>
            <a:r>
              <a:rPr lang="en-GB" dirty="0" err="1" smtClean="0">
                <a:solidFill>
                  <a:schemeClr val="tx1"/>
                </a:solidFill>
              </a:rPr>
              <a:t>phot</a:t>
            </a:r>
            <a:r>
              <a:rPr lang="sr-Latn-RS" dirty="0" smtClean="0">
                <a:solidFill>
                  <a:schemeClr val="tx1"/>
                </a:solidFill>
              </a:rPr>
              <a:t>o</a:t>
            </a:r>
            <a:r>
              <a:rPr lang="en-GB" dirty="0" smtClean="0">
                <a:solidFill>
                  <a:schemeClr val="tx1"/>
                </a:solidFill>
              </a:rPr>
              <a:t>s.</a:t>
            </a:r>
          </a:p>
          <a:p>
            <a:pPr lvl="0">
              <a:buNone/>
            </a:pPr>
            <a:r>
              <a:rPr lang="en-GB" dirty="0" smtClean="0">
                <a:solidFill>
                  <a:schemeClr val="bg1"/>
                </a:solidFill>
              </a:rPr>
              <a:t>	</a:t>
            </a:r>
            <a:r>
              <a:rPr lang="sr-Latn-RS" dirty="0" smtClean="0">
                <a:solidFill>
                  <a:srgbClr val="FF0000"/>
                </a:solidFill>
              </a:rPr>
              <a:t>Sue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was shown some </a:t>
            </a:r>
            <a:r>
              <a:rPr lang="en-GB" dirty="0" smtClean="0">
                <a:solidFill>
                  <a:srgbClr val="FF0000"/>
                </a:solidFill>
              </a:rPr>
              <a:t>photos</a:t>
            </a:r>
            <a:r>
              <a:rPr lang="en-GB" dirty="0">
                <a:solidFill>
                  <a:srgbClr val="FF0000"/>
                </a:solidFill>
              </a:rPr>
              <a:t>. / Some </a:t>
            </a:r>
            <a:r>
              <a:rPr lang="en-GB" dirty="0" smtClean="0">
                <a:solidFill>
                  <a:srgbClr val="FF0000"/>
                </a:solidFill>
              </a:rPr>
              <a:t>photos </a:t>
            </a:r>
            <a:r>
              <a:rPr lang="en-GB" dirty="0">
                <a:solidFill>
                  <a:srgbClr val="FF0000"/>
                </a:solidFill>
              </a:rPr>
              <a:t>were shown to </a:t>
            </a:r>
            <a:r>
              <a:rPr lang="en-GB" dirty="0" smtClean="0">
                <a:solidFill>
                  <a:srgbClr val="FF0000"/>
                </a:solidFill>
              </a:rPr>
              <a:t>S</a:t>
            </a:r>
            <a:r>
              <a:rPr lang="sr-Latn-RS" dirty="0" smtClean="0">
                <a:solidFill>
                  <a:srgbClr val="FF0000"/>
                </a:solidFill>
              </a:rPr>
              <a:t>ue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  <a:endParaRPr lang="es-ES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n-GB" dirty="0" smtClean="0">
                <a:solidFill>
                  <a:schemeClr val="tx1"/>
                </a:solidFill>
              </a:rPr>
              <a:t>u) 	Marconi didn’t invent </a:t>
            </a:r>
            <a:r>
              <a:rPr lang="en-GB" dirty="0">
                <a:solidFill>
                  <a:schemeClr val="tx1"/>
                </a:solidFill>
              </a:rPr>
              <a:t>the radio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 lvl="0">
              <a:buNone/>
            </a:pPr>
            <a:r>
              <a:rPr lang="en-GB" dirty="0" smtClean="0">
                <a:solidFill>
                  <a:schemeClr val="bg1"/>
                </a:solidFill>
              </a:rPr>
              <a:t>	</a:t>
            </a:r>
            <a:r>
              <a:rPr lang="en-GB" dirty="0" smtClean="0">
                <a:solidFill>
                  <a:srgbClr val="FF0000"/>
                </a:solidFill>
              </a:rPr>
              <a:t>The </a:t>
            </a:r>
            <a:r>
              <a:rPr lang="en-GB" dirty="0">
                <a:solidFill>
                  <a:srgbClr val="FF0000"/>
                </a:solidFill>
              </a:rPr>
              <a:t>radio </a:t>
            </a:r>
            <a:r>
              <a:rPr lang="en-GB" dirty="0" smtClean="0">
                <a:solidFill>
                  <a:srgbClr val="FF0000"/>
                </a:solidFill>
              </a:rPr>
              <a:t>wasn’t  </a:t>
            </a:r>
            <a:r>
              <a:rPr lang="en-GB" dirty="0">
                <a:solidFill>
                  <a:srgbClr val="FF0000"/>
                </a:solidFill>
              </a:rPr>
              <a:t>invented by Marconi.</a:t>
            </a:r>
            <a:endParaRPr lang="es-ES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n-GB" dirty="0" smtClean="0">
                <a:solidFill>
                  <a:schemeClr val="tx1"/>
                </a:solidFill>
              </a:rPr>
              <a:t>v) 	The </a:t>
            </a:r>
            <a:r>
              <a:rPr lang="en-GB" dirty="0">
                <a:solidFill>
                  <a:schemeClr val="tx1"/>
                </a:solidFill>
              </a:rPr>
              <a:t>strong winds blew down a number of trees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en-GB" dirty="0" smtClean="0">
                <a:solidFill>
                  <a:schemeClr val="bg1"/>
                </a:solidFill>
              </a:rPr>
              <a:t>	</a:t>
            </a:r>
            <a:r>
              <a:rPr lang="en-GB" dirty="0" smtClean="0">
                <a:solidFill>
                  <a:srgbClr val="FF0000"/>
                </a:solidFill>
              </a:rPr>
              <a:t>A </a:t>
            </a:r>
            <a:r>
              <a:rPr lang="en-GB" dirty="0">
                <a:solidFill>
                  <a:srgbClr val="FF0000"/>
                </a:solidFill>
              </a:rPr>
              <a:t>number of trees were blown down by the strong winds.</a:t>
            </a:r>
            <a:endParaRPr lang="es-ES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n-GB" dirty="0">
                <a:solidFill>
                  <a:schemeClr val="tx1"/>
                </a:solidFill>
              </a:rPr>
              <a:t>w</a:t>
            </a:r>
            <a:r>
              <a:rPr lang="en-GB" dirty="0" smtClean="0">
                <a:solidFill>
                  <a:schemeClr val="tx1"/>
                </a:solidFill>
              </a:rPr>
              <a:t>) They </a:t>
            </a:r>
            <a:r>
              <a:rPr lang="en-GB" dirty="0">
                <a:solidFill>
                  <a:schemeClr val="tx1"/>
                </a:solidFill>
              </a:rPr>
              <a:t>sent me a </a:t>
            </a:r>
            <a:r>
              <a:rPr lang="en-GB" dirty="0" smtClean="0">
                <a:solidFill>
                  <a:schemeClr val="tx1"/>
                </a:solidFill>
              </a:rPr>
              <a:t>telegram</a:t>
            </a:r>
          </a:p>
          <a:p>
            <a:pPr lvl="0">
              <a:buNone/>
            </a:pPr>
            <a:r>
              <a:rPr lang="en-GB" dirty="0" smtClean="0">
                <a:solidFill>
                  <a:schemeClr val="bg1"/>
                </a:solidFill>
              </a:rPr>
              <a:t>	</a:t>
            </a:r>
            <a:r>
              <a:rPr lang="en-GB" dirty="0" smtClean="0">
                <a:solidFill>
                  <a:srgbClr val="FF0000"/>
                </a:solidFill>
              </a:rPr>
              <a:t>I </a:t>
            </a:r>
            <a:r>
              <a:rPr lang="en-GB" dirty="0">
                <a:solidFill>
                  <a:srgbClr val="FF0000"/>
                </a:solidFill>
              </a:rPr>
              <a:t>was sent a telegram. / A telegram was sent to me.</a:t>
            </a:r>
            <a:endParaRPr lang="es-ES" dirty="0">
              <a:solidFill>
                <a:srgbClr val="FF0000"/>
              </a:solidFill>
            </a:endParaRPr>
          </a:p>
          <a:p>
            <a:endParaRPr lang="es-ES" dirty="0"/>
          </a:p>
        </p:txBody>
      </p:sp>
      <p:pic>
        <p:nvPicPr>
          <p:cNvPr id="5" name="4 Imagen" descr="radio-bluetin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196752"/>
            <a:ext cx="2353444" cy="2102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0"/>
            <a:ext cx="8748464" cy="66693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GB" sz="28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2800" b="1" dirty="0" smtClean="0">
                <a:solidFill>
                  <a:schemeClr val="tx1"/>
                </a:solidFill>
              </a:rPr>
              <a:t>4</a:t>
            </a:r>
            <a:r>
              <a:rPr lang="en-GB" sz="2800" b="1" dirty="0">
                <a:solidFill>
                  <a:schemeClr val="tx1"/>
                </a:solidFill>
              </a:rPr>
              <a:t>.- Change the structure into active.</a:t>
            </a:r>
            <a:endParaRPr lang="es-ES" sz="2800" b="1" dirty="0">
              <a:solidFill>
                <a:schemeClr val="tx1"/>
              </a:solidFill>
            </a:endParaRPr>
          </a:p>
          <a:p>
            <a:pPr lvl="0">
              <a:buNone/>
            </a:pPr>
            <a:endParaRPr lang="en-GB" sz="24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a)	Nothing </a:t>
            </a:r>
            <a:r>
              <a:rPr lang="en-GB" sz="2400" dirty="0">
                <a:solidFill>
                  <a:schemeClr val="tx1"/>
                </a:solidFill>
              </a:rPr>
              <a:t>was sent to me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</a:p>
          <a:p>
            <a:pPr lvl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	</a:t>
            </a:r>
            <a:r>
              <a:rPr lang="en-GB" sz="2400" dirty="0" smtClean="0">
                <a:solidFill>
                  <a:srgbClr val="FF0000"/>
                </a:solidFill>
              </a:rPr>
              <a:t>They </a:t>
            </a:r>
            <a:r>
              <a:rPr lang="en-GB" sz="2400" dirty="0">
                <a:solidFill>
                  <a:srgbClr val="FF0000"/>
                </a:solidFill>
              </a:rPr>
              <a:t>sent me nothing.</a:t>
            </a:r>
            <a:endParaRPr lang="es-ES" sz="2400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b)	Papers </a:t>
            </a:r>
            <a:r>
              <a:rPr lang="en-GB" sz="2400" dirty="0">
                <a:solidFill>
                  <a:schemeClr val="tx1"/>
                </a:solidFill>
              </a:rPr>
              <a:t>were sent to us to </a:t>
            </a:r>
            <a:r>
              <a:rPr lang="en-GB" sz="2400" dirty="0" smtClean="0">
                <a:solidFill>
                  <a:schemeClr val="tx1"/>
                </a:solidFill>
              </a:rPr>
              <a:t>sign.</a:t>
            </a:r>
            <a:endParaRPr lang="en-GB" sz="24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	</a:t>
            </a:r>
            <a:r>
              <a:rPr lang="en-GB" sz="2400" dirty="0" smtClean="0">
                <a:solidFill>
                  <a:srgbClr val="FF0000"/>
                </a:solidFill>
              </a:rPr>
              <a:t>They </a:t>
            </a:r>
            <a:r>
              <a:rPr lang="en-GB" sz="2400" dirty="0">
                <a:solidFill>
                  <a:srgbClr val="FF0000"/>
                </a:solidFill>
              </a:rPr>
              <a:t>sent us papers to sign.</a:t>
            </a:r>
            <a:endParaRPr lang="es-ES" sz="2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c)	A </a:t>
            </a:r>
            <a:r>
              <a:rPr lang="en-GB" sz="2400" dirty="0">
                <a:solidFill>
                  <a:schemeClr val="tx1"/>
                </a:solidFill>
              </a:rPr>
              <a:t>clock was given to Henry when he </a:t>
            </a:r>
            <a:r>
              <a:rPr lang="en-GB" sz="2400" dirty="0" smtClean="0">
                <a:solidFill>
                  <a:schemeClr val="tx1"/>
                </a:solidFill>
              </a:rPr>
              <a:t>retired.</a:t>
            </a:r>
          </a:p>
          <a:p>
            <a:pPr lvl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	</a:t>
            </a:r>
            <a:r>
              <a:rPr lang="en-GB" sz="2400" dirty="0" smtClean="0">
                <a:solidFill>
                  <a:srgbClr val="FF0000"/>
                </a:solidFill>
              </a:rPr>
              <a:t>They </a:t>
            </a:r>
            <a:r>
              <a:rPr lang="en-GB" sz="2400" dirty="0">
                <a:solidFill>
                  <a:srgbClr val="FF0000"/>
                </a:solidFill>
              </a:rPr>
              <a:t>gave Henry a clock when he retired.</a:t>
            </a:r>
            <a:r>
              <a:rPr lang="en-GB" sz="2400" dirty="0">
                <a:solidFill>
                  <a:schemeClr val="bg1"/>
                </a:solidFill>
              </a:rPr>
              <a:t>		</a:t>
            </a:r>
            <a:endParaRPr lang="es-ES" sz="2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d)	Stories </a:t>
            </a:r>
            <a:r>
              <a:rPr lang="en-GB" sz="2400" dirty="0">
                <a:solidFill>
                  <a:schemeClr val="tx1"/>
                </a:solidFill>
              </a:rPr>
              <a:t>were read to the children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</a:p>
          <a:p>
            <a:pPr lvl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	</a:t>
            </a:r>
            <a:r>
              <a:rPr lang="en-GB" sz="2400" dirty="0" smtClean="0">
                <a:solidFill>
                  <a:srgbClr val="FF0000"/>
                </a:solidFill>
              </a:rPr>
              <a:t>They </a:t>
            </a:r>
            <a:r>
              <a:rPr lang="en-GB" sz="2400" dirty="0">
                <a:solidFill>
                  <a:srgbClr val="FF0000"/>
                </a:solidFill>
              </a:rPr>
              <a:t>read the children stories.</a:t>
            </a:r>
            <a:endParaRPr lang="es-ES" sz="2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e)	5000 </a:t>
            </a:r>
            <a:r>
              <a:rPr lang="en-GB" sz="2400" dirty="0">
                <a:solidFill>
                  <a:schemeClr val="tx1"/>
                </a:solidFill>
              </a:rPr>
              <a:t>€ is owed to me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</a:p>
          <a:p>
            <a:pPr lvl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	</a:t>
            </a:r>
            <a:r>
              <a:rPr lang="en-GB" sz="2400" dirty="0" smtClean="0">
                <a:solidFill>
                  <a:srgbClr val="FF0000"/>
                </a:solidFill>
              </a:rPr>
              <a:t>Someone </a:t>
            </a:r>
            <a:r>
              <a:rPr lang="en-GB" sz="2400" dirty="0">
                <a:solidFill>
                  <a:srgbClr val="FF0000"/>
                </a:solidFill>
              </a:rPr>
              <a:t>owes </a:t>
            </a:r>
            <a:r>
              <a:rPr lang="en-GB" sz="2400" dirty="0" smtClean="0">
                <a:solidFill>
                  <a:srgbClr val="FF0000"/>
                </a:solidFill>
              </a:rPr>
              <a:t>me 5000 </a:t>
            </a:r>
            <a:r>
              <a:rPr lang="en-GB" sz="2400" dirty="0">
                <a:solidFill>
                  <a:srgbClr val="FF0000"/>
                </a:solidFill>
              </a:rPr>
              <a:t>€.	</a:t>
            </a:r>
            <a:endParaRPr lang="es-ES" sz="2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f)	A </a:t>
            </a:r>
            <a:r>
              <a:rPr lang="en-GB" sz="2400" dirty="0">
                <a:solidFill>
                  <a:schemeClr val="tx1"/>
                </a:solidFill>
              </a:rPr>
              <a:t>new job has been offered to me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	</a:t>
            </a:r>
            <a:r>
              <a:rPr lang="en-GB" sz="2400" dirty="0" smtClean="0">
                <a:solidFill>
                  <a:srgbClr val="FF0000"/>
                </a:solidFill>
              </a:rPr>
              <a:t>They </a:t>
            </a:r>
            <a:r>
              <a:rPr lang="en-GB" sz="2400" dirty="0">
                <a:solidFill>
                  <a:srgbClr val="FF0000"/>
                </a:solidFill>
              </a:rPr>
              <a:t>have offered me a new job.</a:t>
            </a:r>
            <a:endParaRPr lang="es-ES" sz="2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g)	French </a:t>
            </a:r>
            <a:r>
              <a:rPr lang="en-GB" sz="2400" dirty="0">
                <a:solidFill>
                  <a:schemeClr val="tx1"/>
                </a:solidFill>
              </a:rPr>
              <a:t>is taught to us by Mrs Lee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	</a:t>
            </a:r>
            <a:r>
              <a:rPr lang="en-GB" sz="2400" dirty="0">
                <a:solidFill>
                  <a:srgbClr val="FF0000"/>
                </a:solidFill>
              </a:rPr>
              <a:t>Mrs Lee teaches us French.</a:t>
            </a:r>
            <a:endParaRPr lang="es-ES" sz="2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h)  A car has been lent to me for the weekend.</a:t>
            </a:r>
            <a:endParaRPr lang="es-ES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	</a:t>
            </a:r>
            <a:r>
              <a:rPr lang="en-GB" sz="2400" dirty="0" smtClean="0">
                <a:solidFill>
                  <a:srgbClr val="FF0000"/>
                </a:solidFill>
              </a:rPr>
              <a:t>Someone has lent me a car for the weekend.</a:t>
            </a:r>
            <a:endParaRPr lang="es-ES" dirty="0" smtClean="0"/>
          </a:p>
          <a:p>
            <a:pPr lvl="0">
              <a:buNone/>
            </a:pPr>
            <a:endParaRPr lang="es-ES" sz="2400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pic>
        <p:nvPicPr>
          <p:cNvPr id="4" name="3 Imagen" descr="penand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412776"/>
            <a:ext cx="2329234" cy="295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26551" y="326585"/>
            <a:ext cx="8490331" cy="620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ega\Pictures\Microsoft Clip Organizer\MM9003033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720080" cy="812993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092663" y="386082"/>
            <a:ext cx="7625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Rewrite these sentences in the passive voice.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1268760"/>
            <a:ext cx="8892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PMingLiU" pitchFamily="18" charset="-120"/>
                <a:cs typeface="Calibri" pitchFamily="34" charset="0"/>
              </a:rPr>
              <a:t>1. People might judge you by the clothes you wear.</a:t>
            </a:r>
            <a:endParaRPr kumimoji="0" lang="pt-PT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251520" y="2708920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dirty="0" smtClean="0">
                <a:solidFill>
                  <a:prstClr val="black"/>
                </a:solidFill>
                <a:ea typeface="PMingLiU" pitchFamily="18" charset="-120"/>
                <a:cs typeface="Calibri" pitchFamily="34" charset="0"/>
              </a:rPr>
              <a:t>2. Your clothes can show your originality and creativity.</a:t>
            </a:r>
            <a:endParaRPr lang="pt-PT" sz="32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251520" y="5076473"/>
            <a:ext cx="7916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dirty="0" smtClean="0">
                <a:ea typeface="PMingLiU" pitchFamily="18" charset="-120"/>
                <a:cs typeface="Calibri" pitchFamily="34" charset="0"/>
              </a:rPr>
              <a:t>3. This shop should sell more trendy clothing.</a:t>
            </a:r>
            <a:endParaRPr lang="en-GB" sz="3200" dirty="0" smtClean="0"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51520" y="1916832"/>
            <a:ext cx="85324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You</a:t>
            </a:r>
            <a:r>
              <a:rPr kumimoji="0" lang="en-GB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 </a:t>
            </a:r>
            <a:r>
              <a:rPr kumimoji="0" lang="en-GB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might be judged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by</a:t>
            </a:r>
            <a:r>
              <a:rPr kumimoji="0" lang="en-GB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the clothes you wear.</a:t>
            </a:r>
            <a:endParaRPr lang="pt-PT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PMingLiU" pitchFamily="18" charset="-120"/>
              <a:cs typeface="Calibri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51520" y="3863950"/>
            <a:ext cx="85324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Your</a:t>
            </a:r>
            <a:r>
              <a:rPr kumimoji="0" lang="en-GB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originality</a:t>
            </a:r>
            <a:r>
              <a:rPr kumimoji="0" lang="en-GB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and</a:t>
            </a:r>
            <a:r>
              <a:rPr kumimoji="0" lang="en-GB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creativity</a:t>
            </a:r>
            <a:r>
              <a:rPr kumimoji="0" lang="en-GB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 </a:t>
            </a:r>
            <a:r>
              <a:rPr kumimoji="0" lang="en-GB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can be shown</a:t>
            </a:r>
            <a:r>
              <a:rPr kumimoji="0" lang="en-GB" sz="3200" b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by</a:t>
            </a:r>
            <a:r>
              <a:rPr kumimoji="0" lang="en-GB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your</a:t>
            </a:r>
            <a:r>
              <a:rPr kumimoji="0" lang="en-GB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clothes.</a:t>
            </a:r>
            <a:endParaRPr lang="pt-PT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PMingLiU" pitchFamily="18" charset="-120"/>
              <a:cs typeface="Calibri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51520" y="5724545"/>
            <a:ext cx="8892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More</a:t>
            </a:r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trendy</a:t>
            </a:r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clothing</a:t>
            </a:r>
            <a:r>
              <a:rPr kumimoji="0" lang="en-GB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 </a:t>
            </a:r>
            <a:r>
              <a:rPr kumimoji="0" lang="en-GB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should be sold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by</a:t>
            </a:r>
            <a:r>
              <a:rPr kumimoji="0" lang="en-GB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this</a:t>
            </a:r>
            <a:r>
              <a:rPr kumimoji="0" lang="en-GB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 </a:t>
            </a:r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shop</a:t>
            </a:r>
            <a:r>
              <a:rPr kumimoji="0" lang="en-GB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.</a:t>
            </a:r>
            <a:endParaRPr lang="pt-PT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PMingLiU" pitchFamily="18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7316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21" grpId="0"/>
      <p:bldP spid="11" grpId="0"/>
      <p:bldP spid="12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ega\Pictures\Microsoft Clip Organizer\MM9003033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624"/>
            <a:ext cx="720080" cy="812993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9513" y="1268760"/>
            <a:ext cx="88079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 smtClean="0"/>
              <a:t>4. Some teens must wear uniforms in school</a:t>
            </a:r>
            <a:r>
              <a:rPr kumimoji="0" lang="en-GB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PMingLiU" pitchFamily="18" charset="-120"/>
                <a:cs typeface="Calibri" pitchFamily="34" charset="0"/>
              </a:rPr>
              <a:t>.</a:t>
            </a:r>
            <a:endParaRPr kumimoji="0" lang="pt-PT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179512" y="2708920"/>
            <a:ext cx="86301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dirty="0" smtClean="0"/>
              <a:t>5. You could choose your T-shirt from that catalogue</a:t>
            </a:r>
            <a:r>
              <a:rPr lang="en-GB" sz="3200" dirty="0" smtClean="0">
                <a:solidFill>
                  <a:prstClr val="black"/>
                </a:solidFill>
                <a:ea typeface="PMingLiU" pitchFamily="18" charset="-120"/>
                <a:cs typeface="Calibri" pitchFamily="34" charset="0"/>
              </a:rPr>
              <a:t>.</a:t>
            </a:r>
            <a:endParaRPr lang="pt-PT" sz="32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179513" y="4725144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dirty="0" smtClean="0">
                <a:ea typeface="PMingLiU"/>
                <a:cs typeface="Calibri"/>
              </a:rPr>
              <a:t>6. People may not laugh at you because of your style</a:t>
            </a:r>
            <a:r>
              <a:rPr lang="en-GB" sz="3200" dirty="0" smtClean="0">
                <a:ea typeface="PMingLiU" pitchFamily="18" charset="-120"/>
                <a:cs typeface="Calibri" pitchFamily="34" charset="0"/>
              </a:rPr>
              <a:t>.</a:t>
            </a:r>
            <a:endParaRPr lang="en-GB" sz="3200" dirty="0" smtClean="0"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79512" y="1670611"/>
            <a:ext cx="84513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Uniforms</a:t>
            </a:r>
            <a:r>
              <a:rPr kumimoji="0" lang="en-GB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 </a:t>
            </a:r>
            <a:r>
              <a:rPr kumimoji="0" lang="en-GB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must be worn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by</a:t>
            </a:r>
            <a:r>
              <a:rPr kumimoji="0" lang="en-GB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some</a:t>
            </a:r>
            <a:r>
              <a:rPr kumimoji="0" lang="en-GB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teens</a:t>
            </a:r>
            <a:r>
              <a:rPr kumimoji="0" lang="en-GB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in</a:t>
            </a:r>
            <a:r>
              <a:rPr kumimoji="0" lang="en-GB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school.</a:t>
            </a:r>
            <a:endParaRPr lang="pt-PT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PMingLiU" pitchFamily="18" charset="-120"/>
              <a:cs typeface="Calibri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79511" y="3861048"/>
            <a:ext cx="87786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Your</a:t>
            </a:r>
            <a:r>
              <a:rPr kumimoji="0" lang="en-GB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T-shirt</a:t>
            </a:r>
            <a:r>
              <a:rPr kumimoji="0" lang="en-GB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 </a:t>
            </a:r>
            <a:r>
              <a:rPr kumimoji="0" lang="en-GB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could be chosen</a:t>
            </a:r>
            <a:r>
              <a:rPr kumimoji="0" lang="en-GB" sz="3200" b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from</a:t>
            </a:r>
            <a:r>
              <a:rPr kumimoji="0" lang="en-GB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that</a:t>
            </a:r>
            <a:r>
              <a:rPr kumimoji="0" lang="en-GB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catalogue.</a:t>
            </a:r>
            <a:endParaRPr lang="pt-PT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PMingLiU" pitchFamily="18" charset="-120"/>
              <a:cs typeface="Calibri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95536" y="5589240"/>
            <a:ext cx="84513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You</a:t>
            </a:r>
            <a:r>
              <a:rPr kumimoji="0" lang="en-GB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 </a:t>
            </a:r>
            <a:r>
              <a:rPr kumimoji="0" lang="en-GB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may not be laughed at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because</a:t>
            </a:r>
            <a:r>
              <a:rPr kumimoji="0" lang="en-GB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of</a:t>
            </a:r>
            <a:r>
              <a:rPr kumimoji="0" lang="en-GB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your</a:t>
            </a:r>
            <a:r>
              <a:rPr kumimoji="0" lang="en-GB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Calibri" pitchFamily="34" charset="0"/>
              </a:rPr>
              <a:t>style.</a:t>
            </a:r>
            <a:endParaRPr lang="pt-PT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PMingLiU" pitchFamily="18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7316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11" grpId="0"/>
      <p:bldP spid="12" grpId="0"/>
      <p:bldP spid="15" grpId="0"/>
      <p:bldP spid="16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ustom 2">
      <a:dk1>
        <a:sysClr val="windowText" lastClr="000000"/>
      </a:dk1>
      <a:lt1>
        <a:srgbClr val="D0BCBC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1084</Words>
  <Application>Microsoft Office PowerPoint</Application>
  <PresentationFormat>On-screen Show (4:3)</PresentationFormat>
  <Paragraphs>331</Paragraphs>
  <Slides>76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Trek</vt:lpstr>
      <vt:lpstr>Passive voice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Easy passive voice quiz</vt:lpstr>
      <vt:lpstr>Choose the most appropriate answer</vt:lpstr>
      <vt:lpstr>    Someone is doing this quiz right now. </vt:lpstr>
      <vt:lpstr>Slide 13</vt:lpstr>
      <vt:lpstr>Slide 14</vt:lpstr>
      <vt:lpstr>She is used to cleaning the floor everyday.</vt:lpstr>
      <vt:lpstr>Slide 16</vt:lpstr>
      <vt:lpstr>Slide 17</vt:lpstr>
      <vt:lpstr>They will offer her the award soon. </vt:lpstr>
      <vt:lpstr>Slide 19</vt:lpstr>
      <vt:lpstr>Slide 20</vt:lpstr>
      <vt:lpstr>People can use this device easily. </vt:lpstr>
      <vt:lpstr>Slide 22</vt:lpstr>
      <vt:lpstr>Slide 23</vt:lpstr>
      <vt:lpstr>They should reconsider the decision. </vt:lpstr>
      <vt:lpstr>Slide 25</vt:lpstr>
      <vt:lpstr>Slide 26</vt:lpstr>
      <vt:lpstr>Someone will speak to the manager. </vt:lpstr>
      <vt:lpstr>Slide 28</vt:lpstr>
      <vt:lpstr>Slide 29</vt:lpstr>
      <vt:lpstr>They haven't brought the book back yet. </vt:lpstr>
      <vt:lpstr>Slide 31</vt:lpstr>
      <vt:lpstr>Slide 32</vt:lpstr>
      <vt:lpstr>They are going to buy the ship. </vt:lpstr>
      <vt:lpstr>Slide 34</vt:lpstr>
      <vt:lpstr>Slide 35</vt:lpstr>
      <vt:lpstr>They don't use machines there. </vt:lpstr>
      <vt:lpstr>Slide 37</vt:lpstr>
      <vt:lpstr>Slide 38</vt:lpstr>
      <vt:lpstr>We made mistakes. </vt:lpstr>
      <vt:lpstr>Slide 40</vt:lpstr>
      <vt:lpstr>CONGRATULATIONS</vt:lpstr>
      <vt:lpstr>Twenty Questions </vt:lpstr>
      <vt:lpstr>1) 70% of the Earth’s surface is covered by   A)  Ice.    B) Water.    C) Forest.</vt:lpstr>
      <vt:lpstr>2)      A) 25%      B) 15%     C) 6% of the Earth’s surface is covered by rain forest</vt:lpstr>
      <vt:lpstr>3)    a) Electricity      b) Wood c)      Coal    is used by half the world's population for cooking and heating. </vt:lpstr>
      <vt:lpstr>4)      a) 85%       b) 0%       c) 25%  of Greenland is covered by ice. </vt:lpstr>
      <vt:lpstr>  5) Seals are caught and eaten by    a) penguins.    b) crocodiles.     c) polar bears. </vt:lpstr>
      <vt:lpstr>6) a) A volcano   b) An earthquake   c) A tornado   is measured on the Richter scale. </vt:lpstr>
      <vt:lpstr>7) No babies are born  a) at The North Pole.  b) in the Sahara Desert.  c) in the Vatican City. </vt:lpstr>
      <vt:lpstr>   8)    a) 2000        b) 200        c) 20  babies are born every minute all over the world. </vt:lpstr>
      <vt:lpstr>9) 3,000 million flowers are grown each year by a) Holland.      b) Madeira.      c) Hawaii.</vt:lpstr>
      <vt:lpstr>1o)   a) 250       b) 460       c) 65  different alphabets are used in the world today.</vt:lpstr>
      <vt:lpstr>11) a) English     b) Mandarin Chinese   c) Spanish is spoken as a first language by the largest number of people in the world. </vt:lpstr>
      <vt:lpstr>12)    A) Italy      b) Greece      c) Spain  is visited by more tourists than any other  country in the world. </vt:lpstr>
      <vt:lpstr>13)  A) £45 a minute     b) £45 a day     c) £45 a second    is earned by Paul McCartney </vt:lpstr>
      <vt:lpstr>14) Diamonds are used for drilling by  a) oil prospectors.  b) builders.  c) dentists. </vt:lpstr>
      <vt:lpstr>15)   a) 5%     b) 15%      c) 33%   of the world's electricity is used by the USA. </vt:lpstr>
      <vt:lpstr>16) Houses are heated by hot water from under the ground in:  a) Iceland.  b) Sweden.  c) Canada. </vt:lpstr>
      <vt:lpstr>17) The Church of England is led by  a) the Pope.   b) the Queen.   c) the Dalai Lama. </vt:lpstr>
      <vt:lpstr>18) The word 'cash' is taken from the Indian word for  a) salt. b) tea.  c) bead. </vt:lpstr>
      <vt:lpstr>19) Piranhas are used by Amazonian Indians as a) money.     b) food.     c) scissors. </vt:lpstr>
      <vt:lpstr>20.  An anchor tatooes / is tatooed on Popeye's arm.</vt:lpstr>
      <vt:lpstr>ENTERTAINMENT QUIZ</vt:lpstr>
      <vt:lpstr>Luke Skywalker's last name  changed / was changed at the last minute from Starkiller in order to make it less violent.</vt:lpstr>
      <vt:lpstr>The movie Braveheart filmed / was filmed mainly in ireland.</vt:lpstr>
      <vt:lpstr>Because metal was scarce,  the Oscars given out during  World War II was made /  were made of wood.</vt:lpstr>
      <vt:lpstr>In every episode of Seinfeld a surerman can see / can be seen somewhere.</vt:lpstr>
      <vt:lpstr>      Since its introduction in February         1935, more than 250 million          Monopoly boardgames have sold /        have been sold worldwide.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Passive voice</dc:title>
  <dc:creator>Corporate Edition</dc:creator>
  <cp:lastModifiedBy>Corporate Edition</cp:lastModifiedBy>
  <cp:revision>21</cp:revision>
  <dcterms:created xsi:type="dcterms:W3CDTF">2015-04-16T19:33:43Z</dcterms:created>
  <dcterms:modified xsi:type="dcterms:W3CDTF">2015-04-28T19:28:31Z</dcterms:modified>
</cp:coreProperties>
</file>