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</p:sldMasterIdLst>
  <p:notesMasterIdLst>
    <p:notesMasterId r:id="rId30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8" r:id="rId13"/>
    <p:sldId id="271" r:id="rId14"/>
    <p:sldId id="269" r:id="rId15"/>
    <p:sldId id="272" r:id="rId16"/>
    <p:sldId id="270" r:id="rId17"/>
    <p:sldId id="280" r:id="rId18"/>
    <p:sldId id="273" r:id="rId19"/>
    <p:sldId id="274" r:id="rId20"/>
    <p:sldId id="275" r:id="rId21"/>
    <p:sldId id="281" r:id="rId22"/>
    <p:sldId id="282" r:id="rId23"/>
    <p:sldId id="283" r:id="rId24"/>
    <p:sldId id="284" r:id="rId25"/>
    <p:sldId id="285" r:id="rId26"/>
    <p:sldId id="286" r:id="rId27"/>
    <p:sldId id="288" r:id="rId28"/>
    <p:sldId id="289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41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50" d="100"/>
          <a:sy n="50" d="100"/>
        </p:scale>
        <p:origin x="9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562A08-C64A-4A15-A865-6736D704891D}" type="datetimeFigureOut">
              <a:rPr lang="en-US"/>
              <a:pPr>
                <a:defRPr/>
              </a:pPr>
              <a:t>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04805E-50C6-4348-8EC0-92C4F9C93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57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666A5A-E79F-4E6F-9FE0-1D8240495E1D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425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BE2A3E-383D-4D26-91B0-7A134D61AB0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1723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AA6D0B-2118-4964-B8A7-9D48F5570FD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2920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1593CC-FC51-4511-9F91-6D3628D00A7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807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1 Grupo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6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7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0612605-EA21-42CE-A3D3-B552BC85EFDF}" type="datetimeFigureOut">
              <a:rPr lang="es-MX"/>
              <a:pPr>
                <a:defRPr/>
              </a:pPr>
              <a:t>14/01/2018</a:t>
            </a:fld>
            <a:endParaRPr lang="es-MX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039C7B8-3DF8-4F3E-93B5-D2B0CCF35647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9CFA2-1B38-497F-B4E7-4850140ECCE7}" type="datetimeFigureOut">
              <a:rPr lang="es-MX"/>
              <a:pPr>
                <a:defRPr/>
              </a:pPr>
              <a:t>14/01/2018</a:t>
            </a:fld>
            <a:endParaRPr lang="es-MX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F70CB-8DCD-4FF4-B302-C3625944CBC5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ED3D9-1D05-4553-B5F1-D1EE0E1504C3}" type="datetimeFigureOut">
              <a:rPr lang="es-MX"/>
              <a:pPr>
                <a:defRPr/>
              </a:pPr>
              <a:t>14/01/2018</a:t>
            </a:fld>
            <a:endParaRPr lang="es-MX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4DD07-FB75-49F6-AF39-44A70D7F239D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-with-tem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long_cmyk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5153025"/>
            <a:ext cx="137636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00200"/>
            <a:ext cx="5486400" cy="1752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1700" y="3886200"/>
            <a:ext cx="4800600" cy="1371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223B0-E76D-4B82-AD31-585509D92F59}" type="datetimeFigureOut">
              <a:rPr lang="es-MX"/>
              <a:pPr>
                <a:defRPr/>
              </a:pPr>
              <a:t>14/01/2018</a:t>
            </a:fld>
            <a:endParaRPr lang="es-MX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CB566-14D4-4A82-8FFF-8DEEFF38FF56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62100" y="228600"/>
            <a:ext cx="6019800" cy="841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228600"/>
            <a:ext cx="6019800" cy="841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heurón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7 Cheurón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AA2D2D-4081-485C-9C1D-5470C8131E00}" type="datetimeFigureOut">
              <a:rPr lang="es-MX"/>
              <a:pPr>
                <a:defRPr/>
              </a:pPr>
              <a:t>14/01/2018</a:t>
            </a:fld>
            <a:endParaRPr lang="es-MX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C2EA39-6926-40E4-B5AE-01A36A8897D9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6EB2DC-1E61-4089-A32A-905E054552F9}" type="datetimeFigureOut">
              <a:rPr lang="es-MX"/>
              <a:pPr>
                <a:defRPr/>
              </a:pPr>
              <a:t>14/01/2018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53BFD9-EA23-463B-89D1-0FA0C3EB91F4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E7B421-70AC-4DD1-9438-A9D9E07422A4}" type="datetimeFigureOut">
              <a:rPr lang="es-MX"/>
              <a:pPr>
                <a:defRPr/>
              </a:pPr>
              <a:t>14/01/2018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0A25BE-2CD4-4929-9F78-0B3C0F460FAB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8B3E5B-9FD6-4C47-BA46-F6F6335A32E4}" type="datetimeFigureOut">
              <a:rPr lang="es-MX"/>
              <a:pPr>
                <a:defRPr/>
              </a:pPr>
              <a:t>14/01/2018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349F0D-2404-4566-BE49-6A24A47ECACD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F2AE3-B8D7-442B-BBA4-9021CCEF8741}" type="datetimeFigureOut">
              <a:rPr lang="es-MX"/>
              <a:pPr>
                <a:defRPr/>
              </a:pPr>
              <a:t>14/01/2018</a:t>
            </a:fld>
            <a:endParaRPr lang="es-MX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D708A-42AE-4561-AE57-85B380640858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0951EE-8DEF-4736-99D4-52F65DDC83A6}" type="datetimeFigureOut">
              <a:rPr lang="es-MX"/>
              <a:pPr>
                <a:defRPr/>
              </a:pPr>
              <a:t>14/01/2018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58512A-6C4C-4100-8598-2CD9DD2A657E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8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1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2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F29F499-6B5E-4699-BBB9-97840918D0E8}" type="datetimeFigureOut">
              <a:rPr lang="es-MX"/>
              <a:pPr>
                <a:defRPr/>
              </a:pPr>
              <a:t>14/01/2018</a:t>
            </a:fld>
            <a:endParaRPr lang="es-MX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53116D3-DD69-4FE8-A6E3-49C409C3F5E7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C56537C-2DFE-40CF-8862-61DE23ED70C4}" type="datetimeFigureOut">
              <a:rPr lang="es-MX"/>
              <a:pPr>
                <a:defRPr/>
              </a:pPr>
              <a:t>14/01/2018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90D3D86-50AB-4963-B655-10D7C91822B5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82" r:id="rId2"/>
    <p:sldLayoutId id="2147483999" r:id="rId3"/>
    <p:sldLayoutId id="2147484000" r:id="rId4"/>
    <p:sldLayoutId id="2147484001" r:id="rId5"/>
    <p:sldLayoutId id="2147484002" r:id="rId6"/>
    <p:sldLayoutId id="2147483983" r:id="rId7"/>
    <p:sldLayoutId id="2147484003" r:id="rId8"/>
    <p:sldLayoutId id="2147484004" r:id="rId9"/>
    <p:sldLayoutId id="2147483984" r:id="rId10"/>
    <p:sldLayoutId id="21474839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864"/>
            </a:xfrm>
            <a:prstGeom prst="rect">
              <a:avLst/>
            </a:prstGeom>
            <a:solidFill>
              <a:srgbClr val="D0D9EA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 i="1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44" y="864"/>
              <a:ext cx="336" cy="288"/>
            </a:xfrm>
            <a:prstGeom prst="rect">
              <a:avLst/>
            </a:prstGeom>
            <a:solidFill>
              <a:srgbClr val="D0D9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 i="1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864"/>
              <a:ext cx="144" cy="3456"/>
            </a:xfrm>
            <a:prstGeom prst="rect">
              <a:avLst/>
            </a:prstGeom>
            <a:solidFill>
              <a:srgbClr val="D0D9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 i="1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144" y="866"/>
              <a:ext cx="576" cy="576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 i="1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432" y="868"/>
              <a:ext cx="96" cy="48"/>
            </a:xfrm>
            <a:prstGeom prst="rect">
              <a:avLst/>
            </a:prstGeom>
            <a:solidFill>
              <a:schemeClr val="bg1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 i="1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1" name="AutoShape 17"/>
          <p:cNvSpPr>
            <a:spLocks noGrp="1" noChangeArrowheads="1"/>
          </p:cNvSpPr>
          <p:nvPr>
            <p:ph type="title"/>
          </p:nvPr>
        </p:nvSpPr>
        <p:spPr bwMode="auto">
          <a:xfrm>
            <a:off x="1562100" y="228600"/>
            <a:ext cx="6019800" cy="841375"/>
          </a:xfrm>
          <a:prstGeom prst="roundRect">
            <a:avLst>
              <a:gd name="adj" fmla="val 16667"/>
            </a:avLst>
          </a:prstGeom>
          <a:solidFill>
            <a:srgbClr val="304692"/>
          </a:solidFill>
          <a:ln w="5715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000000">
                <a:alpha val="50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rs/url?sa=i&amp;rct=j&amp;q=&amp;esrc=s&amp;frm=1&amp;source=images&amp;cd=&amp;cad=rja&amp;docid=XXa3v3C5EF6LLM&amp;tbnid=38tulW-Md_-oLM:&amp;ved=0CAUQjRw&amp;url=http://avaxhome.ws/ebooks/eLearning_book/languages/Project2Student.html&amp;ei=bCWVUq_rFIbMygPP8YHQDQ&amp;bvm=bv.57155469,d.bGQ&amp;psig=AFQjCNHukDj_yzzRSSNy7Oo-nWH7GIpCMA&amp;ust=1385592517379559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>Personal </a:t>
            </a:r>
            <a:r>
              <a:rPr lang="es-MX" dirty="0" err="1" smtClean="0"/>
              <a:t>Pronouns</a:t>
            </a:r>
            <a:endParaRPr lang="es-MX" dirty="0"/>
          </a:p>
        </p:txBody>
      </p:sp>
      <p:sp>
        <p:nvSpPr>
          <p:cNvPr id="11267" name="2 Subtítulo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s-MX" smtClean="0"/>
              <a:t>Toma</a:t>
            </a:r>
            <a:r>
              <a:rPr lang="en-US" smtClean="0"/>
              <a:t>šević Snežana,</a:t>
            </a:r>
          </a:p>
          <a:p>
            <a:pPr marR="0" eaLnBrk="1" hangingPunct="1"/>
            <a:r>
              <a:rPr lang="en-US" smtClean="0"/>
              <a:t>November, 2013</a:t>
            </a:r>
            <a:endParaRPr lang="es-MX" smtClean="0"/>
          </a:p>
        </p:txBody>
      </p:sp>
      <p:pic>
        <p:nvPicPr>
          <p:cNvPr id="11268" name="Picture 2" descr="C:\Users\alejandra\Documents\pronou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00400"/>
            <a:ext cx="53340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1676400" y="54102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Bob loves Linda.</a:t>
            </a:r>
          </a:p>
        </p:txBody>
      </p:sp>
      <p:sp useBgFill="1">
        <p:nvSpPr>
          <p:cNvPr id="160776" name="Text Box 8"/>
          <p:cNvSpPr txBox="1">
            <a:spLocks noChangeArrowheads="1"/>
          </p:cNvSpPr>
          <p:nvPr/>
        </p:nvSpPr>
        <p:spPr bwMode="auto">
          <a:xfrm>
            <a:off x="3276600" y="5410200"/>
            <a:ext cx="685800" cy="4572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4F56AD"/>
                </a:solidFill>
              </a:rPr>
              <a:t>He</a:t>
            </a:r>
          </a:p>
        </p:txBody>
      </p:sp>
      <p:sp>
        <p:nvSpPr>
          <p:cNvPr id="160777" name="AutoShape 9"/>
          <p:cNvSpPr>
            <a:spLocks noGrp="1" noChangeArrowheads="1"/>
          </p:cNvSpPr>
          <p:nvPr>
            <p:ph type="title"/>
          </p:nvPr>
        </p:nvSpPr>
        <p:spPr>
          <a:ln w="28575"/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Subject Pronouns</a:t>
            </a:r>
          </a:p>
        </p:txBody>
      </p:sp>
      <p:grpSp>
        <p:nvGrpSpPr>
          <p:cNvPr id="20485" name="Group 15"/>
          <p:cNvGrpSpPr>
            <a:grpSpLocks/>
          </p:cNvGrpSpPr>
          <p:nvPr/>
        </p:nvGrpSpPr>
        <p:grpSpPr bwMode="auto">
          <a:xfrm>
            <a:off x="0" y="1371600"/>
            <a:ext cx="9144000" cy="1371600"/>
            <a:chOff x="0" y="864"/>
            <a:chExt cx="5760" cy="864"/>
          </a:xfrm>
        </p:grpSpPr>
        <p:sp>
          <p:nvSpPr>
            <p:cNvPr id="160780" name="Rectangle 12"/>
            <p:cNvSpPr>
              <a:spLocks noChangeArrowheads="1"/>
            </p:cNvSpPr>
            <p:nvPr/>
          </p:nvSpPr>
          <p:spPr bwMode="auto">
            <a:xfrm>
              <a:off x="0" y="864"/>
              <a:ext cx="5760" cy="864"/>
            </a:xfrm>
            <a:prstGeom prst="rect">
              <a:avLst/>
            </a:prstGeom>
            <a:solidFill>
              <a:srgbClr val="FCF4D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77251" dir="4832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b"/>
            <a:lstStyle/>
            <a:p>
              <a:pPr>
                <a:lnSpc>
                  <a:spcPct val="0"/>
                </a:lnSpc>
                <a:spcBef>
                  <a:spcPct val="50000"/>
                </a:spcBef>
                <a:defRPr/>
              </a:pPr>
              <a:endParaRPr lang="en-US" sz="3200">
                <a:solidFill>
                  <a:srgbClr val="000000"/>
                </a:solidFill>
                <a:latin typeface="Monotype Corsiva" pitchFamily="66" charset="0"/>
                <a:cs typeface="+mn-cs"/>
              </a:endParaRPr>
            </a:p>
          </p:txBody>
        </p:sp>
        <p:pic>
          <p:nvPicPr>
            <p:cNvPr id="160781" name="Picture 13" descr="1320h0763 notepad with pe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912"/>
              <a:ext cx="356" cy="720"/>
            </a:xfrm>
            <a:prstGeom prst="rect">
              <a:avLst/>
            </a:prstGeom>
            <a:noFill/>
            <a:ln>
              <a:noFill/>
            </a:ln>
            <a:effectLst>
              <a:outerShdw dist="45791" dir="8778596" algn="ctr" rotWithShape="0">
                <a:schemeClr val="bg2"/>
              </a:outerShdw>
            </a:effectLst>
          </p:spPr>
        </p:pic>
      </p:grpSp>
      <p:sp>
        <p:nvSpPr>
          <p:cNvPr id="20486" name="Rectangle 14"/>
          <p:cNvSpPr>
            <a:spLocks noChangeArrowheads="1"/>
          </p:cNvSpPr>
          <p:nvPr/>
        </p:nvSpPr>
        <p:spPr bwMode="auto">
          <a:xfrm>
            <a:off x="685800" y="1371600"/>
            <a:ext cx="84582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b="1" dirty="0" smtClean="0"/>
              <a:t>Subjekatske zamenice (</a:t>
            </a:r>
            <a:r>
              <a:rPr lang="en-US" sz="2400" b="1" dirty="0" smtClean="0"/>
              <a:t>Subject pronouns</a:t>
            </a:r>
            <a:r>
              <a:rPr lang="sr-Latn-RS" sz="2400" b="1" dirty="0" smtClean="0"/>
              <a:t>)</a:t>
            </a:r>
            <a:r>
              <a:rPr lang="en-US" sz="2400" b="1" dirty="0" smtClean="0"/>
              <a:t> </a:t>
            </a:r>
            <a:r>
              <a:rPr lang="en-US" sz="2400" dirty="0" smtClean="0"/>
              <a:t>se </a:t>
            </a:r>
            <a:r>
              <a:rPr lang="en-US" sz="2400" dirty="0" err="1" smtClean="0"/>
              <a:t>koriste</a:t>
            </a:r>
            <a:r>
              <a:rPr lang="en-US" sz="2400" dirty="0" smtClean="0"/>
              <a:t> </a:t>
            </a:r>
            <a:r>
              <a:rPr lang="en-US" sz="2400" dirty="0" err="1" smtClean="0"/>
              <a:t>kada</a:t>
            </a:r>
            <a:r>
              <a:rPr lang="en-US" sz="2400" dirty="0" smtClean="0"/>
              <a:t> je </a:t>
            </a:r>
            <a:r>
              <a:rPr lang="en-US" sz="2400" dirty="0" err="1" smtClean="0"/>
              <a:t>zamenica</a:t>
            </a:r>
            <a:r>
              <a:rPr lang="en-US" sz="2400" dirty="0" smtClean="0"/>
              <a:t> </a:t>
            </a:r>
            <a:r>
              <a:rPr lang="en-US" sz="2400" dirty="0" err="1" smtClean="0"/>
              <a:t>subjekat</a:t>
            </a:r>
            <a:r>
              <a:rPr lang="en-US" sz="2400" dirty="0" smtClean="0"/>
              <a:t> u re</a:t>
            </a:r>
            <a:r>
              <a:rPr lang="sr-Latn-RS" sz="2400" dirty="0" smtClean="0"/>
              <a:t>čenici.</a:t>
            </a:r>
            <a:r>
              <a:rPr lang="en-US" sz="2400" dirty="0" smtClean="0"/>
              <a:t> </a:t>
            </a:r>
            <a:r>
              <a:rPr lang="sr-Latn-RS" sz="2400" b="1" dirty="0" smtClean="0">
                <a:solidFill>
                  <a:srgbClr val="000000"/>
                </a:solidFill>
              </a:rPr>
              <a:t>Subjekatska zamenica </a:t>
            </a:r>
            <a:r>
              <a:rPr lang="sr-Latn-RS" sz="2400" dirty="0" smtClean="0">
                <a:solidFill>
                  <a:srgbClr val="000000"/>
                </a:solidFill>
              </a:rPr>
              <a:t>zamenjuje </a:t>
            </a:r>
            <a:r>
              <a:rPr lang="sr-Latn-RS" sz="2400" b="1" dirty="0" smtClean="0">
                <a:solidFill>
                  <a:srgbClr val="000000"/>
                </a:solidFill>
              </a:rPr>
              <a:t>imenicu</a:t>
            </a:r>
            <a:r>
              <a:rPr lang="sr-Latn-RS" sz="2400" dirty="0" smtClean="0">
                <a:solidFill>
                  <a:srgbClr val="000000"/>
                </a:solidFill>
              </a:rPr>
              <a:t> koja vrši službu </a:t>
            </a:r>
            <a:r>
              <a:rPr lang="sr-Latn-RS" sz="2400" b="1" dirty="0" smtClean="0">
                <a:solidFill>
                  <a:srgbClr val="000000"/>
                </a:solidFill>
              </a:rPr>
              <a:t>subjekta</a:t>
            </a:r>
            <a:r>
              <a:rPr lang="sr-Latn-RS" sz="2400" dirty="0" smtClean="0">
                <a:solidFill>
                  <a:srgbClr val="000000"/>
                </a:solidFill>
              </a:rPr>
              <a:t> u rečenici.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0775" name="AutoShape 7"/>
          <p:cNvSpPr>
            <a:spLocks noChangeArrowheads="1"/>
          </p:cNvSpPr>
          <p:nvPr/>
        </p:nvSpPr>
        <p:spPr bwMode="auto">
          <a:xfrm>
            <a:off x="3352800" y="5791200"/>
            <a:ext cx="457200" cy="6858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6667"/>
            </a:avLst>
          </a:prstGeom>
          <a:solidFill>
            <a:schemeClr val="fol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S</a:t>
            </a:r>
          </a:p>
        </p:txBody>
      </p:sp>
      <p:pic>
        <p:nvPicPr>
          <p:cNvPr id="160794" name="Picture 26" descr="18410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1063" y="3022600"/>
            <a:ext cx="2276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4" grpId="0"/>
      <p:bldP spid="160776" grpId="0" animBg="1"/>
      <p:bldP spid="1607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58850"/>
          </a:xfrm>
        </p:spPr>
        <p:txBody>
          <a:bodyPr/>
          <a:lstStyle/>
          <a:p>
            <a:pPr eaLnBrk="1" hangingPunct="1">
              <a:defRPr/>
            </a:pPr>
            <a:r>
              <a:rPr lang="sr-Latn-RS" dirty="0" smtClean="0"/>
              <a:t>Subject </a:t>
            </a:r>
            <a:r>
              <a:rPr lang="en-US" dirty="0" smtClean="0"/>
              <a:t>Pronouns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295400"/>
            <a:ext cx="4681538" cy="5114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0066"/>
                </a:solidFill>
              </a:rPr>
              <a:t>________</a:t>
            </a:r>
            <a:r>
              <a:rPr lang="en-US" smtClean="0"/>
              <a:t> like/s John. </a:t>
            </a:r>
          </a:p>
          <a:p>
            <a:pPr eaLnBrk="1" hangingPunct="1">
              <a:buFontTx/>
              <a:buNone/>
            </a:pPr>
            <a:r>
              <a:rPr lang="en-US" smtClean="0"/>
              <a:t>	</a:t>
            </a:r>
            <a:r>
              <a:rPr lang="en-US" smtClean="0">
                <a:solidFill>
                  <a:srgbClr val="FF0066"/>
                </a:solidFill>
              </a:rPr>
              <a:t>I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0066"/>
                </a:solidFill>
              </a:rPr>
              <a:t>	You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0066"/>
                </a:solidFill>
              </a:rPr>
              <a:t>	He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0066"/>
                </a:solidFill>
              </a:rPr>
              <a:t>	She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0066"/>
                </a:solidFill>
              </a:rPr>
              <a:t>	It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0066"/>
                </a:solidFill>
              </a:rPr>
              <a:t>	We 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0066"/>
                </a:solidFill>
              </a:rPr>
              <a:t>	They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391400" cy="841375"/>
          </a:xfrm>
        </p:spPr>
        <p:txBody>
          <a:bodyPr/>
          <a:lstStyle/>
          <a:p>
            <a:pPr eaLnBrk="1" hangingPunct="1">
              <a:defRPr/>
            </a:pPr>
            <a:r>
              <a:rPr lang="sr-Latn-RS" dirty="0" smtClean="0"/>
              <a:t>Subject Pronouns-examples</a:t>
            </a:r>
            <a:endParaRPr lang="en-US" dirty="0" smtClean="0"/>
          </a:p>
        </p:txBody>
      </p:sp>
      <p:sp>
        <p:nvSpPr>
          <p:cNvPr id="2253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Sophie</a:t>
            </a:r>
            <a:r>
              <a:rPr lang="en-US" b="1" smtClean="0"/>
              <a:t> likes to play with a ball.</a:t>
            </a:r>
          </a:p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762000" y="1828800"/>
            <a:ext cx="6858000" cy="1447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4000" b="1" i="1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286000"/>
            <a:ext cx="7391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1" kern="0" dirty="0">
                <a:solidFill>
                  <a:srgbClr val="FF0000"/>
                </a:solidFill>
                <a:latin typeface="+mn-lt"/>
                <a:cs typeface="+mn-cs"/>
              </a:rPr>
              <a:t>She</a:t>
            </a:r>
            <a:r>
              <a:rPr lang="en-US" sz="3200" b="1" kern="0" dirty="0">
                <a:solidFill>
                  <a:srgbClr val="000000"/>
                </a:solidFill>
                <a:latin typeface="+mn-lt"/>
                <a:cs typeface="+mn-cs"/>
              </a:rPr>
              <a:t> likes to play with </a:t>
            </a:r>
            <a:r>
              <a:rPr lang="sr-Latn-RS" sz="3200" b="1" kern="0" dirty="0">
                <a:solidFill>
                  <a:srgbClr val="000000"/>
                </a:solidFill>
                <a:latin typeface="+mn-lt"/>
                <a:cs typeface="+mn-cs"/>
              </a:rPr>
              <a:t>a ball</a:t>
            </a:r>
            <a:r>
              <a:rPr lang="en-US" sz="3200" b="1" kern="0" dirty="0">
                <a:solidFill>
                  <a:srgbClr val="000000"/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4114800"/>
            <a:ext cx="7315200" cy="1944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solidFill>
                  <a:srgbClr val="FF0000"/>
                </a:solidFill>
                <a:latin typeface="+mn-lt"/>
                <a:cs typeface="+mn-cs"/>
              </a:rPr>
              <a:t>Sophie</a:t>
            </a:r>
            <a:r>
              <a:rPr lang="en-US" sz="3200" kern="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sr-Latn-RS" sz="3200" kern="0" dirty="0">
                <a:solidFill>
                  <a:srgbClr val="000000"/>
                </a:solidFill>
                <a:latin typeface="+mn-lt"/>
                <a:cs typeface="+mn-cs"/>
              </a:rPr>
              <a:t>– imenica; subjekat rečenice</a:t>
            </a:r>
            <a:endParaRPr lang="en-US" sz="32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en-US" sz="3200" kern="0" dirty="0">
                <a:solidFill>
                  <a:srgbClr val="FF0000"/>
                </a:solidFill>
                <a:latin typeface="+mn-lt"/>
                <a:cs typeface="+mn-cs"/>
              </a:rPr>
              <a:t>She</a:t>
            </a:r>
            <a:r>
              <a:rPr lang="en-US" sz="3200" kern="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sr-Latn-RS" sz="3200" kern="0" dirty="0">
                <a:solidFill>
                  <a:srgbClr val="000000"/>
                </a:solidFill>
                <a:latin typeface="+mn-lt"/>
                <a:cs typeface="+mn-cs"/>
              </a:rPr>
              <a:t>– subjekatska lična zamenica koja je zamenila imenicu </a:t>
            </a:r>
            <a:r>
              <a:rPr lang="en-US" sz="3200" kern="0" dirty="0">
                <a:solidFill>
                  <a:srgbClr val="000000"/>
                </a:solidFill>
                <a:latin typeface="+mn-lt"/>
                <a:cs typeface="+mn-cs"/>
              </a:rPr>
              <a:t>Sophie.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1676400" y="54102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                Bob loves Linda.</a:t>
            </a:r>
          </a:p>
        </p:txBody>
      </p:sp>
      <p:sp useBgFill="1"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4724400" y="5410200"/>
            <a:ext cx="1066800" cy="4572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18F8D"/>
                </a:solidFill>
              </a:rPr>
              <a:t>her.     </a:t>
            </a:r>
          </a:p>
        </p:txBody>
      </p:sp>
      <p:sp>
        <p:nvSpPr>
          <p:cNvPr id="161801" name="AutoShape 9"/>
          <p:cNvSpPr>
            <a:spLocks noChangeArrowheads="1"/>
          </p:cNvSpPr>
          <p:nvPr/>
        </p:nvSpPr>
        <p:spPr bwMode="auto">
          <a:xfrm>
            <a:off x="4800600" y="5867400"/>
            <a:ext cx="457200" cy="6858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6667"/>
            </a:avLst>
          </a:prstGeom>
          <a:solidFill>
            <a:srgbClr val="118F8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/>
              <a:t>O</a:t>
            </a:r>
          </a:p>
        </p:txBody>
      </p:sp>
      <p:sp>
        <p:nvSpPr>
          <p:cNvPr id="161802" name="AutoShape 10"/>
          <p:cNvSpPr>
            <a:spLocks noGrp="1" noChangeArrowheads="1"/>
          </p:cNvSpPr>
          <p:nvPr>
            <p:ph type="title"/>
          </p:nvPr>
        </p:nvSpPr>
        <p:spPr>
          <a:ln w="28575"/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Object Pronouns</a:t>
            </a:r>
          </a:p>
        </p:txBody>
      </p:sp>
      <p:grpSp>
        <p:nvGrpSpPr>
          <p:cNvPr id="23558" name="Group 17"/>
          <p:cNvGrpSpPr>
            <a:grpSpLocks/>
          </p:cNvGrpSpPr>
          <p:nvPr/>
        </p:nvGrpSpPr>
        <p:grpSpPr bwMode="auto">
          <a:xfrm>
            <a:off x="0" y="1295400"/>
            <a:ext cx="9144000" cy="1447800"/>
            <a:chOff x="0" y="864"/>
            <a:chExt cx="5760" cy="720"/>
          </a:xfrm>
        </p:grpSpPr>
        <p:sp>
          <p:nvSpPr>
            <p:cNvPr id="161810" name="Rectangle 18"/>
            <p:cNvSpPr>
              <a:spLocks noChangeArrowheads="1"/>
            </p:cNvSpPr>
            <p:nvPr/>
          </p:nvSpPr>
          <p:spPr bwMode="auto">
            <a:xfrm>
              <a:off x="0" y="864"/>
              <a:ext cx="5760" cy="720"/>
            </a:xfrm>
            <a:prstGeom prst="rect">
              <a:avLst/>
            </a:prstGeom>
            <a:solidFill>
              <a:srgbClr val="FCF4D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77251" dir="4832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b"/>
            <a:lstStyle/>
            <a:p>
              <a:pPr fontAlgn="auto">
                <a:lnSpc>
                  <a:spcPct val="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3200">
                <a:latin typeface="Monotype Corsiva" pitchFamily="66" charset="0"/>
                <a:cs typeface="+mn-cs"/>
              </a:endParaRPr>
            </a:p>
          </p:txBody>
        </p:sp>
        <p:pic>
          <p:nvPicPr>
            <p:cNvPr id="161811" name="Picture 19" descr="1320h0763 notepad with pe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978"/>
              <a:ext cx="486" cy="545"/>
            </a:xfrm>
            <a:prstGeom prst="rect">
              <a:avLst/>
            </a:prstGeom>
            <a:noFill/>
            <a:ln>
              <a:noFill/>
            </a:ln>
            <a:effectLst>
              <a:outerShdw dist="45791" dir="8778596" algn="ctr" rotWithShape="0">
                <a:schemeClr val="bg2"/>
              </a:outerShdw>
            </a:effectLst>
          </p:spPr>
        </p:pic>
      </p:grp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762000" y="137160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2400" b="1" dirty="0" smtClean="0"/>
              <a:t>Objekatska zamenica (Object pronoun) </a:t>
            </a:r>
            <a:r>
              <a:rPr lang="sr-Latn-RS" sz="2400" dirty="0" smtClean="0"/>
              <a:t>zamenjuje </a:t>
            </a:r>
            <a:r>
              <a:rPr lang="sr-Latn-RS" sz="2400" b="1" dirty="0" smtClean="0"/>
              <a:t>imenicu</a:t>
            </a:r>
            <a:r>
              <a:rPr lang="sr-Latn-RS" sz="2400" dirty="0" smtClean="0"/>
              <a:t> koja vrši službu </a:t>
            </a:r>
            <a:r>
              <a:rPr lang="sr-Latn-RS" sz="2400" b="1" dirty="0" smtClean="0"/>
              <a:t>objekta</a:t>
            </a:r>
            <a:r>
              <a:rPr lang="sr-Latn-RS" sz="2400" dirty="0" smtClean="0"/>
              <a:t> u rečenici. Objekatske zamenice se uvek nalaze </a:t>
            </a:r>
            <a:r>
              <a:rPr lang="sr-Latn-RS" sz="2400" b="1" dirty="0" smtClean="0"/>
              <a:t>posle</a:t>
            </a:r>
            <a:r>
              <a:rPr lang="sr-Latn-RS" sz="2400" dirty="0" smtClean="0"/>
              <a:t> predikata rečenice.</a:t>
            </a:r>
            <a:endParaRPr lang="en-US" sz="2400" u="sng" dirty="0"/>
          </a:p>
        </p:txBody>
      </p:sp>
      <p:pic>
        <p:nvPicPr>
          <p:cNvPr id="161816" name="Picture 24" descr="18410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4863" y="2743200"/>
            <a:ext cx="243522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8" grpId="0"/>
      <p:bldP spid="161800" grpId="0" animBg="1"/>
      <p:bldP spid="1618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391400" cy="841375"/>
          </a:xfrm>
        </p:spPr>
        <p:txBody>
          <a:bodyPr/>
          <a:lstStyle/>
          <a:p>
            <a:pPr eaLnBrk="1" hangingPunct="1">
              <a:defRPr/>
            </a:pPr>
            <a:r>
              <a:rPr lang="sr-Latn-RS" dirty="0" smtClean="0"/>
              <a:t>Object Pronouns-examples</a:t>
            </a:r>
            <a:endParaRPr lang="en-US" dirty="0" smtClean="0"/>
          </a:p>
        </p:txBody>
      </p:sp>
      <p:sp>
        <p:nvSpPr>
          <p:cNvPr id="2457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Diane</a:t>
            </a:r>
            <a:r>
              <a:rPr lang="en-US" b="1" smtClean="0">
                <a:solidFill>
                  <a:srgbClr val="FF0000"/>
                </a:solidFill>
              </a:rPr>
              <a:t> </a:t>
            </a:r>
            <a:r>
              <a:rPr lang="en-US" b="1" smtClean="0"/>
              <a:t>is calling </a:t>
            </a:r>
            <a:r>
              <a:rPr lang="en-US" b="1" smtClean="0">
                <a:solidFill>
                  <a:srgbClr val="FF0000"/>
                </a:solidFill>
              </a:rPr>
              <a:t>Bob</a:t>
            </a:r>
            <a:r>
              <a:rPr lang="en-US" b="1" smtClean="0"/>
              <a:t>.</a:t>
            </a:r>
          </a:p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762000" y="1828800"/>
            <a:ext cx="6858000" cy="1447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4000" b="1" i="1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286000"/>
            <a:ext cx="7391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sr-Latn-RS" sz="3200" b="1" kern="0" dirty="0">
                <a:latin typeface="+mn-lt"/>
                <a:cs typeface="+mn-cs"/>
              </a:rPr>
              <a:t>Diane</a:t>
            </a:r>
            <a:r>
              <a:rPr lang="sr-Latn-RS" sz="3200" b="1" kern="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sr-Latn-RS" sz="3200" b="1" kern="0" dirty="0">
                <a:solidFill>
                  <a:srgbClr val="000000"/>
                </a:solidFill>
                <a:latin typeface="+mn-lt"/>
                <a:cs typeface="+mn-cs"/>
              </a:rPr>
              <a:t>is calling </a:t>
            </a:r>
            <a:r>
              <a:rPr lang="sr-Latn-RS" sz="3200" b="1" kern="0" dirty="0">
                <a:solidFill>
                  <a:srgbClr val="FF0000"/>
                </a:solidFill>
                <a:latin typeface="+mn-lt"/>
                <a:cs typeface="+mn-cs"/>
              </a:rPr>
              <a:t>him</a:t>
            </a:r>
            <a:r>
              <a:rPr lang="sr-Latn-RS" sz="3200" b="1" kern="0" dirty="0">
                <a:solidFill>
                  <a:srgbClr val="000000"/>
                </a:solidFill>
                <a:latin typeface="+mn-lt"/>
                <a:cs typeface="+mn-cs"/>
              </a:rPr>
              <a:t>.</a:t>
            </a:r>
            <a:endParaRPr lang="en-US" sz="3200" b="1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114800"/>
            <a:ext cx="7315200" cy="1944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sr-Latn-RS" sz="3200" kern="0" dirty="0">
                <a:solidFill>
                  <a:srgbClr val="FF0000"/>
                </a:solidFill>
                <a:latin typeface="+mn-lt"/>
                <a:cs typeface="+mn-cs"/>
              </a:rPr>
              <a:t>Bob</a:t>
            </a:r>
            <a:r>
              <a:rPr lang="sr-Latn-RS" sz="3200" kern="0" dirty="0">
                <a:solidFill>
                  <a:srgbClr val="000000"/>
                </a:solidFill>
                <a:latin typeface="+mn-lt"/>
                <a:cs typeface="+mn-cs"/>
              </a:rPr>
              <a:t>– imenica; objekat rečenice</a:t>
            </a:r>
            <a:endParaRPr lang="en-US" sz="32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sr-Latn-RS" sz="3200" kern="0" dirty="0">
                <a:solidFill>
                  <a:srgbClr val="FF0000"/>
                </a:solidFill>
                <a:latin typeface="+mn-lt"/>
                <a:cs typeface="+mn-cs"/>
              </a:rPr>
              <a:t>him</a:t>
            </a:r>
            <a:r>
              <a:rPr lang="sr-Latn-RS" sz="3200" kern="0" dirty="0">
                <a:solidFill>
                  <a:srgbClr val="000000"/>
                </a:solidFill>
                <a:latin typeface="+mn-lt"/>
                <a:cs typeface="+mn-cs"/>
              </a:rPr>
              <a:t>– objekatska lična zamenica koja je zamenila imenicu Bob</a:t>
            </a:r>
            <a:r>
              <a:rPr lang="en-US" sz="3200" kern="0" dirty="0">
                <a:solidFill>
                  <a:srgbClr val="000000"/>
                </a:solidFill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299" name="Group 3"/>
          <p:cNvGraphicFramePr>
            <a:graphicFrameLocks noGrp="1"/>
          </p:cNvGraphicFramePr>
          <p:nvPr>
            <p:ph idx="1"/>
          </p:nvPr>
        </p:nvGraphicFramePr>
        <p:xfrm>
          <a:off x="1905000" y="1143000"/>
          <a:ext cx="5715000" cy="5715000"/>
        </p:xfrm>
        <a:graphic>
          <a:graphicData uri="http://schemas.openxmlformats.org/drawingml/2006/table">
            <a:tbl>
              <a:tblPr/>
              <a:tblGrid>
                <a:gridCol w="2858329"/>
                <a:gridCol w="2856671"/>
              </a:tblGrid>
              <a:tr h="1142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Subject Pronouns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Object Pronouns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572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3312" name="Text Box 16"/>
          <p:cNvSpPr txBox="1">
            <a:spLocks noChangeArrowheads="1"/>
          </p:cNvSpPr>
          <p:nvPr/>
        </p:nvSpPr>
        <p:spPr bwMode="auto">
          <a:xfrm>
            <a:off x="4876800" y="2286000"/>
            <a:ext cx="25146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076325" algn="l"/>
              </a:tabLst>
            </a:pPr>
            <a:r>
              <a:rPr lang="en-US" sz="2800">
                <a:solidFill>
                  <a:schemeClr val="folHlink"/>
                </a:solidFill>
              </a:rPr>
              <a:t>me 	(mene)</a:t>
            </a:r>
          </a:p>
          <a:p>
            <a:pPr>
              <a:tabLst>
                <a:tab pos="1076325" algn="l"/>
              </a:tabLst>
            </a:pPr>
            <a:endParaRPr lang="en-US" sz="800">
              <a:solidFill>
                <a:schemeClr val="folHlink"/>
              </a:solidFill>
            </a:endParaRPr>
          </a:p>
          <a:p>
            <a:pPr>
              <a:tabLst>
                <a:tab pos="1076325" algn="l"/>
              </a:tabLst>
            </a:pPr>
            <a:r>
              <a:rPr lang="en-US" sz="2800">
                <a:solidFill>
                  <a:schemeClr val="folHlink"/>
                </a:solidFill>
              </a:rPr>
              <a:t>you	  (tebe)</a:t>
            </a:r>
          </a:p>
          <a:p>
            <a:pPr>
              <a:tabLst>
                <a:tab pos="1076325" algn="l"/>
              </a:tabLst>
            </a:pPr>
            <a:endParaRPr lang="en-US" sz="800">
              <a:solidFill>
                <a:schemeClr val="folHlink"/>
              </a:solidFill>
            </a:endParaRPr>
          </a:p>
          <a:p>
            <a:pPr>
              <a:tabLst>
                <a:tab pos="1076325" algn="l"/>
              </a:tabLst>
            </a:pPr>
            <a:r>
              <a:rPr lang="en-US" sz="2800">
                <a:solidFill>
                  <a:schemeClr val="folHlink"/>
                </a:solidFill>
              </a:rPr>
              <a:t>him	 (njega)</a:t>
            </a:r>
          </a:p>
          <a:p>
            <a:pPr>
              <a:tabLst>
                <a:tab pos="1076325" algn="l"/>
              </a:tabLst>
            </a:pPr>
            <a:endParaRPr lang="en-US" sz="800">
              <a:solidFill>
                <a:schemeClr val="folHlink"/>
              </a:solidFill>
            </a:endParaRPr>
          </a:p>
          <a:p>
            <a:pPr>
              <a:tabLst>
                <a:tab pos="1076325" algn="l"/>
              </a:tabLst>
            </a:pPr>
            <a:r>
              <a:rPr lang="en-US" sz="2800">
                <a:solidFill>
                  <a:schemeClr val="folHlink"/>
                </a:solidFill>
              </a:rPr>
              <a:t>her	  (nju)</a:t>
            </a:r>
          </a:p>
          <a:p>
            <a:pPr>
              <a:tabLst>
                <a:tab pos="1076325" algn="l"/>
              </a:tabLst>
            </a:pPr>
            <a:endParaRPr lang="en-US" sz="800">
              <a:solidFill>
                <a:schemeClr val="folHlink"/>
              </a:solidFill>
            </a:endParaRPr>
          </a:p>
          <a:p>
            <a:pPr>
              <a:tabLst>
                <a:tab pos="1076325" algn="l"/>
              </a:tabLst>
            </a:pPr>
            <a:r>
              <a:rPr lang="en-US" sz="2800">
                <a:solidFill>
                  <a:schemeClr val="folHlink"/>
                </a:solidFill>
              </a:rPr>
              <a:t>it</a:t>
            </a:r>
          </a:p>
          <a:p>
            <a:pPr>
              <a:tabLst>
                <a:tab pos="1076325" algn="l"/>
              </a:tabLst>
            </a:pPr>
            <a:endParaRPr lang="en-US" sz="800">
              <a:solidFill>
                <a:schemeClr val="folHlink"/>
              </a:solidFill>
            </a:endParaRPr>
          </a:p>
          <a:p>
            <a:pPr>
              <a:tabLst>
                <a:tab pos="1076325" algn="l"/>
              </a:tabLst>
            </a:pPr>
            <a:r>
              <a:rPr lang="en-US" sz="2800">
                <a:solidFill>
                  <a:schemeClr val="folHlink"/>
                </a:solidFill>
              </a:rPr>
              <a:t>us	  (nas)</a:t>
            </a:r>
          </a:p>
          <a:p>
            <a:pPr>
              <a:tabLst>
                <a:tab pos="1076325" algn="l"/>
              </a:tabLst>
            </a:pPr>
            <a:r>
              <a:rPr lang="en-US" sz="2800">
                <a:solidFill>
                  <a:srgbClr val="4F56AD"/>
                </a:solidFill>
              </a:rPr>
              <a:t>you	  (vas)</a:t>
            </a:r>
          </a:p>
          <a:p>
            <a:pPr>
              <a:tabLst>
                <a:tab pos="1076325" algn="l"/>
              </a:tabLst>
            </a:pPr>
            <a:r>
              <a:rPr lang="en-US" sz="2800">
                <a:solidFill>
                  <a:schemeClr val="folHlink"/>
                </a:solidFill>
              </a:rPr>
              <a:t>them	  (njih)</a:t>
            </a:r>
            <a:endParaRPr lang="en-US" sz="2800"/>
          </a:p>
        </p:txBody>
      </p:sp>
      <p:sp>
        <p:nvSpPr>
          <p:cNvPr id="25616" name="Text Box 17"/>
          <p:cNvSpPr txBox="1">
            <a:spLocks noChangeArrowheads="1"/>
          </p:cNvSpPr>
          <p:nvPr/>
        </p:nvSpPr>
        <p:spPr bwMode="auto">
          <a:xfrm>
            <a:off x="2209800" y="2362200"/>
            <a:ext cx="21336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I</a:t>
            </a:r>
          </a:p>
          <a:p>
            <a:endParaRPr lang="en-US" sz="800"/>
          </a:p>
          <a:p>
            <a:r>
              <a:rPr lang="en-US" sz="2800"/>
              <a:t>you</a:t>
            </a:r>
          </a:p>
          <a:p>
            <a:endParaRPr lang="en-US" sz="800"/>
          </a:p>
          <a:p>
            <a:r>
              <a:rPr lang="en-US" sz="2800"/>
              <a:t>he</a:t>
            </a:r>
          </a:p>
          <a:p>
            <a:endParaRPr lang="en-US" sz="800"/>
          </a:p>
          <a:p>
            <a:r>
              <a:rPr lang="en-US" sz="2800"/>
              <a:t>she</a:t>
            </a:r>
          </a:p>
          <a:p>
            <a:endParaRPr lang="en-US" sz="800"/>
          </a:p>
          <a:p>
            <a:r>
              <a:rPr lang="en-US" sz="2800"/>
              <a:t>it</a:t>
            </a:r>
          </a:p>
          <a:p>
            <a:endParaRPr lang="en-US" sz="800"/>
          </a:p>
          <a:p>
            <a:r>
              <a:rPr lang="en-US" sz="2800"/>
              <a:t>we</a:t>
            </a:r>
          </a:p>
          <a:p>
            <a:r>
              <a:rPr lang="en-US" sz="2800"/>
              <a:t>you</a:t>
            </a:r>
          </a:p>
          <a:p>
            <a:r>
              <a:rPr lang="en-US" sz="2800"/>
              <a:t>they</a:t>
            </a:r>
          </a:p>
        </p:txBody>
      </p:sp>
      <p:sp>
        <p:nvSpPr>
          <p:cNvPr id="183314" name="AutoShape 18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841375"/>
          </a:xfrm>
          <a:ln w="28575"/>
        </p:spPr>
        <p:txBody>
          <a:bodyPr/>
          <a:lstStyle/>
          <a:p>
            <a:pPr eaLnBrk="1" hangingPunct="1">
              <a:defRPr/>
            </a:pPr>
            <a:r>
              <a:rPr lang="en-US" sz="4400" smtClean="0"/>
              <a:t>Subject and Object Pronouns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3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83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83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83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833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833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833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833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sr-Latn-RS" dirty="0" smtClean="0"/>
              <a:t>Object </a:t>
            </a:r>
            <a:r>
              <a:rPr lang="en-US" dirty="0" smtClean="0"/>
              <a:t>Pronouns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57325"/>
            <a:ext cx="4191000" cy="5095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John likes </a:t>
            </a:r>
            <a:r>
              <a:rPr lang="en-US" smtClean="0">
                <a:solidFill>
                  <a:srgbClr val="FF0066"/>
                </a:solidFill>
              </a:rPr>
              <a:t>______ </a:t>
            </a:r>
            <a:r>
              <a:rPr lang="en-US" smtClean="0"/>
              <a:t>.</a:t>
            </a:r>
            <a:endParaRPr lang="en-US" smtClean="0">
              <a:solidFill>
                <a:srgbClr val="FF0066"/>
              </a:solidFill>
            </a:endParaRPr>
          </a:p>
          <a:p>
            <a:pPr eaLnBrk="1" hangingPunct="1">
              <a:buFontTx/>
              <a:buNone/>
            </a:pPr>
            <a:r>
              <a:rPr lang="en-US" smtClean="0"/>
              <a:t>			</a:t>
            </a:r>
            <a:r>
              <a:rPr lang="en-US" smtClean="0">
                <a:solidFill>
                  <a:srgbClr val="FF0066"/>
                </a:solidFill>
              </a:rPr>
              <a:t>me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0066"/>
                </a:solidFill>
              </a:rPr>
              <a:t>			you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0066"/>
                </a:solidFill>
              </a:rPr>
              <a:t>			her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0066"/>
                </a:solidFill>
              </a:rPr>
              <a:t>			him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0066"/>
                </a:solidFill>
              </a:rPr>
              <a:t>			it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0066"/>
                </a:solidFill>
              </a:rPr>
              <a:t>			us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0066"/>
                </a:solidFill>
              </a:rPr>
              <a:t>			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0" name="Rectangle 50"/>
          <p:cNvSpPr>
            <a:spLocks noChangeArrowheads="1"/>
          </p:cNvSpPr>
          <p:nvPr/>
        </p:nvSpPr>
        <p:spPr bwMode="auto">
          <a:xfrm>
            <a:off x="4572000" y="5365750"/>
            <a:ext cx="1143000" cy="381000"/>
          </a:xfrm>
          <a:prstGeom prst="rect">
            <a:avLst/>
          </a:prstGeom>
          <a:solidFill>
            <a:srgbClr val="118F8D">
              <a:alpha val="3607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3" name="Rectangle 43"/>
          <p:cNvSpPr>
            <a:spLocks noChangeArrowheads="1"/>
          </p:cNvSpPr>
          <p:nvPr/>
        </p:nvSpPr>
        <p:spPr bwMode="auto">
          <a:xfrm>
            <a:off x="1012825" y="5372100"/>
            <a:ext cx="2819400" cy="381000"/>
          </a:xfrm>
          <a:prstGeom prst="rect">
            <a:avLst/>
          </a:prstGeom>
          <a:solidFill>
            <a:srgbClr val="333399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0" name="Rectangle 40"/>
          <p:cNvSpPr>
            <a:spLocks noChangeArrowheads="1"/>
          </p:cNvSpPr>
          <p:nvPr/>
        </p:nvSpPr>
        <p:spPr bwMode="auto">
          <a:xfrm>
            <a:off x="990600" y="4241800"/>
            <a:ext cx="1600200" cy="381000"/>
          </a:xfrm>
          <a:prstGeom prst="rect">
            <a:avLst/>
          </a:prstGeom>
          <a:solidFill>
            <a:srgbClr val="333399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8" name="Rectangle 48"/>
          <p:cNvSpPr>
            <a:spLocks noChangeArrowheads="1"/>
          </p:cNvSpPr>
          <p:nvPr/>
        </p:nvSpPr>
        <p:spPr bwMode="auto">
          <a:xfrm>
            <a:off x="3403600" y="4254500"/>
            <a:ext cx="2362200" cy="381000"/>
          </a:xfrm>
          <a:prstGeom prst="rect">
            <a:avLst/>
          </a:prstGeom>
          <a:solidFill>
            <a:srgbClr val="118F8D">
              <a:alpha val="3607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6" name="Rectangle 46"/>
          <p:cNvSpPr>
            <a:spLocks noChangeArrowheads="1"/>
          </p:cNvSpPr>
          <p:nvPr/>
        </p:nvSpPr>
        <p:spPr bwMode="auto">
          <a:xfrm>
            <a:off x="2857500" y="3162300"/>
            <a:ext cx="1295400" cy="381000"/>
          </a:xfrm>
          <a:prstGeom prst="rect">
            <a:avLst/>
          </a:prstGeom>
          <a:solidFill>
            <a:srgbClr val="118F8D">
              <a:alpha val="36862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6" name="Rectangle 36"/>
          <p:cNvSpPr>
            <a:spLocks noChangeArrowheads="1"/>
          </p:cNvSpPr>
          <p:nvPr/>
        </p:nvSpPr>
        <p:spPr bwMode="auto">
          <a:xfrm>
            <a:off x="1028700" y="3149600"/>
            <a:ext cx="1295400" cy="381000"/>
          </a:xfrm>
          <a:prstGeom prst="rect">
            <a:avLst/>
          </a:prstGeom>
          <a:solidFill>
            <a:srgbClr val="333399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2" name="Rectangle 52"/>
          <p:cNvSpPr>
            <a:spLocks noChangeArrowheads="1"/>
          </p:cNvSpPr>
          <p:nvPr/>
        </p:nvSpPr>
        <p:spPr bwMode="auto">
          <a:xfrm>
            <a:off x="2209800" y="1765300"/>
            <a:ext cx="685800" cy="381000"/>
          </a:xfrm>
          <a:prstGeom prst="rect">
            <a:avLst/>
          </a:prstGeom>
          <a:solidFill>
            <a:srgbClr val="333399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4" name="Rectangle 44"/>
          <p:cNvSpPr>
            <a:spLocks noChangeArrowheads="1"/>
          </p:cNvSpPr>
          <p:nvPr/>
        </p:nvSpPr>
        <p:spPr bwMode="auto">
          <a:xfrm>
            <a:off x="3657600" y="1752600"/>
            <a:ext cx="2209800" cy="457200"/>
          </a:xfrm>
          <a:prstGeom prst="rect">
            <a:avLst/>
          </a:prstGeom>
          <a:solidFill>
            <a:srgbClr val="118F8D">
              <a:alpha val="3607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62" name="Text Box 2"/>
          <p:cNvSpPr txBox="1">
            <a:spLocks noChangeArrowheads="1"/>
          </p:cNvSpPr>
          <p:nvPr/>
        </p:nvSpPr>
        <p:spPr bwMode="auto">
          <a:xfrm>
            <a:off x="533400" y="1728788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/>
              <a:t>Example:    Tom  likes his baby sister.</a:t>
            </a:r>
          </a:p>
          <a:p>
            <a:pPr marL="457200" indent="-457200">
              <a:spcBef>
                <a:spcPct val="50000"/>
              </a:spcBef>
            </a:pPr>
            <a:endParaRPr lang="en-US" sz="800"/>
          </a:p>
        </p:txBody>
      </p:sp>
      <p:sp>
        <p:nvSpPr>
          <p:cNvPr id="194579" name="Text Box 19"/>
          <p:cNvSpPr txBox="1">
            <a:spLocks noChangeArrowheads="1"/>
          </p:cNvSpPr>
          <p:nvPr/>
        </p:nvSpPr>
        <p:spPr bwMode="auto">
          <a:xfrm>
            <a:off x="533400" y="2819400"/>
            <a:ext cx="82296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endParaRPr lang="en-US" sz="80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/>
              <a:t>Jennifer  has two cats.</a:t>
            </a:r>
          </a:p>
          <a:p>
            <a:pPr marL="457200" indent="-457200">
              <a:spcBef>
                <a:spcPct val="50000"/>
              </a:spcBef>
            </a:pPr>
            <a:endParaRPr lang="en-US" sz="2400"/>
          </a:p>
          <a:p>
            <a:pPr marL="457200" indent="-457200">
              <a:spcBef>
                <a:spcPct val="50000"/>
              </a:spcBef>
            </a:pPr>
            <a:r>
              <a:rPr lang="en-US" sz="2400"/>
              <a:t>2.  The cake    is for Polly and me.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en-US" sz="2400"/>
          </a:p>
          <a:p>
            <a:pPr marL="457200" indent="-457200">
              <a:spcBef>
                <a:spcPct val="50000"/>
              </a:spcBef>
            </a:pPr>
            <a:r>
              <a:rPr lang="en-US" sz="2400"/>
              <a:t>3.  Cameron and Anna  have the test.</a:t>
            </a:r>
          </a:p>
        </p:txBody>
      </p:sp>
      <p:sp>
        <p:nvSpPr>
          <p:cNvPr id="194602" name="AutoShape 42"/>
          <p:cNvSpPr>
            <a:spLocks noChangeArrowheads="1"/>
          </p:cNvSpPr>
          <p:nvPr/>
        </p:nvSpPr>
        <p:spPr bwMode="auto">
          <a:xfrm>
            <a:off x="1916113" y="5867400"/>
            <a:ext cx="881062" cy="609600"/>
          </a:xfrm>
          <a:prstGeom prst="upArrowCallout">
            <a:avLst>
              <a:gd name="adj1" fmla="val 36133"/>
              <a:gd name="adj2" fmla="val 36133"/>
              <a:gd name="adj3" fmla="val 16667"/>
              <a:gd name="adj4" fmla="val 66667"/>
            </a:avLst>
          </a:prstGeom>
          <a:solidFill>
            <a:schemeClr val="fol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Tahoma" pitchFamily="34" charset="0"/>
              </a:rPr>
              <a:t>S</a:t>
            </a:r>
          </a:p>
        </p:txBody>
      </p:sp>
      <p:sp>
        <p:nvSpPr>
          <p:cNvPr id="194599" name="AutoShape 39"/>
          <p:cNvSpPr>
            <a:spLocks noChangeArrowheads="1"/>
          </p:cNvSpPr>
          <p:nvPr/>
        </p:nvSpPr>
        <p:spPr bwMode="auto">
          <a:xfrm>
            <a:off x="1516063" y="4699000"/>
            <a:ext cx="500062" cy="609600"/>
          </a:xfrm>
          <a:prstGeom prst="upArrowCallout">
            <a:avLst>
              <a:gd name="adj1" fmla="val 25000"/>
              <a:gd name="adj2" fmla="val 25000"/>
              <a:gd name="adj3" fmla="val 20317"/>
              <a:gd name="adj4" fmla="val 66667"/>
            </a:avLst>
          </a:prstGeom>
          <a:solidFill>
            <a:schemeClr val="fol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Tahoma" pitchFamily="34" charset="0"/>
              </a:rPr>
              <a:t>S</a:t>
            </a:r>
          </a:p>
        </p:txBody>
      </p:sp>
      <p:sp>
        <p:nvSpPr>
          <p:cNvPr id="194565" name="AutoShape 5"/>
          <p:cNvSpPr>
            <a:spLocks noChangeArrowheads="1"/>
          </p:cNvSpPr>
          <p:nvPr/>
        </p:nvSpPr>
        <p:spPr bwMode="auto">
          <a:xfrm>
            <a:off x="1466850" y="3581400"/>
            <a:ext cx="381000" cy="609600"/>
          </a:xfrm>
          <a:prstGeom prst="upArrowCallout">
            <a:avLst>
              <a:gd name="adj1" fmla="val 25000"/>
              <a:gd name="adj2" fmla="val 25000"/>
              <a:gd name="adj3" fmla="val 26667"/>
              <a:gd name="adj4" fmla="val 66667"/>
            </a:avLst>
          </a:prstGeom>
          <a:solidFill>
            <a:schemeClr val="fol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Tahoma" pitchFamily="34" charset="0"/>
              </a:rPr>
              <a:t>S</a:t>
            </a:r>
          </a:p>
        </p:txBody>
      </p:sp>
      <p:sp>
        <p:nvSpPr>
          <p:cNvPr id="194572" name="Text Box 12"/>
          <p:cNvSpPr txBox="1">
            <a:spLocks noChangeArrowheads="1"/>
          </p:cNvSpPr>
          <p:nvPr/>
        </p:nvSpPr>
        <p:spPr bwMode="auto">
          <a:xfrm>
            <a:off x="5562600" y="1752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ym typeface="Wingdings" pitchFamily="2" charset="2"/>
              </a:rPr>
              <a:t>  </a:t>
            </a:r>
            <a:r>
              <a:rPr lang="en-US" sz="2400">
                <a:solidFill>
                  <a:schemeClr val="folHlink"/>
                </a:solidFill>
                <a:sym typeface="Wingdings" pitchFamily="2" charset="2"/>
              </a:rPr>
              <a:t>He</a:t>
            </a:r>
            <a:r>
              <a:rPr lang="en-US" sz="2400">
                <a:sym typeface="Wingdings" pitchFamily="2" charset="2"/>
              </a:rPr>
              <a:t> likes </a:t>
            </a:r>
            <a:r>
              <a:rPr lang="en-US" sz="2400">
                <a:solidFill>
                  <a:srgbClr val="118F8D"/>
                </a:solidFill>
                <a:sym typeface="Wingdings" pitchFamily="2" charset="2"/>
              </a:rPr>
              <a:t>her</a:t>
            </a:r>
            <a:r>
              <a:rPr lang="en-US" sz="2400">
                <a:sym typeface="Wingdings" pitchFamily="2" charset="2"/>
              </a:rPr>
              <a:t>.</a:t>
            </a:r>
            <a:endParaRPr lang="en-US" sz="2400"/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4114800" y="31257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ym typeface="Wingdings" pitchFamily="2" charset="2"/>
              </a:rPr>
              <a:t>  </a:t>
            </a:r>
            <a:r>
              <a:rPr lang="en-US" sz="2400">
                <a:solidFill>
                  <a:schemeClr val="folHlink"/>
                </a:solidFill>
                <a:sym typeface="Wingdings" pitchFamily="2" charset="2"/>
              </a:rPr>
              <a:t>She</a:t>
            </a:r>
            <a:r>
              <a:rPr lang="en-US" sz="2400">
                <a:sym typeface="Wingdings" pitchFamily="2" charset="2"/>
              </a:rPr>
              <a:t> has </a:t>
            </a:r>
            <a:r>
              <a:rPr lang="en-US" sz="2400">
                <a:solidFill>
                  <a:srgbClr val="118F8D"/>
                </a:solidFill>
                <a:sym typeface="Wingdings" pitchFamily="2" charset="2"/>
              </a:rPr>
              <a:t>them</a:t>
            </a:r>
            <a:r>
              <a:rPr lang="en-US" sz="2400">
                <a:sym typeface="Wingdings" pitchFamily="2" charset="2"/>
              </a:rPr>
              <a:t>.</a:t>
            </a:r>
            <a:endParaRPr lang="en-US" sz="2400"/>
          </a:p>
        </p:txBody>
      </p:sp>
      <p:sp>
        <p:nvSpPr>
          <p:cNvPr id="194574" name="Text Box 14"/>
          <p:cNvSpPr txBox="1">
            <a:spLocks noChangeArrowheads="1"/>
          </p:cNvSpPr>
          <p:nvPr/>
        </p:nvSpPr>
        <p:spPr bwMode="auto">
          <a:xfrm>
            <a:off x="5638800" y="4227513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ym typeface="Wingdings" pitchFamily="2" charset="2"/>
              </a:rPr>
              <a:t> </a:t>
            </a:r>
            <a:r>
              <a:rPr lang="en-US" sz="2400">
                <a:solidFill>
                  <a:schemeClr val="folHlink"/>
                </a:solidFill>
                <a:sym typeface="Wingdings" pitchFamily="2" charset="2"/>
              </a:rPr>
              <a:t> It</a:t>
            </a:r>
            <a:r>
              <a:rPr lang="en-US" sz="2400">
                <a:sym typeface="Wingdings" pitchFamily="2" charset="2"/>
              </a:rPr>
              <a:t> is for </a:t>
            </a:r>
            <a:r>
              <a:rPr lang="en-US" sz="2400">
                <a:solidFill>
                  <a:srgbClr val="118F8D"/>
                </a:solidFill>
                <a:sym typeface="Wingdings" pitchFamily="2" charset="2"/>
              </a:rPr>
              <a:t>us</a:t>
            </a:r>
            <a:r>
              <a:rPr lang="en-US" sz="2400">
                <a:sym typeface="Wingdings" pitchFamily="2" charset="2"/>
              </a:rPr>
              <a:t>.</a:t>
            </a:r>
            <a:endParaRPr lang="en-US" sz="2400"/>
          </a:p>
        </p:txBody>
      </p:sp>
      <p:sp>
        <p:nvSpPr>
          <p:cNvPr id="194575" name="Text Box 15"/>
          <p:cNvSpPr txBox="1">
            <a:spLocks noChangeArrowheads="1"/>
          </p:cNvSpPr>
          <p:nvPr/>
        </p:nvSpPr>
        <p:spPr bwMode="auto">
          <a:xfrm>
            <a:off x="5791200" y="531495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ym typeface="Wingdings" pitchFamily="2" charset="2"/>
              </a:rPr>
              <a:t>  </a:t>
            </a:r>
            <a:r>
              <a:rPr lang="en-US" sz="2400">
                <a:solidFill>
                  <a:schemeClr val="folHlink"/>
                </a:solidFill>
                <a:sym typeface="Wingdings" pitchFamily="2" charset="2"/>
              </a:rPr>
              <a:t>They</a:t>
            </a:r>
            <a:r>
              <a:rPr lang="en-US" sz="2400">
                <a:sym typeface="Wingdings" pitchFamily="2" charset="2"/>
              </a:rPr>
              <a:t> have </a:t>
            </a:r>
            <a:r>
              <a:rPr lang="en-US" sz="2400">
                <a:solidFill>
                  <a:srgbClr val="118F8D"/>
                </a:solidFill>
                <a:sym typeface="Wingdings" pitchFamily="2" charset="2"/>
              </a:rPr>
              <a:t>it</a:t>
            </a:r>
            <a:r>
              <a:rPr lang="en-US" sz="2400">
                <a:sym typeface="Wingdings" pitchFamily="2" charset="2"/>
              </a:rPr>
              <a:t>.</a:t>
            </a:r>
            <a:endParaRPr lang="en-US" sz="2400"/>
          </a:p>
        </p:txBody>
      </p:sp>
      <p:sp>
        <p:nvSpPr>
          <p:cNvPr id="194576" name="AutoShape 16"/>
          <p:cNvSpPr>
            <a:spLocks noGrp="1" noChangeArrowheads="1"/>
          </p:cNvSpPr>
          <p:nvPr>
            <p:ph type="title"/>
          </p:nvPr>
        </p:nvSpPr>
        <p:spPr>
          <a:ln w="28575"/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Practice 1</a:t>
            </a:r>
          </a:p>
        </p:txBody>
      </p:sp>
      <p:sp>
        <p:nvSpPr>
          <p:cNvPr id="194564" name="AutoShape 4"/>
          <p:cNvSpPr>
            <a:spLocks noChangeArrowheads="1"/>
          </p:cNvSpPr>
          <p:nvPr/>
        </p:nvSpPr>
        <p:spPr bwMode="auto">
          <a:xfrm>
            <a:off x="4648200" y="2286000"/>
            <a:ext cx="477838" cy="609600"/>
          </a:xfrm>
          <a:prstGeom prst="upArrowCallout">
            <a:avLst>
              <a:gd name="adj1" fmla="val 25000"/>
              <a:gd name="adj2" fmla="val 25000"/>
              <a:gd name="adj3" fmla="val 21262"/>
              <a:gd name="adj4" fmla="val 66667"/>
            </a:avLst>
          </a:prstGeom>
          <a:solidFill>
            <a:srgbClr val="118F8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Tahoma" pitchFamily="34" charset="0"/>
              </a:rPr>
              <a:t>O</a:t>
            </a:r>
          </a:p>
        </p:txBody>
      </p:sp>
      <p:sp>
        <p:nvSpPr>
          <p:cNvPr id="194566" name="AutoShape 6"/>
          <p:cNvSpPr>
            <a:spLocks noChangeArrowheads="1"/>
          </p:cNvSpPr>
          <p:nvPr/>
        </p:nvSpPr>
        <p:spPr bwMode="auto">
          <a:xfrm>
            <a:off x="3397250" y="3568700"/>
            <a:ext cx="358775" cy="609600"/>
          </a:xfrm>
          <a:prstGeom prst="upArrowCallout">
            <a:avLst>
              <a:gd name="adj1" fmla="val 25000"/>
              <a:gd name="adj2" fmla="val 25000"/>
              <a:gd name="adj3" fmla="val 28319"/>
              <a:gd name="adj4" fmla="val 66667"/>
            </a:avLst>
          </a:prstGeom>
          <a:solidFill>
            <a:srgbClr val="118F8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Tahoma" pitchFamily="34" charset="0"/>
              </a:rPr>
              <a:t>O</a:t>
            </a:r>
          </a:p>
        </p:txBody>
      </p:sp>
      <p:sp>
        <p:nvSpPr>
          <p:cNvPr id="194568" name="AutoShape 8"/>
          <p:cNvSpPr>
            <a:spLocks noChangeArrowheads="1"/>
          </p:cNvSpPr>
          <p:nvPr/>
        </p:nvSpPr>
        <p:spPr bwMode="auto">
          <a:xfrm>
            <a:off x="4344988" y="4699000"/>
            <a:ext cx="368300" cy="609600"/>
          </a:xfrm>
          <a:prstGeom prst="upArrowCallout">
            <a:avLst>
              <a:gd name="adj1" fmla="val 25000"/>
              <a:gd name="adj2" fmla="val 25000"/>
              <a:gd name="adj3" fmla="val 27586"/>
              <a:gd name="adj4" fmla="val 66667"/>
            </a:avLst>
          </a:prstGeom>
          <a:solidFill>
            <a:srgbClr val="118F8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Tahoma" pitchFamily="34" charset="0"/>
              </a:rPr>
              <a:t>O</a:t>
            </a:r>
          </a:p>
        </p:txBody>
      </p:sp>
      <p:sp>
        <p:nvSpPr>
          <p:cNvPr id="194570" name="AutoShape 10"/>
          <p:cNvSpPr>
            <a:spLocks noChangeArrowheads="1"/>
          </p:cNvSpPr>
          <p:nvPr/>
        </p:nvSpPr>
        <p:spPr bwMode="auto">
          <a:xfrm>
            <a:off x="4953000" y="5865813"/>
            <a:ext cx="381000" cy="609600"/>
          </a:xfrm>
          <a:prstGeom prst="upArrowCallout">
            <a:avLst>
              <a:gd name="adj1" fmla="val 25000"/>
              <a:gd name="adj2" fmla="val 25000"/>
              <a:gd name="adj3" fmla="val 26667"/>
              <a:gd name="adj4" fmla="val 66667"/>
            </a:avLst>
          </a:prstGeom>
          <a:solidFill>
            <a:srgbClr val="118F8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Tahoma" pitchFamily="34" charset="0"/>
              </a:rPr>
              <a:t>O</a:t>
            </a:r>
          </a:p>
        </p:txBody>
      </p:sp>
      <p:sp>
        <p:nvSpPr>
          <p:cNvPr id="194563" name="AutoShape 3"/>
          <p:cNvSpPr>
            <a:spLocks noChangeArrowheads="1"/>
          </p:cNvSpPr>
          <p:nvPr/>
        </p:nvSpPr>
        <p:spPr bwMode="auto">
          <a:xfrm>
            <a:off x="2349500" y="2286000"/>
            <a:ext cx="385763" cy="609600"/>
          </a:xfrm>
          <a:prstGeom prst="upArrowCallout">
            <a:avLst>
              <a:gd name="adj1" fmla="val 25000"/>
              <a:gd name="adj2" fmla="val 25000"/>
              <a:gd name="adj3" fmla="val 26337"/>
              <a:gd name="adj4" fmla="val 66667"/>
            </a:avLst>
          </a:prstGeom>
          <a:solidFill>
            <a:schemeClr val="fol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Tahoma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45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500"/>
                                        <p:tgtEl>
                                          <p:spTgt spid="19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4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4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4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19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6" dur="500"/>
                                        <p:tgtEl>
                                          <p:spTgt spid="19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4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4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94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4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194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decel="100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3" dur="500"/>
                                        <p:tgtEl>
                                          <p:spTgt spid="19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0" grpId="0" animBg="1"/>
      <p:bldP spid="194603" grpId="0" animBg="1"/>
      <p:bldP spid="194600" grpId="0" animBg="1"/>
      <p:bldP spid="194608" grpId="0" animBg="1"/>
      <p:bldP spid="194606" grpId="0" animBg="1"/>
      <p:bldP spid="194596" grpId="0" animBg="1"/>
      <p:bldP spid="194612" grpId="0" animBg="1"/>
      <p:bldP spid="194604" grpId="0" animBg="1"/>
      <p:bldP spid="194562" grpId="0"/>
      <p:bldP spid="194579" grpId="0"/>
      <p:bldP spid="194602" grpId="0" animBg="1"/>
      <p:bldP spid="194599" grpId="0" animBg="1"/>
      <p:bldP spid="194565" grpId="0" animBg="1"/>
      <p:bldP spid="194572" grpId="0"/>
      <p:bldP spid="194573" grpId="0"/>
      <p:bldP spid="194574" grpId="0"/>
      <p:bldP spid="194575" grpId="0"/>
      <p:bldP spid="194564" grpId="0" animBg="1"/>
      <p:bldP spid="194566" grpId="0" animBg="1"/>
      <p:bldP spid="194568" grpId="0" animBg="1"/>
      <p:bldP spid="194570" grpId="0" animBg="1"/>
      <p:bldP spid="1945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228600"/>
            <a:ext cx="6972300" cy="8413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Practice </a:t>
            </a:r>
            <a:r>
              <a:rPr lang="sr-Latn-RS" dirty="0" smtClean="0"/>
              <a:t>2- Subject PRN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1. (Joe, Scott, and Bob)__________ </a:t>
            </a:r>
            <a:r>
              <a:rPr lang="sr-Latn-RS" sz="2800" dirty="0" smtClean="0"/>
              <a:t>go to school</a:t>
            </a:r>
            <a:r>
              <a:rPr lang="en-US" sz="2800" dirty="0" smtClean="0"/>
              <a:t> together.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2. (My Aunt Jane)_________ likes to watch scary </a:t>
            </a:r>
            <a:r>
              <a:rPr lang="sr-Latn-RS" sz="2800" dirty="0" smtClean="0"/>
              <a:t>films </a:t>
            </a:r>
            <a:r>
              <a:rPr lang="en-US" sz="2800" dirty="0" smtClean="0"/>
              <a:t>on television.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3. (Nick and I)_________ have a </a:t>
            </a:r>
            <a:r>
              <a:rPr lang="en-US" sz="2800" dirty="0" err="1" smtClean="0"/>
              <a:t>favo</a:t>
            </a:r>
            <a:r>
              <a:rPr lang="sr-Latn-RS" sz="2800" dirty="0" smtClean="0"/>
              <a:t>u</a:t>
            </a:r>
            <a:r>
              <a:rPr lang="en-US" sz="2800" dirty="0" smtClean="0"/>
              <a:t>rite restaurant in town.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4. (</a:t>
            </a:r>
            <a:r>
              <a:rPr lang="sr-Latn-RS" sz="2800" dirty="0" smtClean="0"/>
              <a:t>My fathers</a:t>
            </a:r>
            <a:r>
              <a:rPr lang="en-US" sz="2800" dirty="0" smtClean="0"/>
              <a:t>’s car)_________ </a:t>
            </a:r>
            <a:r>
              <a:rPr lang="sr-Latn-RS" sz="2800" dirty="0" smtClean="0"/>
              <a:t>is</a:t>
            </a:r>
            <a:r>
              <a:rPr lang="en-US" sz="2800" dirty="0" smtClean="0"/>
              <a:t> very </a:t>
            </a:r>
            <a:r>
              <a:rPr lang="sr-Latn-RS" sz="2800" dirty="0" smtClean="0"/>
              <a:t>old</a:t>
            </a:r>
            <a:r>
              <a:rPr lang="en-US" sz="2800" dirty="0" smtClean="0"/>
              <a:t>.</a:t>
            </a:r>
            <a:endParaRPr lang="sr-Latn-RS" sz="2800" dirty="0" smtClean="0"/>
          </a:p>
          <a:p>
            <a:pPr marL="0" indent="0" eaLnBrk="1" hangingPunct="1">
              <a:buFontTx/>
              <a:buNone/>
              <a:defRPr/>
            </a:pPr>
            <a:r>
              <a:rPr lang="sr-Latn-RS" sz="2800" dirty="0" smtClean="0"/>
              <a:t>5. (The elephants) _________ are drinking water.</a:t>
            </a:r>
          </a:p>
          <a:p>
            <a:pPr marL="0" indent="0" eaLnBrk="1" hangingPunct="1">
              <a:buFontTx/>
              <a:buNone/>
              <a:defRPr/>
            </a:pPr>
            <a:r>
              <a:rPr lang="sr-Latn-RS" sz="2800" dirty="0" smtClean="0"/>
              <a:t>6. (Mr. Potter)_________ never washes up.</a:t>
            </a:r>
            <a:endParaRPr lang="en-US" sz="2800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7" name="Rectangle 44"/>
          <p:cNvSpPr>
            <a:spLocks noChangeArrowheads="1"/>
          </p:cNvSpPr>
          <p:nvPr/>
        </p:nvSpPr>
        <p:spPr bwMode="auto">
          <a:xfrm>
            <a:off x="4343400" y="1600200"/>
            <a:ext cx="1981200" cy="457200"/>
          </a:xfrm>
          <a:prstGeom prst="rect">
            <a:avLst/>
          </a:prstGeom>
          <a:solidFill>
            <a:srgbClr val="118F8D">
              <a:alpha val="3607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They</a:t>
            </a:r>
          </a:p>
        </p:txBody>
      </p:sp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3276600" y="2514600"/>
            <a:ext cx="1752600" cy="457200"/>
          </a:xfrm>
          <a:prstGeom prst="rect">
            <a:avLst/>
          </a:prstGeom>
          <a:solidFill>
            <a:srgbClr val="118F8D">
              <a:alpha val="3607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She</a:t>
            </a:r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2819400" y="3505200"/>
            <a:ext cx="1676400" cy="457200"/>
          </a:xfrm>
          <a:prstGeom prst="rect">
            <a:avLst/>
          </a:prstGeom>
          <a:solidFill>
            <a:srgbClr val="118F8D">
              <a:alpha val="3607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We</a:t>
            </a:r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3733800" y="4419600"/>
            <a:ext cx="1676400" cy="457200"/>
          </a:xfrm>
          <a:prstGeom prst="rect">
            <a:avLst/>
          </a:prstGeom>
          <a:solidFill>
            <a:srgbClr val="118F8D">
              <a:alpha val="3607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It</a:t>
            </a:r>
          </a:p>
        </p:txBody>
      </p:sp>
      <p:sp>
        <p:nvSpPr>
          <p:cNvPr id="11" name="Rectangle 44"/>
          <p:cNvSpPr>
            <a:spLocks noChangeArrowheads="1"/>
          </p:cNvSpPr>
          <p:nvPr/>
        </p:nvSpPr>
        <p:spPr bwMode="auto">
          <a:xfrm>
            <a:off x="3429000" y="4953000"/>
            <a:ext cx="1905000" cy="457200"/>
          </a:xfrm>
          <a:prstGeom prst="rect">
            <a:avLst/>
          </a:prstGeom>
          <a:solidFill>
            <a:srgbClr val="118F8D">
              <a:alpha val="3607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They</a:t>
            </a:r>
          </a:p>
        </p:txBody>
      </p:sp>
      <p:sp>
        <p:nvSpPr>
          <p:cNvPr id="12" name="Rectangle 44"/>
          <p:cNvSpPr>
            <a:spLocks noChangeArrowheads="1"/>
          </p:cNvSpPr>
          <p:nvPr/>
        </p:nvSpPr>
        <p:spPr bwMode="auto">
          <a:xfrm>
            <a:off x="2743200" y="5410200"/>
            <a:ext cx="1752600" cy="457200"/>
          </a:xfrm>
          <a:prstGeom prst="rect">
            <a:avLst/>
          </a:prstGeom>
          <a:solidFill>
            <a:srgbClr val="118F8D">
              <a:alpha val="3607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228600"/>
            <a:ext cx="6972300" cy="8413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Practice </a:t>
            </a:r>
            <a:r>
              <a:rPr lang="sr-Latn-RS" dirty="0" smtClean="0"/>
              <a:t>3- Object PRN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sr-Latn-RS" sz="28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1. (Adam’s grandfather) </a:t>
            </a:r>
            <a:r>
              <a:rPr lang="sr-Latn-RS" sz="2800" dirty="0" smtClean="0"/>
              <a:t>I am doing </a:t>
            </a:r>
            <a:r>
              <a:rPr lang="en-US" sz="2800" dirty="0" smtClean="0"/>
              <a:t>a special portrait of ___________.</a:t>
            </a:r>
          </a:p>
          <a:p>
            <a:pPr marL="0" indent="0" eaLnBrk="1" hangingPunct="1">
              <a:buFontTx/>
              <a:buNone/>
              <a:defRPr/>
            </a:pPr>
            <a:r>
              <a:rPr lang="sr-Latn-RS" sz="2800" dirty="0" smtClean="0"/>
              <a:t>2</a:t>
            </a:r>
            <a:r>
              <a:rPr lang="en-US" sz="2800" dirty="0" smtClean="0"/>
              <a:t>. (The blue notebook) Samantha </a:t>
            </a:r>
            <a:r>
              <a:rPr lang="sr-Latn-RS" sz="2800" dirty="0" smtClean="0"/>
              <a:t>always does her homework </a:t>
            </a:r>
            <a:r>
              <a:rPr lang="en-US" sz="2800" dirty="0" smtClean="0"/>
              <a:t>in ___________.</a:t>
            </a:r>
          </a:p>
          <a:p>
            <a:pPr marL="0" indent="0" eaLnBrk="1" hangingPunct="1">
              <a:buFontTx/>
              <a:buNone/>
              <a:defRPr/>
            </a:pPr>
            <a:r>
              <a:rPr lang="sr-Latn-RS" sz="2800" dirty="0" smtClean="0"/>
              <a:t>3</a:t>
            </a:r>
            <a:r>
              <a:rPr lang="en-US" sz="2800" dirty="0" smtClean="0"/>
              <a:t>. (The pens and pencils) I </a:t>
            </a:r>
            <a:r>
              <a:rPr lang="sr-Latn-RS" sz="2800" dirty="0" smtClean="0"/>
              <a:t>have a new pencil case</a:t>
            </a:r>
            <a:r>
              <a:rPr lang="en-US" sz="2800" dirty="0" smtClean="0"/>
              <a:t> for __________.</a:t>
            </a:r>
          </a:p>
          <a:p>
            <a:pPr marL="0" indent="0" eaLnBrk="1" hangingPunct="1">
              <a:buFontTx/>
              <a:buNone/>
              <a:defRPr/>
            </a:pPr>
            <a:r>
              <a:rPr lang="sr-Latn-RS" sz="2800" dirty="0" smtClean="0"/>
              <a:t>4</a:t>
            </a:r>
            <a:r>
              <a:rPr lang="en-US" sz="2800" dirty="0" smtClean="0"/>
              <a:t>. (Uncle Peter) Sally </a:t>
            </a:r>
            <a:r>
              <a:rPr lang="sr-Latn-RS" sz="2800" dirty="0" smtClean="0"/>
              <a:t>sometimes cleans the car  </a:t>
            </a:r>
            <a:r>
              <a:rPr lang="en-US" sz="2800" dirty="0" smtClean="0"/>
              <a:t>for __________</a:t>
            </a:r>
            <a:endParaRPr lang="es-HN" sz="2800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7" name="Rectangle 44"/>
          <p:cNvSpPr>
            <a:spLocks noChangeArrowheads="1"/>
          </p:cNvSpPr>
          <p:nvPr/>
        </p:nvSpPr>
        <p:spPr bwMode="auto">
          <a:xfrm>
            <a:off x="990600" y="2514600"/>
            <a:ext cx="1981200" cy="457200"/>
          </a:xfrm>
          <a:prstGeom prst="rect">
            <a:avLst/>
          </a:prstGeom>
          <a:solidFill>
            <a:srgbClr val="118F8D">
              <a:alpha val="3607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him</a:t>
            </a:r>
          </a:p>
        </p:txBody>
      </p:sp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2819400" y="3505200"/>
            <a:ext cx="1752600" cy="457200"/>
          </a:xfrm>
          <a:prstGeom prst="rect">
            <a:avLst/>
          </a:prstGeom>
          <a:solidFill>
            <a:srgbClr val="118F8D">
              <a:alpha val="3607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it</a:t>
            </a:r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1219200" y="4343400"/>
            <a:ext cx="1676400" cy="457200"/>
          </a:xfrm>
          <a:prstGeom prst="rect">
            <a:avLst/>
          </a:prstGeom>
          <a:solidFill>
            <a:srgbClr val="118F8D">
              <a:alpha val="3607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them</a:t>
            </a:r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685800" y="5334000"/>
            <a:ext cx="1676400" cy="457200"/>
          </a:xfrm>
          <a:prstGeom prst="rect">
            <a:avLst/>
          </a:prstGeom>
          <a:solidFill>
            <a:srgbClr val="118F8D">
              <a:alpha val="3607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him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sz="8800" dirty="0" smtClean="0"/>
              <a:t> I   </a:t>
            </a:r>
            <a:r>
              <a:rPr lang="es-MX" sz="3600" dirty="0" smtClean="0"/>
              <a:t> </a:t>
            </a:r>
            <a:r>
              <a:rPr lang="es-MX" sz="3600" b="1" dirty="0" smtClean="0"/>
              <a:t> </a:t>
            </a:r>
            <a:r>
              <a:rPr lang="es-MX" sz="3600" b="1" dirty="0" err="1" smtClean="0"/>
              <a:t>I</a:t>
            </a:r>
            <a:r>
              <a:rPr lang="es-MX" sz="3600" b="1" dirty="0" smtClean="0"/>
              <a:t> </a:t>
            </a:r>
            <a:r>
              <a:rPr lang="es-MX" sz="3600" dirty="0" smtClean="0"/>
              <a:t>am </a:t>
            </a:r>
            <a:r>
              <a:rPr lang="es-MX" sz="3600" dirty="0" smtClean="0"/>
              <a:t>Jack.</a:t>
            </a:r>
            <a:endParaRPr lang="es-MX" sz="88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MX" dirty="0"/>
          </a:p>
        </p:txBody>
      </p:sp>
      <p:pic>
        <p:nvPicPr>
          <p:cNvPr id="12292" name="Picture 2" descr="C:\Users\alejandra\Documents\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0"/>
            <a:ext cx="2967038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9"/>
          <p:cNvSpPr txBox="1">
            <a:spLocks noChangeArrowheads="1"/>
          </p:cNvSpPr>
          <p:nvPr/>
        </p:nvSpPr>
        <p:spPr bwMode="auto">
          <a:xfrm>
            <a:off x="1600200" y="457200"/>
            <a:ext cx="6019800" cy="841375"/>
          </a:xfrm>
          <a:prstGeom prst="roundRect">
            <a:avLst>
              <a:gd name="adj" fmla="val 16667"/>
            </a:avLst>
          </a:prstGeom>
          <a:solidFill>
            <a:srgbClr val="304692"/>
          </a:solidFill>
          <a:ln w="28575" algn="ctr">
            <a:solidFill>
              <a:srgbClr val="000000"/>
            </a:solidFill>
            <a:round/>
            <a:headEnd/>
            <a:tailEnd/>
          </a:ln>
          <a:effectLst>
            <a:outerShdw dist="99190" dir="238833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MX" sz="4400" dirty="0" err="1">
                <a:solidFill>
                  <a:schemeClr val="bg1"/>
                </a:solidFill>
                <a:latin typeface="+mn-lt"/>
                <a:cs typeface="+mn-cs"/>
              </a:rPr>
              <a:t>Examples</a:t>
            </a:r>
            <a:endParaRPr lang="en-US" sz="4400" b="1" kern="0" dirty="0">
              <a:solidFill>
                <a:schemeClr val="bg1"/>
              </a:solidFill>
              <a:latin typeface="Arial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28600"/>
            <a:ext cx="7010400" cy="841375"/>
          </a:xfrm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defRPr/>
            </a:pPr>
            <a:r>
              <a:rPr lang="sr-Latn-RS" sz="3600" dirty="0" smtClean="0"/>
              <a:t>H</a:t>
            </a:r>
            <a:r>
              <a:rPr lang="en-GB" sz="3600" dirty="0" err="1" smtClean="0"/>
              <a:t>ighlight</a:t>
            </a:r>
            <a:r>
              <a:rPr lang="en-GB" sz="3600" dirty="0" smtClean="0"/>
              <a:t> the correct pronoun </a:t>
            </a:r>
            <a:r>
              <a:rPr lang="es-ES" sz="3600" dirty="0" smtClean="0"/>
              <a:t> 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n-GB" sz="2400" dirty="0" smtClean="0"/>
              <a:t>Look at  </a:t>
            </a:r>
            <a:r>
              <a:rPr lang="en-GB" sz="2400" b="1" u="sng" dirty="0" smtClean="0"/>
              <a:t>HE / HIM</a:t>
            </a:r>
            <a:r>
              <a:rPr lang="en-GB" sz="2400" b="1" dirty="0" smtClean="0"/>
              <a:t> </a:t>
            </a:r>
            <a:r>
              <a:rPr lang="en-GB" sz="2400" dirty="0" smtClean="0"/>
              <a:t>! </a:t>
            </a:r>
            <a:r>
              <a:rPr lang="en-GB" sz="2400" b="1" u="sng" dirty="0" smtClean="0"/>
              <a:t>HE / HIM </a:t>
            </a:r>
            <a:r>
              <a:rPr lang="en-GB" sz="2400" dirty="0" smtClean="0"/>
              <a:t>is Johnny </a:t>
            </a:r>
            <a:r>
              <a:rPr lang="en-GB" sz="2400" dirty="0" err="1" smtClean="0"/>
              <a:t>Depp</a:t>
            </a:r>
            <a:r>
              <a:rPr lang="en-GB" sz="2400" dirty="0" smtClean="0"/>
              <a:t>!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n-GB" sz="2400" dirty="0" smtClean="0"/>
              <a:t>That dog is very friendly. Look at </a:t>
            </a:r>
            <a:r>
              <a:rPr lang="en-GB" sz="2400" b="1" u="sng" dirty="0" smtClean="0"/>
              <a:t>HIM</a:t>
            </a:r>
            <a:r>
              <a:rPr lang="en-GB" sz="2400" u="sng" dirty="0" smtClean="0"/>
              <a:t>  /  </a:t>
            </a:r>
            <a:r>
              <a:rPr lang="en-GB" sz="2400" b="1" u="sng" dirty="0" smtClean="0"/>
              <a:t>IT</a:t>
            </a:r>
            <a:r>
              <a:rPr lang="en-GB" sz="2400" dirty="0" smtClean="0"/>
              <a:t>.  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n-GB" sz="2400" dirty="0" smtClean="0"/>
              <a:t>These are excellent books. Take </a:t>
            </a:r>
            <a:r>
              <a:rPr lang="en-GB" sz="2400" b="1" u="sng" dirty="0" smtClean="0"/>
              <a:t>THEY</a:t>
            </a:r>
            <a:r>
              <a:rPr lang="en-GB" sz="2400" u="sng" dirty="0" smtClean="0"/>
              <a:t>  /  </a:t>
            </a:r>
            <a:r>
              <a:rPr lang="en-GB" sz="2400" b="1" u="sng" dirty="0" smtClean="0"/>
              <a:t>THEM</a:t>
            </a:r>
            <a:r>
              <a:rPr lang="en-GB" sz="2400" dirty="0" smtClean="0"/>
              <a:t>.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n-GB" sz="2400" b="1" u="sng" dirty="0" smtClean="0"/>
              <a:t>SHE</a:t>
            </a:r>
            <a:r>
              <a:rPr lang="en-GB" sz="2400" u="sng" dirty="0" smtClean="0"/>
              <a:t>  /  </a:t>
            </a:r>
            <a:r>
              <a:rPr lang="en-GB" sz="2400" b="1" u="sng" dirty="0" smtClean="0"/>
              <a:t>HER</a:t>
            </a:r>
            <a:r>
              <a:rPr lang="en-GB" sz="2400" dirty="0" smtClean="0"/>
              <a:t> an excellent singer. Listen to                </a:t>
            </a:r>
            <a:r>
              <a:rPr lang="en-GB" sz="2400" b="1" u="sng" dirty="0" smtClean="0"/>
              <a:t>SHE</a:t>
            </a:r>
            <a:r>
              <a:rPr lang="en-GB" sz="2400" u="sng" dirty="0" smtClean="0"/>
              <a:t>  /  </a:t>
            </a:r>
            <a:r>
              <a:rPr lang="en-GB" sz="2400" b="1" u="sng" dirty="0" smtClean="0"/>
              <a:t>HER</a:t>
            </a:r>
            <a:r>
              <a:rPr lang="en-GB" sz="2400" dirty="0" smtClean="0"/>
              <a:t>.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n-GB" sz="2400" b="1" u="sng" dirty="0" smtClean="0"/>
              <a:t>I</a:t>
            </a:r>
            <a:r>
              <a:rPr lang="en-GB" sz="2400" u="sng" dirty="0" smtClean="0"/>
              <a:t>  /  </a:t>
            </a:r>
            <a:r>
              <a:rPr lang="en-GB" sz="2400" b="1" u="sng" dirty="0" smtClean="0"/>
              <a:t>ME</a:t>
            </a:r>
            <a:r>
              <a:rPr lang="en-GB" sz="2400" dirty="0" smtClean="0"/>
              <a:t> am nervous!! Don’t talk to  </a:t>
            </a:r>
            <a:r>
              <a:rPr lang="en-GB" sz="2400" b="1" u="sng" dirty="0" smtClean="0"/>
              <a:t>I</a:t>
            </a:r>
            <a:r>
              <a:rPr lang="en-GB" sz="2400" u="sng" dirty="0" smtClean="0"/>
              <a:t>  /  </a:t>
            </a:r>
            <a:r>
              <a:rPr lang="en-GB" sz="2400" b="1" u="sng" dirty="0" smtClean="0"/>
              <a:t>ME</a:t>
            </a:r>
            <a:r>
              <a:rPr lang="en-GB" sz="2400" dirty="0" smtClean="0"/>
              <a:t> !!  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n-GB" sz="2400" dirty="0" smtClean="0"/>
              <a:t>Oh, no! Aliens! Look at  </a:t>
            </a:r>
            <a:r>
              <a:rPr lang="en-GB" sz="2400" b="1" u="sng" dirty="0" smtClean="0"/>
              <a:t>IT</a:t>
            </a:r>
            <a:r>
              <a:rPr lang="en-GB" sz="2400" u="sng" dirty="0" smtClean="0"/>
              <a:t>  /  </a:t>
            </a:r>
            <a:r>
              <a:rPr lang="en-GB" sz="2400" b="1" u="sng" dirty="0" smtClean="0"/>
              <a:t>THEM</a:t>
            </a:r>
            <a:r>
              <a:rPr lang="en-GB" sz="2400" dirty="0" smtClean="0"/>
              <a:t> !! 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n-GB" sz="2400" dirty="0" smtClean="0"/>
              <a:t>That man is a liar! Don’t talk to </a:t>
            </a:r>
            <a:r>
              <a:rPr lang="en-GB" sz="2400" b="1" u="sng" dirty="0" smtClean="0"/>
              <a:t>HE</a:t>
            </a:r>
            <a:r>
              <a:rPr lang="en-GB" sz="2400" u="sng" dirty="0" smtClean="0"/>
              <a:t>  /  </a:t>
            </a:r>
            <a:r>
              <a:rPr lang="en-GB" sz="2400" b="1" u="sng" dirty="0" smtClean="0"/>
              <a:t>HIM</a:t>
            </a:r>
            <a:r>
              <a:rPr lang="en-GB" sz="2400" dirty="0" smtClean="0"/>
              <a:t> !! 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n-GB" sz="2400" dirty="0" smtClean="0"/>
              <a:t>The children are shouting. Take a look at </a:t>
            </a:r>
          </a:p>
          <a:p>
            <a:pPr marL="609600" indent="-609600" eaLnBrk="1" hangingPunct="1">
              <a:buNone/>
            </a:pPr>
            <a:r>
              <a:rPr lang="en-GB" sz="2400" b="1" dirty="0" smtClean="0"/>
              <a:t>        </a:t>
            </a:r>
            <a:r>
              <a:rPr lang="en-GB" sz="2400" b="1" u="sng" dirty="0" smtClean="0"/>
              <a:t> THEY</a:t>
            </a:r>
            <a:r>
              <a:rPr lang="en-GB" sz="2400" dirty="0" smtClean="0"/>
              <a:t>  / </a:t>
            </a:r>
            <a:r>
              <a:rPr lang="en-GB" sz="2400" b="1" u="sng" dirty="0" smtClean="0"/>
              <a:t>THEM</a:t>
            </a:r>
            <a:r>
              <a:rPr lang="en-GB" sz="2400" dirty="0" smtClean="0"/>
              <a:t>. 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endParaRPr lang="en-GB" sz="2000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n-GB" sz="2000" dirty="0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 l="12865" r="19676"/>
          <a:stretch>
            <a:fillRect/>
          </a:stretch>
        </p:blipFill>
        <p:spPr bwMode="auto">
          <a:xfrm>
            <a:off x="7315200" y="1219200"/>
            <a:ext cx="990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129540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2362200"/>
            <a:ext cx="7747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2971800"/>
            <a:ext cx="887412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3276600"/>
            <a:ext cx="85407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4343400"/>
            <a:ext cx="714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0875" y="4191000"/>
            <a:ext cx="873125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0" y="5638800"/>
            <a:ext cx="11112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2286000" y="1600200"/>
            <a:ext cx="1219200" cy="381000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b="1" dirty="0"/>
              <a:t>him</a:t>
            </a:r>
            <a:endParaRPr lang="en-US" sz="2400" b="1" dirty="0"/>
          </a:p>
        </p:txBody>
      </p:sp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3810000" y="1600200"/>
            <a:ext cx="1219200" cy="381000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b="1" dirty="0"/>
              <a:t>He</a:t>
            </a:r>
            <a:endParaRPr lang="en-US" sz="2400" b="1" dirty="0"/>
          </a:p>
        </p:txBody>
      </p:sp>
      <p:sp>
        <p:nvSpPr>
          <p:cNvPr id="15" name="Rectangle 44"/>
          <p:cNvSpPr>
            <a:spLocks noChangeArrowheads="1"/>
          </p:cNvSpPr>
          <p:nvPr/>
        </p:nvSpPr>
        <p:spPr bwMode="auto">
          <a:xfrm>
            <a:off x="5638800" y="2057400"/>
            <a:ext cx="1219200" cy="381000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b="1" dirty="0"/>
              <a:t>it</a:t>
            </a:r>
            <a:endParaRPr lang="en-US" sz="2400" b="1" dirty="0"/>
          </a:p>
        </p:txBody>
      </p:sp>
      <p:sp>
        <p:nvSpPr>
          <p:cNvPr id="16" name="Rectangle 44"/>
          <p:cNvSpPr>
            <a:spLocks noChangeArrowheads="1"/>
          </p:cNvSpPr>
          <p:nvPr/>
        </p:nvSpPr>
        <p:spPr bwMode="auto">
          <a:xfrm>
            <a:off x="5638800" y="2514600"/>
            <a:ext cx="2133600" cy="381000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b="1" dirty="0"/>
              <a:t>them</a:t>
            </a:r>
            <a:endParaRPr lang="en-US" sz="2400" b="1" dirty="0"/>
          </a:p>
        </p:txBody>
      </p:sp>
      <p:sp>
        <p:nvSpPr>
          <p:cNvPr id="17" name="Rectangle 44"/>
          <p:cNvSpPr>
            <a:spLocks noChangeArrowheads="1"/>
          </p:cNvSpPr>
          <p:nvPr/>
        </p:nvSpPr>
        <p:spPr bwMode="auto">
          <a:xfrm>
            <a:off x="1143000" y="2971800"/>
            <a:ext cx="1676400" cy="304800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b="1" dirty="0"/>
              <a:t>She</a:t>
            </a:r>
            <a:endParaRPr lang="en-US" sz="2400" b="1" dirty="0"/>
          </a:p>
        </p:txBody>
      </p:sp>
      <p:sp>
        <p:nvSpPr>
          <p:cNvPr id="18" name="Rectangle 44"/>
          <p:cNvSpPr>
            <a:spLocks noChangeArrowheads="1"/>
          </p:cNvSpPr>
          <p:nvPr/>
        </p:nvSpPr>
        <p:spPr bwMode="auto">
          <a:xfrm>
            <a:off x="1143000" y="3352800"/>
            <a:ext cx="1676400" cy="304800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b="1" dirty="0"/>
              <a:t>her</a:t>
            </a:r>
            <a:endParaRPr lang="en-US" sz="2400" b="1" dirty="0"/>
          </a:p>
        </p:txBody>
      </p:sp>
      <p:sp>
        <p:nvSpPr>
          <p:cNvPr id="19" name="Rectangle 44"/>
          <p:cNvSpPr>
            <a:spLocks noChangeArrowheads="1"/>
          </p:cNvSpPr>
          <p:nvPr/>
        </p:nvSpPr>
        <p:spPr bwMode="auto">
          <a:xfrm>
            <a:off x="1143000" y="3733800"/>
            <a:ext cx="990600" cy="381000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b="1" dirty="0"/>
              <a:t>I</a:t>
            </a:r>
            <a:endParaRPr lang="en-US" sz="2400" b="1" dirty="0"/>
          </a:p>
        </p:txBody>
      </p:sp>
      <p:sp>
        <p:nvSpPr>
          <p:cNvPr id="20" name="Rectangle 44"/>
          <p:cNvSpPr>
            <a:spLocks noChangeArrowheads="1"/>
          </p:cNvSpPr>
          <p:nvPr/>
        </p:nvSpPr>
        <p:spPr bwMode="auto">
          <a:xfrm>
            <a:off x="5791200" y="3733800"/>
            <a:ext cx="990600" cy="381000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b="1" dirty="0"/>
              <a:t>me</a:t>
            </a:r>
            <a:endParaRPr lang="en-US" sz="2400" b="1" dirty="0"/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4343400" y="4191000"/>
            <a:ext cx="1676400" cy="381000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b="1" dirty="0"/>
              <a:t>them</a:t>
            </a:r>
            <a:endParaRPr lang="en-US" sz="2400" b="1" dirty="0"/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5334000" y="4648200"/>
            <a:ext cx="1447800" cy="381000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b="1" dirty="0"/>
              <a:t>him</a:t>
            </a:r>
            <a:endParaRPr lang="en-US" sz="2400" b="1" dirty="0"/>
          </a:p>
        </p:txBody>
      </p:sp>
      <p:sp>
        <p:nvSpPr>
          <p:cNvPr id="23" name="Rectangle 44"/>
          <p:cNvSpPr>
            <a:spLocks noChangeArrowheads="1"/>
          </p:cNvSpPr>
          <p:nvPr/>
        </p:nvSpPr>
        <p:spPr bwMode="auto">
          <a:xfrm>
            <a:off x="1219200" y="5486400"/>
            <a:ext cx="2133600" cy="381000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b="1" dirty="0"/>
              <a:t>them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228600"/>
            <a:ext cx="6591300" cy="841375"/>
          </a:xfrm>
        </p:spPr>
        <p:txBody>
          <a:bodyPr/>
          <a:lstStyle/>
          <a:p>
            <a:pPr eaLnBrk="1" hangingPunct="1">
              <a:defRPr/>
            </a:pPr>
            <a:r>
              <a:rPr lang="sr-Latn-RS" dirty="0" smtClean="0"/>
              <a:t>Circle the correct pronoun</a:t>
            </a:r>
            <a:endParaRPr lang="en-US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I've got a pet rabbit. </a:t>
            </a:r>
            <a:r>
              <a:rPr lang="en-US" b="1" dirty="0" smtClean="0"/>
              <a:t>I/ Me </a:t>
            </a:r>
            <a:r>
              <a:rPr lang="en-US" dirty="0" smtClean="0"/>
              <a:t>put </a:t>
            </a:r>
            <a:r>
              <a:rPr lang="en-US" b="1" dirty="0" smtClean="0"/>
              <a:t>she / her </a:t>
            </a:r>
            <a:r>
              <a:rPr lang="en-US" dirty="0" smtClean="0"/>
              <a:t>on the grass. </a:t>
            </a:r>
            <a:r>
              <a:rPr lang="en-US" b="1" dirty="0" smtClean="0"/>
              <a:t>She</a:t>
            </a:r>
            <a:r>
              <a:rPr lang="en-US" dirty="0" smtClean="0"/>
              <a:t> /</a:t>
            </a:r>
            <a:r>
              <a:rPr lang="en-US" b="1" dirty="0" smtClean="0"/>
              <a:t>Her</a:t>
            </a:r>
            <a:r>
              <a:rPr lang="en-US" dirty="0" smtClean="0"/>
              <a:t> likes it, but my friend's dog watches </a:t>
            </a:r>
            <a:r>
              <a:rPr lang="en-US" b="1" dirty="0" smtClean="0"/>
              <a:t>she</a:t>
            </a:r>
            <a:r>
              <a:rPr lang="en-US" dirty="0" smtClean="0"/>
              <a:t> / </a:t>
            </a:r>
            <a:r>
              <a:rPr lang="en-US" b="1" dirty="0" smtClean="0"/>
              <a:t>her</a:t>
            </a:r>
            <a:r>
              <a:rPr lang="en-US" dirty="0" smtClean="0"/>
              <a:t>. </a:t>
            </a:r>
            <a:r>
              <a:rPr lang="en-US" b="1" dirty="0" smtClean="0"/>
              <a:t>He</a:t>
            </a:r>
            <a:r>
              <a:rPr lang="en-US" dirty="0" smtClean="0"/>
              <a:t> / </a:t>
            </a:r>
            <a:r>
              <a:rPr lang="en-US" b="1" dirty="0" smtClean="0"/>
              <a:t>Him</a:t>
            </a:r>
            <a:r>
              <a:rPr lang="en-US" dirty="0" smtClean="0"/>
              <a:t> wants to eat </a:t>
            </a:r>
            <a:r>
              <a:rPr lang="en-US" b="1" dirty="0" smtClean="0"/>
              <a:t>she</a:t>
            </a:r>
            <a:r>
              <a:rPr lang="en-US" dirty="0" smtClean="0"/>
              <a:t> / </a:t>
            </a:r>
            <a:r>
              <a:rPr lang="en-US" b="1" dirty="0" smtClean="0"/>
              <a:t>her</a:t>
            </a:r>
            <a:r>
              <a:rPr lang="en-US" dirty="0" smtClean="0"/>
              <a:t>, so I don't leave </a:t>
            </a:r>
            <a:r>
              <a:rPr lang="en-US" b="1" dirty="0" smtClean="0"/>
              <a:t>she</a:t>
            </a:r>
            <a:r>
              <a:rPr lang="en-US" dirty="0" smtClean="0"/>
              <a:t> / </a:t>
            </a:r>
            <a:r>
              <a:rPr lang="en-US" b="1" dirty="0" smtClean="0"/>
              <a:t>her</a:t>
            </a:r>
            <a:r>
              <a:rPr lang="en-US" dirty="0" smtClean="0"/>
              <a:t> in the garden. </a:t>
            </a:r>
          </a:p>
        </p:txBody>
      </p:sp>
      <p:sp>
        <p:nvSpPr>
          <p:cNvPr id="4" name="39 Elipse"/>
          <p:cNvSpPr/>
          <p:nvPr/>
        </p:nvSpPr>
        <p:spPr>
          <a:xfrm>
            <a:off x="4343400" y="1676400"/>
            <a:ext cx="457200" cy="733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5" name="39 Elipse"/>
          <p:cNvSpPr/>
          <p:nvPr/>
        </p:nvSpPr>
        <p:spPr>
          <a:xfrm>
            <a:off x="7162800" y="1752601"/>
            <a:ext cx="838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6" name="39 Elipse"/>
          <p:cNvSpPr/>
          <p:nvPr/>
        </p:nvSpPr>
        <p:spPr>
          <a:xfrm>
            <a:off x="2743200" y="2438400"/>
            <a:ext cx="838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7" name="39 Elipse"/>
          <p:cNvSpPr/>
          <p:nvPr/>
        </p:nvSpPr>
        <p:spPr>
          <a:xfrm>
            <a:off x="4191000" y="3200400"/>
            <a:ext cx="838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8" name="39 Elipse"/>
          <p:cNvSpPr/>
          <p:nvPr/>
        </p:nvSpPr>
        <p:spPr>
          <a:xfrm>
            <a:off x="5105400" y="320040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9" name="39 Elipse"/>
          <p:cNvSpPr/>
          <p:nvPr/>
        </p:nvSpPr>
        <p:spPr>
          <a:xfrm>
            <a:off x="2514600" y="3962400"/>
            <a:ext cx="838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10" name="39 Elipse"/>
          <p:cNvSpPr/>
          <p:nvPr/>
        </p:nvSpPr>
        <p:spPr>
          <a:xfrm>
            <a:off x="7162800" y="3962400"/>
            <a:ext cx="838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228600"/>
            <a:ext cx="6591300" cy="841375"/>
          </a:xfrm>
        </p:spPr>
        <p:txBody>
          <a:bodyPr/>
          <a:lstStyle/>
          <a:p>
            <a:pPr eaLnBrk="1" hangingPunct="1">
              <a:defRPr/>
            </a:pPr>
            <a:r>
              <a:rPr lang="sr-Latn-RS" dirty="0" smtClean="0"/>
              <a:t>Circle the correct pronoun</a:t>
            </a:r>
            <a:endParaRPr lang="en-US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I've got a hamster. I can't keep </a:t>
            </a:r>
            <a:r>
              <a:rPr lang="en-US" b="1" dirty="0" smtClean="0"/>
              <a:t>he / him </a:t>
            </a:r>
            <a:r>
              <a:rPr lang="en-US" dirty="0" smtClean="0"/>
              <a:t>in my bedroom, because </a:t>
            </a:r>
            <a:r>
              <a:rPr lang="en-US" b="1" dirty="0" smtClean="0"/>
              <a:t>he / him </a:t>
            </a:r>
            <a:r>
              <a:rPr lang="en-US" dirty="0" smtClean="0"/>
              <a:t>makes a lot of noise at night and </a:t>
            </a:r>
            <a:r>
              <a:rPr lang="en-US" b="1" dirty="0" smtClean="0"/>
              <a:t>he / him </a:t>
            </a:r>
            <a:r>
              <a:rPr lang="en-US" dirty="0" smtClean="0"/>
              <a:t>wakes     </a:t>
            </a:r>
            <a:r>
              <a:rPr lang="en-US" b="1" dirty="0" smtClean="0"/>
              <a:t>I / me </a:t>
            </a:r>
            <a:r>
              <a:rPr lang="en-US" dirty="0" smtClean="0"/>
              <a:t>up. </a:t>
            </a:r>
          </a:p>
        </p:txBody>
      </p:sp>
      <p:sp>
        <p:nvSpPr>
          <p:cNvPr id="4" name="39 Elipse"/>
          <p:cNvSpPr/>
          <p:nvPr/>
        </p:nvSpPr>
        <p:spPr>
          <a:xfrm>
            <a:off x="7162800" y="1752601"/>
            <a:ext cx="838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5" name="39 Elipse"/>
          <p:cNvSpPr/>
          <p:nvPr/>
        </p:nvSpPr>
        <p:spPr>
          <a:xfrm>
            <a:off x="4953000" y="2438400"/>
            <a:ext cx="6096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6" name="39 Elipse"/>
          <p:cNvSpPr/>
          <p:nvPr/>
        </p:nvSpPr>
        <p:spPr>
          <a:xfrm>
            <a:off x="5029200" y="320040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7" name="39 Elipse"/>
          <p:cNvSpPr/>
          <p:nvPr/>
        </p:nvSpPr>
        <p:spPr>
          <a:xfrm>
            <a:off x="1143000" y="3962400"/>
            <a:ext cx="838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228600"/>
            <a:ext cx="6591300" cy="841375"/>
          </a:xfrm>
        </p:spPr>
        <p:txBody>
          <a:bodyPr/>
          <a:lstStyle/>
          <a:p>
            <a:pPr eaLnBrk="1" hangingPunct="1">
              <a:defRPr/>
            </a:pPr>
            <a:r>
              <a:rPr lang="sr-Latn-RS" dirty="0" smtClean="0"/>
              <a:t>Circle the correct pronoun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There are lots of animals in the pet shop.  </a:t>
            </a:r>
            <a:r>
              <a:rPr lang="en-US" b="1" dirty="0" smtClean="0"/>
              <a:t>I/ Me </a:t>
            </a:r>
            <a:r>
              <a:rPr lang="en-US" dirty="0" smtClean="0"/>
              <a:t>love to watch </a:t>
            </a:r>
            <a:r>
              <a:rPr lang="en-US" b="1" dirty="0" smtClean="0"/>
              <a:t>they</a:t>
            </a:r>
            <a:r>
              <a:rPr lang="en-US" dirty="0" smtClean="0"/>
              <a:t> / </a:t>
            </a:r>
            <a:r>
              <a:rPr lang="en-US" b="1" dirty="0" smtClean="0"/>
              <a:t>them</a:t>
            </a:r>
            <a:r>
              <a:rPr lang="en-US" dirty="0" smtClean="0"/>
              <a:t>.  </a:t>
            </a:r>
            <a:r>
              <a:rPr lang="en-US" b="1" dirty="0" smtClean="0"/>
              <a:t>We / Us </a:t>
            </a:r>
            <a:r>
              <a:rPr lang="en-US" dirty="0" smtClean="0"/>
              <a:t>don't live in the town, so my mum takes    </a:t>
            </a:r>
            <a:r>
              <a:rPr lang="en-US" b="1" dirty="0" smtClean="0"/>
              <a:t>I/ me </a:t>
            </a:r>
            <a:r>
              <a:rPr lang="en-US" dirty="0" smtClean="0"/>
              <a:t>to the shop. </a:t>
            </a:r>
            <a:r>
              <a:rPr lang="en-US" b="1" dirty="0" smtClean="0"/>
              <a:t>She / Her </a:t>
            </a:r>
            <a:r>
              <a:rPr lang="en-US" dirty="0" smtClean="0"/>
              <a:t>likes the pet shop, too. </a:t>
            </a:r>
          </a:p>
        </p:txBody>
      </p:sp>
      <p:sp>
        <p:nvSpPr>
          <p:cNvPr id="4" name="39 Elipse"/>
          <p:cNvSpPr/>
          <p:nvPr/>
        </p:nvSpPr>
        <p:spPr>
          <a:xfrm>
            <a:off x="685800" y="2514600"/>
            <a:ext cx="4572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5" name="39 Elipse"/>
          <p:cNvSpPr/>
          <p:nvPr/>
        </p:nvSpPr>
        <p:spPr>
          <a:xfrm>
            <a:off x="5410200" y="2514600"/>
            <a:ext cx="1143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6" name="39 Elipse"/>
          <p:cNvSpPr/>
          <p:nvPr/>
        </p:nvSpPr>
        <p:spPr>
          <a:xfrm>
            <a:off x="6705600" y="2514600"/>
            <a:ext cx="838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7" name="39 Elipse"/>
          <p:cNvSpPr/>
          <p:nvPr/>
        </p:nvSpPr>
        <p:spPr>
          <a:xfrm>
            <a:off x="1066800" y="3962400"/>
            <a:ext cx="838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8" name="39 Elipse"/>
          <p:cNvSpPr/>
          <p:nvPr/>
        </p:nvSpPr>
        <p:spPr>
          <a:xfrm>
            <a:off x="4114800" y="3962400"/>
            <a:ext cx="838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228600"/>
            <a:ext cx="6591300" cy="841375"/>
          </a:xfrm>
        </p:spPr>
        <p:txBody>
          <a:bodyPr/>
          <a:lstStyle/>
          <a:p>
            <a:pPr eaLnBrk="1" hangingPunct="1">
              <a:defRPr/>
            </a:pPr>
            <a:r>
              <a:rPr lang="sr-Latn-RS" dirty="0" smtClean="0"/>
              <a:t>Circle the correct pronoun</a:t>
            </a:r>
            <a:endParaRPr lang="en-US" dirty="0" smtClean="0"/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295400"/>
            <a:ext cx="8382000" cy="5562600"/>
          </a:xfrm>
          <a:noFill/>
        </p:spPr>
      </p:pic>
      <p:sp>
        <p:nvSpPr>
          <p:cNvPr id="4" name="39 Elipse"/>
          <p:cNvSpPr/>
          <p:nvPr/>
        </p:nvSpPr>
        <p:spPr>
          <a:xfrm>
            <a:off x="4876800" y="2057400"/>
            <a:ext cx="6858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5" name="39 Elipse"/>
          <p:cNvSpPr/>
          <p:nvPr/>
        </p:nvSpPr>
        <p:spPr>
          <a:xfrm>
            <a:off x="4267200" y="2514600"/>
            <a:ext cx="10668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6" name="39 Elipse"/>
          <p:cNvSpPr/>
          <p:nvPr/>
        </p:nvSpPr>
        <p:spPr>
          <a:xfrm>
            <a:off x="6248400" y="2895600"/>
            <a:ext cx="10668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7" name="39 Elipse"/>
          <p:cNvSpPr/>
          <p:nvPr/>
        </p:nvSpPr>
        <p:spPr>
          <a:xfrm>
            <a:off x="5867400" y="3657600"/>
            <a:ext cx="10668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8" name="39 Elipse"/>
          <p:cNvSpPr/>
          <p:nvPr/>
        </p:nvSpPr>
        <p:spPr>
          <a:xfrm>
            <a:off x="3810000" y="411480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9" name="39 Elipse"/>
          <p:cNvSpPr/>
          <p:nvPr/>
        </p:nvSpPr>
        <p:spPr>
          <a:xfrm>
            <a:off x="6019800" y="4495800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10" name="39 Elipse"/>
          <p:cNvSpPr/>
          <p:nvPr/>
        </p:nvSpPr>
        <p:spPr>
          <a:xfrm>
            <a:off x="1752600" y="5257800"/>
            <a:ext cx="7620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11" name="39 Elipse"/>
          <p:cNvSpPr/>
          <p:nvPr/>
        </p:nvSpPr>
        <p:spPr>
          <a:xfrm>
            <a:off x="6096000" y="5257800"/>
            <a:ext cx="10668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12" name="39 Elipse"/>
          <p:cNvSpPr/>
          <p:nvPr/>
        </p:nvSpPr>
        <p:spPr>
          <a:xfrm>
            <a:off x="6096000" y="5715000"/>
            <a:ext cx="5334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934200" cy="84137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The Story of Chicken </a:t>
            </a:r>
            <a:r>
              <a:rPr lang="en-GB" dirty="0" err="1" smtClean="0"/>
              <a:t>Licken</a:t>
            </a:r>
            <a:endParaRPr lang="en-US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10000"/>
          </a:blip>
          <a:srcRect r="47732"/>
          <a:stretch>
            <a:fillRect/>
          </a:stretch>
        </p:blipFill>
        <p:spPr>
          <a:xfrm>
            <a:off x="318946" y="1524000"/>
            <a:ext cx="3186254" cy="3352800"/>
          </a:xfrm>
          <a:effectLst>
            <a:softEdge rad="112500"/>
          </a:effectLst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685800" y="5257800"/>
            <a:ext cx="777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4114800" y="1752600"/>
            <a:ext cx="47244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Chicken Licken is in the farm</a:t>
            </a:r>
            <a:r>
              <a:rPr lang="en-GB" sz="2800"/>
              <a:t>yard. </a:t>
            </a:r>
            <a:r>
              <a:rPr lang="en-US" sz="2800">
                <a:solidFill>
                  <a:srgbClr val="FF0000"/>
                </a:solidFill>
              </a:rPr>
              <a:t>Chicken Licken</a:t>
            </a:r>
            <a:r>
              <a:rPr lang="en-GB" sz="2800">
                <a:solidFill>
                  <a:srgbClr val="FF0000"/>
                </a:solidFill>
              </a:rPr>
              <a:t> </a:t>
            </a:r>
            <a:r>
              <a:rPr lang="en-GB" sz="2800"/>
              <a:t>is eating under a tree when suddenly </a:t>
            </a:r>
            <a:r>
              <a:rPr lang="en-GB" sz="2800">
                <a:solidFill>
                  <a:srgbClr val="FF0000"/>
                </a:solidFill>
              </a:rPr>
              <a:t>a nut </a:t>
            </a:r>
            <a:r>
              <a:rPr lang="en-GB" sz="2800"/>
              <a:t>falls on his head.</a:t>
            </a:r>
          </a:p>
          <a:p>
            <a:r>
              <a:rPr lang="en-GB" sz="2800"/>
              <a:t>“Oh, no,” says </a:t>
            </a:r>
            <a:r>
              <a:rPr lang="en-US" sz="2800">
                <a:solidFill>
                  <a:srgbClr val="FF0000"/>
                </a:solidFill>
              </a:rPr>
              <a:t>Chicken Licken</a:t>
            </a:r>
            <a:r>
              <a:rPr lang="en-GB" sz="2800"/>
              <a:t>. “</a:t>
            </a:r>
            <a:r>
              <a:rPr lang="en-GB" sz="2800">
                <a:solidFill>
                  <a:srgbClr val="FF0000"/>
                </a:solidFill>
              </a:rPr>
              <a:t>The sky  </a:t>
            </a:r>
            <a:r>
              <a:rPr lang="en-GB" sz="2800"/>
              <a:t>is falling down. I must go to London to tell </a:t>
            </a:r>
            <a:r>
              <a:rPr lang="en-GB" sz="2800">
                <a:solidFill>
                  <a:srgbClr val="FF0000"/>
                </a:solidFill>
              </a:rPr>
              <a:t>the King</a:t>
            </a:r>
            <a:r>
              <a:rPr lang="en-GB" sz="2800"/>
              <a:t>.”</a:t>
            </a:r>
            <a:endParaRPr lang="en-US" sz="280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304800" y="4800600"/>
            <a:ext cx="6781800" cy="1371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4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124700" cy="84137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The Story of Chicken </a:t>
            </a:r>
            <a:r>
              <a:rPr lang="en-GB" dirty="0" err="1" smtClean="0"/>
              <a:t>Licken</a:t>
            </a:r>
            <a:endParaRPr lang="en-US" dirty="0" smtClean="0"/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685800" y="5257800"/>
            <a:ext cx="777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533400" y="1371600"/>
            <a:ext cx="8305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Chicken Licken</a:t>
            </a:r>
            <a:r>
              <a:rPr lang="en-GB" sz="2800">
                <a:solidFill>
                  <a:srgbClr val="FF0000"/>
                </a:solidFill>
              </a:rPr>
              <a:t>, Henny Penny, Ducky Lucky and Goosey Loosey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GB" sz="2800"/>
              <a:t>never get to London and </a:t>
            </a:r>
            <a:r>
              <a:rPr lang="en-US" sz="2800">
                <a:solidFill>
                  <a:srgbClr val="FF0000"/>
                </a:solidFill>
              </a:rPr>
              <a:t>Chicken Licken</a:t>
            </a:r>
            <a:r>
              <a:rPr lang="en-GB" sz="2800">
                <a:solidFill>
                  <a:srgbClr val="FF0000"/>
                </a:solidFill>
              </a:rPr>
              <a:t>, Henny Penny, Ducky Lucky and Goosey Loosey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GB" sz="2800"/>
              <a:t>never tell the King that the sky is falling down because Foxy Loxy eats </a:t>
            </a:r>
            <a:r>
              <a:rPr lang="en-US" sz="2800">
                <a:solidFill>
                  <a:srgbClr val="FF0000"/>
                </a:solidFill>
              </a:rPr>
              <a:t>Chicken Licken</a:t>
            </a:r>
            <a:r>
              <a:rPr lang="en-GB" sz="2800">
                <a:solidFill>
                  <a:srgbClr val="FF0000"/>
                </a:solidFill>
              </a:rPr>
              <a:t>, Henny Penny, Ducky Lucky and Goosey Loosey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GB" sz="2800">
                <a:solidFill>
                  <a:srgbClr val="FF0000"/>
                </a:solidFill>
              </a:rPr>
              <a:t>.</a:t>
            </a:r>
            <a:endParaRPr lang="en-US" sz="2800"/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304800" y="4800600"/>
            <a:ext cx="6781800" cy="1371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4000" b="1" i="1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8074"/>
          <a:stretch>
            <a:fillRect/>
          </a:stretch>
        </p:blipFill>
        <p:spPr>
          <a:xfrm>
            <a:off x="2057400" y="4189561"/>
            <a:ext cx="5000372" cy="2668439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s-ES" sz="5400" kern="1200" dirty="0" err="1" smtClean="0">
                <a:solidFill>
                  <a:srgbClr val="000000"/>
                </a:solidFill>
                <a:latin typeface="Rage Italic" pitchFamily="66" charset="0"/>
              </a:rPr>
              <a:t>Thanks</a:t>
            </a:r>
            <a:r>
              <a:rPr lang="es-ES" sz="5400" kern="1200" dirty="0" smtClean="0">
                <a:solidFill>
                  <a:srgbClr val="000000"/>
                </a:solidFill>
                <a:latin typeface="Rage Italic" pitchFamily="66" charset="0"/>
              </a:rPr>
              <a:t> </a:t>
            </a:r>
            <a:r>
              <a:rPr lang="es-ES" sz="5400" kern="1200" dirty="0" err="1" smtClean="0">
                <a:solidFill>
                  <a:srgbClr val="000000"/>
                </a:solidFill>
                <a:latin typeface="Rage Italic" pitchFamily="66" charset="0"/>
              </a:rPr>
              <a:t>for</a:t>
            </a:r>
            <a:r>
              <a:rPr lang="es-ES" sz="5400" kern="1200" dirty="0" smtClean="0">
                <a:solidFill>
                  <a:srgbClr val="000000"/>
                </a:solidFill>
                <a:latin typeface="Rage Italic" pitchFamily="66" charset="0"/>
              </a:rPr>
              <a:t> </a:t>
            </a:r>
            <a:r>
              <a:rPr lang="es-ES" sz="5400" kern="1200" dirty="0" err="1" smtClean="0">
                <a:solidFill>
                  <a:srgbClr val="000000"/>
                </a:solidFill>
                <a:latin typeface="Rage Italic" pitchFamily="66" charset="0"/>
              </a:rPr>
              <a:t>your</a:t>
            </a:r>
            <a:r>
              <a:rPr lang="es-ES" sz="5400" kern="1200" dirty="0" smtClean="0">
                <a:solidFill>
                  <a:srgbClr val="000000"/>
                </a:solidFill>
                <a:latin typeface="Rage Italic" pitchFamily="66" charset="0"/>
              </a:rPr>
              <a:t> </a:t>
            </a:r>
            <a:r>
              <a:rPr lang="es-ES" sz="5400" kern="1200" dirty="0" err="1" smtClean="0">
                <a:solidFill>
                  <a:srgbClr val="000000"/>
                </a:solidFill>
                <a:latin typeface="Rage Italic" pitchFamily="66" charset="0"/>
              </a:rPr>
              <a:t>attention</a:t>
            </a:r>
            <a:r>
              <a:rPr lang="es-ES" sz="5400" kern="1200" dirty="0" smtClean="0">
                <a:solidFill>
                  <a:srgbClr val="000000"/>
                </a:solidFill>
                <a:latin typeface="Rage Italic" pitchFamily="66" charset="0"/>
              </a:rPr>
              <a:t>!</a:t>
            </a:r>
          </a:p>
          <a:p>
            <a:pPr marL="0" indent="0" algn="ctr" eaLnBrk="1" hangingPunct="1">
              <a:spcBef>
                <a:spcPts val="1800"/>
              </a:spcBef>
              <a:buFontTx/>
              <a:buNone/>
              <a:defRPr/>
            </a:pPr>
            <a:r>
              <a:rPr lang="es-ES" sz="5400" kern="1200" dirty="0" err="1" smtClean="0">
                <a:solidFill>
                  <a:srgbClr val="000000"/>
                </a:solidFill>
                <a:latin typeface="Rage Italic" pitchFamily="66" charset="0"/>
              </a:rPr>
              <a:t>Now</a:t>
            </a:r>
            <a:r>
              <a:rPr lang="es-ES" sz="5400" kern="1200" dirty="0" smtClean="0">
                <a:solidFill>
                  <a:srgbClr val="000000"/>
                </a:solidFill>
                <a:latin typeface="Rage Italic" pitchFamily="66" charset="0"/>
              </a:rPr>
              <a:t>, </a:t>
            </a:r>
            <a:r>
              <a:rPr lang="es-ES" sz="5400" kern="1200" dirty="0" err="1" smtClean="0">
                <a:solidFill>
                  <a:srgbClr val="000000"/>
                </a:solidFill>
                <a:latin typeface="Rage Italic" pitchFamily="66" charset="0"/>
              </a:rPr>
              <a:t>practice</a:t>
            </a:r>
            <a:r>
              <a:rPr lang="es-ES" sz="5400" kern="1200" dirty="0" smtClean="0">
                <a:solidFill>
                  <a:srgbClr val="000000"/>
                </a:solidFill>
                <a:latin typeface="Rage Italic" pitchFamily="66" charset="0"/>
              </a:rPr>
              <a:t> in </a:t>
            </a:r>
            <a:r>
              <a:rPr lang="es-ES" sz="5400" kern="1200" dirty="0" err="1" smtClean="0">
                <a:solidFill>
                  <a:srgbClr val="000000"/>
                </a:solidFill>
                <a:latin typeface="Rage Italic" pitchFamily="66" charset="0"/>
              </a:rPr>
              <a:t>your</a:t>
            </a:r>
            <a:r>
              <a:rPr lang="es-ES" sz="5400" kern="1200" dirty="0" smtClean="0">
                <a:solidFill>
                  <a:srgbClr val="000000"/>
                </a:solidFill>
                <a:latin typeface="Rage Italic" pitchFamily="66" charset="0"/>
              </a:rPr>
              <a:t>  </a:t>
            </a:r>
            <a:r>
              <a:rPr lang="es-ES" sz="5400" kern="1200" dirty="0" err="1" smtClean="0">
                <a:solidFill>
                  <a:srgbClr val="000000"/>
                </a:solidFill>
                <a:latin typeface="Rage Italic" pitchFamily="66" charset="0"/>
              </a:rPr>
              <a:t>book</a:t>
            </a:r>
            <a:r>
              <a:rPr lang="es-ES" sz="5400" kern="1200" dirty="0" smtClean="0">
                <a:solidFill>
                  <a:srgbClr val="000000"/>
                </a:solidFill>
                <a:latin typeface="Rage Italic" pitchFamily="66" charset="0"/>
              </a:rPr>
              <a:t>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7892" name="Picture 2" descr="https://encrypted-tbn2.gstatic.com/images?q=tbn:ANd9GcQmYW8vsEp9TT5uJq7prJw0Av22USOSBgnwQahGbbHPdO4huCHzK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6251">
            <a:off x="6561138" y="3894138"/>
            <a:ext cx="1676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90600" y="4114800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tomasevicsnezana.weebly.com/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sz="8000" smtClean="0"/>
              <a:t>You   </a:t>
            </a:r>
            <a:r>
              <a:rPr lang="es-MX" sz="2800" b="1" smtClean="0"/>
              <a:t>You</a:t>
            </a:r>
            <a:r>
              <a:rPr lang="es-MX" sz="2800" smtClean="0"/>
              <a:t> are my best friend!</a:t>
            </a:r>
          </a:p>
          <a:p>
            <a:pPr eaLnBrk="1" hangingPunct="1"/>
            <a:endParaRPr lang="es-MX" sz="800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MX" dirty="0"/>
          </a:p>
        </p:txBody>
      </p:sp>
      <p:pic>
        <p:nvPicPr>
          <p:cNvPr id="13316" name="Picture 2" descr="C:\Users\alejandra\Documents\Young-Girl-Pointing-Her-Friend-1011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733800"/>
            <a:ext cx="3871913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sz="8000" dirty="0" smtClean="0"/>
              <a:t>He   </a:t>
            </a:r>
            <a:r>
              <a:rPr lang="es-MX" sz="3600" b="1" dirty="0" err="1" smtClean="0"/>
              <a:t>He</a:t>
            </a:r>
            <a:r>
              <a:rPr lang="es-MX" sz="3600" dirty="0" smtClean="0"/>
              <a:t> </a:t>
            </a:r>
            <a:r>
              <a:rPr lang="es-MX" sz="3600" dirty="0" err="1" smtClean="0"/>
              <a:t>is</a:t>
            </a:r>
            <a:r>
              <a:rPr lang="es-MX" sz="3600" dirty="0" smtClean="0"/>
              <a:t> </a:t>
            </a:r>
            <a:r>
              <a:rPr lang="es-MX" sz="3600" dirty="0" smtClean="0"/>
              <a:t>Adam.</a:t>
            </a:r>
            <a:endParaRPr lang="es-MX" sz="3600" dirty="0" smtClean="0"/>
          </a:p>
          <a:p>
            <a:pPr eaLnBrk="1" hangingPunct="1"/>
            <a:endParaRPr lang="es-MX" sz="80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MX"/>
          </a:p>
        </p:txBody>
      </p:sp>
      <p:pic>
        <p:nvPicPr>
          <p:cNvPr id="14340" name="Picture 2" descr="C:\Users\alejandra\Documents\boy-clip-art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352800"/>
            <a:ext cx="16859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 descr="C:\Users\alejandra\Documents\girl_232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362200"/>
            <a:ext cx="3657600" cy="428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sz="8000" dirty="0" err="1" smtClean="0"/>
              <a:t>She</a:t>
            </a:r>
            <a:r>
              <a:rPr lang="es-MX" sz="8000" dirty="0" smtClean="0"/>
              <a:t> </a:t>
            </a:r>
            <a:r>
              <a:rPr lang="es-MX" sz="3600" dirty="0" smtClean="0"/>
              <a:t>   </a:t>
            </a:r>
            <a:r>
              <a:rPr lang="es-MX" sz="3600" b="1" dirty="0" smtClean="0"/>
              <a:t> </a:t>
            </a:r>
            <a:r>
              <a:rPr lang="es-MX" sz="3600" b="1" dirty="0" err="1" smtClean="0"/>
              <a:t>She</a:t>
            </a:r>
            <a:r>
              <a:rPr lang="es-MX" sz="3600" b="1" dirty="0" smtClean="0"/>
              <a:t> </a:t>
            </a:r>
            <a:r>
              <a:rPr lang="es-MX" sz="3600" dirty="0" err="1" smtClean="0"/>
              <a:t>is</a:t>
            </a:r>
            <a:r>
              <a:rPr lang="es-MX" sz="3600" dirty="0" smtClean="0"/>
              <a:t> </a:t>
            </a:r>
            <a:r>
              <a:rPr lang="es-MX" sz="3600" dirty="0" err="1" smtClean="0"/>
              <a:t>beautiful</a:t>
            </a:r>
            <a:r>
              <a:rPr lang="es-MX" sz="3600" dirty="0" smtClean="0"/>
              <a:t>.</a:t>
            </a:r>
            <a:endParaRPr lang="es-MX" sz="80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sz="8000" smtClean="0"/>
              <a:t>IT      </a:t>
            </a:r>
            <a:r>
              <a:rPr lang="es-MX" sz="3600" b="1" smtClean="0"/>
              <a:t>It</a:t>
            </a:r>
            <a:r>
              <a:rPr lang="es-MX" sz="3600" smtClean="0"/>
              <a:t> is a dog.</a:t>
            </a:r>
          </a:p>
          <a:p>
            <a:pPr eaLnBrk="1" hangingPunct="1"/>
            <a:endParaRPr lang="es-MX" sz="800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2209800" y="3019425"/>
            <a:ext cx="4191000" cy="708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1000">
              <a:latin typeface="Wingdings" pitchFamily="2" charset="2"/>
            </a:endParaRPr>
          </a:p>
          <a:p>
            <a:pPr eaLnBrk="0" hangingPunct="0"/>
            <a:r>
              <a:rPr lang="en-US" sz="1200">
                <a:solidFill>
                  <a:srgbClr val="000000"/>
                </a:solidFill>
              </a:rPr>
              <a:t>.</a:t>
            </a:r>
            <a:endParaRPr lang="en-US" sz="1100">
              <a:solidFill>
                <a:srgbClr val="000000"/>
              </a:solidFill>
            </a:endParaRPr>
          </a:p>
          <a:p>
            <a:pPr eaLnBrk="0" hangingPunct="0"/>
            <a:endParaRPr lang="en-US"/>
          </a:p>
        </p:txBody>
      </p:sp>
      <p:pic>
        <p:nvPicPr>
          <p:cNvPr id="16389" name="Picture 2" descr="C:\Users\alejandra\Documents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709862"/>
            <a:ext cx="38862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sz="8000" smtClean="0"/>
              <a:t>We     </a:t>
            </a:r>
            <a:r>
              <a:rPr lang="es-MX" sz="3600" b="1" smtClean="0"/>
              <a:t>We</a:t>
            </a:r>
            <a:r>
              <a:rPr lang="es-MX" sz="3600" smtClean="0"/>
              <a:t> are married.</a:t>
            </a:r>
            <a:endParaRPr lang="es-MX" sz="800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MX" dirty="0"/>
          </a:p>
        </p:txBody>
      </p:sp>
      <p:pic>
        <p:nvPicPr>
          <p:cNvPr id="17412" name="Picture 2" descr="C:\Users\alejandra\Documents\1805263-ust-married--cartoon-illustration-of-a-wedding-couple-in-fair-skin-t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124200"/>
            <a:ext cx="36576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sz="8000" smtClean="0"/>
              <a:t>They   </a:t>
            </a:r>
            <a:r>
              <a:rPr lang="es-MX" sz="3600" b="1" smtClean="0"/>
              <a:t>They</a:t>
            </a:r>
            <a:r>
              <a:rPr lang="es-MX" sz="3600" smtClean="0"/>
              <a:t> are happy.</a:t>
            </a:r>
            <a:endParaRPr lang="es-MX" sz="800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MX"/>
          </a:p>
        </p:txBody>
      </p:sp>
      <p:pic>
        <p:nvPicPr>
          <p:cNvPr id="18436" name="Picture 2" descr="C:\Users\alejandra\Documents\A42_th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276600"/>
            <a:ext cx="5257800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4 Marcador de contenido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568700"/>
          </a:xfrm>
        </p:spPr>
        <p:txBody>
          <a:bodyPr/>
          <a:lstStyle/>
          <a:p>
            <a:pPr eaLnBrk="1" hangingPunct="1"/>
            <a:r>
              <a:rPr lang="en-US" b="1" dirty="0" smtClean="0"/>
              <a:t>There are two types of </a:t>
            </a:r>
            <a:r>
              <a:rPr lang="en-US" dirty="0" smtClean="0"/>
              <a:t>Personal Pronouns</a:t>
            </a:r>
            <a:r>
              <a:rPr lang="en-US" b="1" dirty="0" smtClean="0"/>
              <a:t>:</a:t>
            </a:r>
          </a:p>
          <a:p>
            <a:pPr eaLnBrk="1" hangingPunct="1"/>
            <a:r>
              <a:rPr lang="en-US" dirty="0" smtClean="0"/>
              <a:t> </a:t>
            </a:r>
            <a:r>
              <a:rPr lang="en-US" b="1" dirty="0" smtClean="0"/>
              <a:t>Subject</a:t>
            </a:r>
          </a:p>
          <a:p>
            <a:pPr eaLnBrk="1" hangingPunct="1"/>
            <a:r>
              <a:rPr lang="en-US" dirty="0" smtClean="0"/>
              <a:t> </a:t>
            </a:r>
            <a:r>
              <a:rPr lang="en-US" b="1" dirty="0" smtClean="0"/>
              <a:t>Object</a:t>
            </a:r>
            <a:endParaRPr lang="es-MX" dirty="0" smtClean="0"/>
          </a:p>
        </p:txBody>
      </p:sp>
      <p:sp>
        <p:nvSpPr>
          <p:cNvPr id="12" name="AutoShape 9"/>
          <p:cNvSpPr txBox="1">
            <a:spLocks noChangeArrowheads="1"/>
          </p:cNvSpPr>
          <p:nvPr/>
        </p:nvSpPr>
        <p:spPr bwMode="auto">
          <a:xfrm>
            <a:off x="1600200" y="457200"/>
            <a:ext cx="6019800" cy="841375"/>
          </a:xfrm>
          <a:prstGeom prst="roundRect">
            <a:avLst>
              <a:gd name="adj" fmla="val 16667"/>
            </a:avLst>
          </a:prstGeom>
          <a:solidFill>
            <a:srgbClr val="304692"/>
          </a:solidFill>
          <a:ln w="28575" algn="ctr">
            <a:solidFill>
              <a:srgbClr val="000000"/>
            </a:solidFill>
            <a:round/>
            <a:headEnd/>
            <a:tailEnd/>
          </a:ln>
          <a:effectLst>
            <a:outerShdw dist="99190" dir="238833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sr-Latn-RS" sz="4400" b="1" kern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Personal </a:t>
            </a:r>
            <a:r>
              <a:rPr lang="en-US" sz="4400" b="1" kern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Pronouns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ic Template">
  <a:themeElements>
    <a:clrScheme name="Basic Template 1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8D8DB3"/>
      </a:accent1>
      <a:accent2>
        <a:srgbClr val="B2B2B2"/>
      </a:accent2>
      <a:accent3>
        <a:srgbClr val="FFFFFF"/>
      </a:accent3>
      <a:accent4>
        <a:srgbClr val="000000"/>
      </a:accent4>
      <a:accent5>
        <a:srgbClr val="C5C5D6"/>
      </a:accent5>
      <a:accent6>
        <a:srgbClr val="A1A1A1"/>
      </a:accent6>
      <a:hlink>
        <a:srgbClr val="6F89F7"/>
      </a:hlink>
      <a:folHlink>
        <a:srgbClr val="4F56AD"/>
      </a:folHlink>
    </a:clrScheme>
    <a:fontScheme name="Basic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sic Template 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8D8DB3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269</TotalTime>
  <Words>848</Words>
  <Application>Microsoft Office PowerPoint</Application>
  <PresentationFormat>On-screen Show (4:3)</PresentationFormat>
  <Paragraphs>169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Calibri</vt:lpstr>
      <vt:lpstr>Lucida Sans Unicode</vt:lpstr>
      <vt:lpstr>Monotype Corsiva</vt:lpstr>
      <vt:lpstr>Rage Italic</vt:lpstr>
      <vt:lpstr>Tahoma</vt:lpstr>
      <vt:lpstr>Verdana</vt:lpstr>
      <vt:lpstr>Wingdings</vt:lpstr>
      <vt:lpstr>Wingdings 2</vt:lpstr>
      <vt:lpstr>Wingdings 3</vt:lpstr>
      <vt:lpstr>Concurrencia</vt:lpstr>
      <vt:lpstr>Basic Template</vt:lpstr>
      <vt:lpstr>Personal Pronouns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Subject Pronouns</vt:lpstr>
      <vt:lpstr>Subject Pronouns</vt:lpstr>
      <vt:lpstr>Subject Pronouns-examples</vt:lpstr>
      <vt:lpstr>Object Pronouns</vt:lpstr>
      <vt:lpstr>Object Pronouns-examples</vt:lpstr>
      <vt:lpstr>Subject and Object Pronouns</vt:lpstr>
      <vt:lpstr>Object Pronouns</vt:lpstr>
      <vt:lpstr>Practice 1</vt:lpstr>
      <vt:lpstr>Practice 2- Subject PRN</vt:lpstr>
      <vt:lpstr>Practice 3- Object PRN</vt:lpstr>
      <vt:lpstr>Highlight the correct pronoun  </vt:lpstr>
      <vt:lpstr>Circle the correct pronoun</vt:lpstr>
      <vt:lpstr>Circle the correct pronoun</vt:lpstr>
      <vt:lpstr>Circle the correct pronoun</vt:lpstr>
      <vt:lpstr>Circle the correct pronoun</vt:lpstr>
      <vt:lpstr>The Story of Chicken Licken</vt:lpstr>
      <vt:lpstr>The Story of Chicken Licken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Pronouns</dc:title>
  <dc:creator>alejandra</dc:creator>
  <cp:lastModifiedBy>Sneza</cp:lastModifiedBy>
  <cp:revision>39</cp:revision>
  <dcterms:created xsi:type="dcterms:W3CDTF">2012-12-10T04:14:03Z</dcterms:created>
  <dcterms:modified xsi:type="dcterms:W3CDTF">2018-01-13T23:18:26Z</dcterms:modified>
</cp:coreProperties>
</file>