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257" r:id="rId2"/>
    <p:sldId id="270" r:id="rId3"/>
    <p:sldId id="276" r:id="rId4"/>
    <p:sldId id="277" r:id="rId5"/>
    <p:sldId id="271" r:id="rId6"/>
    <p:sldId id="272" r:id="rId7"/>
    <p:sldId id="273" r:id="rId8"/>
    <p:sldId id="274" r:id="rId9"/>
    <p:sldId id="275" r:id="rId10"/>
    <p:sldId id="258" r:id="rId11"/>
    <p:sldId id="259" r:id="rId12"/>
    <p:sldId id="260" r:id="rId13"/>
    <p:sldId id="263" r:id="rId14"/>
    <p:sldId id="264" r:id="rId15"/>
    <p:sldId id="266" r:id="rId16"/>
    <p:sldId id="267" r:id="rId17"/>
    <p:sldId id="268" r:id="rId18"/>
    <p:sldId id="278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AC"/>
    <a:srgbClr val="AE9B7A"/>
    <a:srgbClr val="3333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57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FA5630-679A-448A-930B-2489BF71CE12}" type="datetimeFigureOut">
              <a:rPr lang="en-US" smtClean="0"/>
              <a:pPr/>
              <a:t>11/1/2016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7D0774-139D-4F80-815D-EDA0CB76FD1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9527EB7-6AAE-4915-AA23-D818A0F32867}" type="slidenum">
              <a:rPr lang="en-GB">
                <a:solidFill>
                  <a:prstClr val="black"/>
                </a:solidFill>
              </a:rPr>
              <a:pPr/>
              <a:t>1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 descr="Canvas"/>
          <p:cNvSpPr>
            <a:spLocks noChangeArrowheads="1"/>
          </p:cNvSpPr>
          <p:nvPr/>
        </p:nvSpPr>
        <p:spPr bwMode="white">
          <a:xfrm>
            <a:off x="528638" y="201613"/>
            <a:ext cx="8397875" cy="6467475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GB" sz="2400">
              <a:solidFill>
                <a:srgbClr val="000000"/>
              </a:solidFill>
            </a:endParaRPr>
          </a:p>
        </p:txBody>
      </p:sp>
      <p:pic>
        <p:nvPicPr>
          <p:cNvPr id="5" name="Picture 3" descr="minispi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ltGray">
          <a:xfrm>
            <a:off x="0" y="50800"/>
            <a:ext cx="1181100" cy="428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4" descr="Canvas"/>
          <p:cNvSpPr>
            <a:spLocks noChangeArrowheads="1"/>
          </p:cNvSpPr>
          <p:nvPr/>
        </p:nvSpPr>
        <p:spPr bwMode="white">
          <a:xfrm>
            <a:off x="596900" y="4130675"/>
            <a:ext cx="1041400" cy="457200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GB" sz="2400">
              <a:solidFill>
                <a:srgbClr val="000000"/>
              </a:solidFill>
            </a:endParaRPr>
          </a:p>
        </p:txBody>
      </p:sp>
      <p:pic>
        <p:nvPicPr>
          <p:cNvPr id="7" name="Picture 5" descr="minispir"/>
          <p:cNvPicPr>
            <a:picLocks noChangeAspect="1" noChangeArrowheads="1"/>
          </p:cNvPicPr>
          <p:nvPr/>
        </p:nvPicPr>
        <p:blipFill>
          <a:blip r:embed="rId3" cstate="print"/>
          <a:srcRect t="39999"/>
          <a:stretch>
            <a:fillRect/>
          </a:stretch>
        </p:blipFill>
        <p:spPr bwMode="ltGray">
          <a:xfrm>
            <a:off x="0" y="4222750"/>
            <a:ext cx="1181100" cy="257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8" name="Rectangle 6"/>
          <p:cNvSpPr>
            <a:spLocks noGrp="1" noChangeArrowheads="1"/>
          </p:cNvSpPr>
          <p:nvPr>
            <p:ph type="ctrTitle"/>
          </p:nvPr>
        </p:nvSpPr>
        <p:spPr>
          <a:xfrm>
            <a:off x="914400" y="2057400"/>
            <a:ext cx="7721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8439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625600" y="3886200"/>
            <a:ext cx="6400800" cy="177165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" name="Rectangle 8"/>
          <p:cNvSpPr>
            <a:spLocks noGrp="1" noChangeArrowheads="1"/>
          </p:cNvSpPr>
          <p:nvPr>
            <p:ph type="dt" sz="quarter" idx="10"/>
          </p:nvPr>
        </p:nvSpPr>
        <p:spPr>
          <a:xfrm>
            <a:off x="1084263" y="60960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9"/>
          <p:cNvSpPr>
            <a:spLocks noGrp="1" noChangeArrowheads="1"/>
          </p:cNvSpPr>
          <p:nvPr>
            <p:ph type="ftr" sz="quarter" idx="11"/>
          </p:nvPr>
        </p:nvSpPr>
        <p:spPr>
          <a:xfrm>
            <a:off x="3522663" y="60960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" name="Rectangle 10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951663" y="60960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398D2D-6737-4B9D-A89F-3DA57DA2957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79D6DA-0B7E-4CB1-AD5D-049AF10E038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1066800" y="381000"/>
            <a:ext cx="5562600" cy="5486400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3289DB-E107-4BE0-9F0C-3F44A02E7D8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F8B673-4EF6-4777-973B-F6685A42DEF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63A4C1-93F4-4A0E-8AF9-9C91CCEAE3A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1066800" y="1752600"/>
            <a:ext cx="37338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953000" y="1752600"/>
            <a:ext cx="37338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92DFCC-F221-4F4A-A31E-84DF7DAA9D7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0FDFAF-2399-4B25-AD8E-95949C23865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5D4CFE-E984-4694-B21D-67AE69CA1B7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F24AA5-32D6-48AC-999E-D23CFC2E38A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512839-B7BD-4785-A8A0-CAA3AA7C803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FDCDAB-D99D-4AD9-84F2-87DB71F08C5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solidFill>
          <a:srgbClr val="906D58"/>
        </a:soli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ChangeArrowheads="1"/>
          </p:cNvSpPr>
          <p:nvPr/>
        </p:nvSpPr>
        <p:spPr bwMode="ltGray">
          <a:xfrm>
            <a:off x="609600" y="228600"/>
            <a:ext cx="8239125" cy="6391275"/>
          </a:xfrm>
          <a:prstGeom prst="rect">
            <a:avLst/>
          </a:prstGeom>
          <a:solidFill>
            <a:srgbClr val="EDE7E3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GB" sz="2400">
              <a:solidFill>
                <a:srgbClr val="000000"/>
              </a:solidFill>
            </a:endParaRPr>
          </a:p>
        </p:txBody>
      </p:sp>
      <p:sp>
        <p:nvSpPr>
          <p:cNvPr id="17411" name="Line 3"/>
          <p:cNvSpPr>
            <a:spLocks noChangeShapeType="1"/>
          </p:cNvSpPr>
          <p:nvPr/>
        </p:nvSpPr>
        <p:spPr bwMode="ltGray">
          <a:xfrm>
            <a:off x="1016000" y="1600200"/>
            <a:ext cx="7670800" cy="0"/>
          </a:xfrm>
          <a:prstGeom prst="line">
            <a:avLst/>
          </a:prstGeom>
          <a:noFill/>
          <a:ln w="3175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pt-BR" sz="2400">
              <a:solidFill>
                <a:srgbClr val="000000"/>
              </a:solidFill>
            </a:endParaRPr>
          </a:p>
        </p:txBody>
      </p:sp>
      <p:pic>
        <p:nvPicPr>
          <p:cNvPr id="2052" name="Picture 4" descr="minispir"/>
          <p:cNvPicPr>
            <a:picLocks noChangeAspect="1" noChangeArrowheads="1"/>
          </p:cNvPicPr>
          <p:nvPr/>
        </p:nvPicPr>
        <p:blipFill>
          <a:blip r:embed="rId13" cstate="print"/>
          <a:srcRect b="5333"/>
          <a:stretch>
            <a:fillRect/>
          </a:stretch>
        </p:blipFill>
        <p:spPr bwMode="ltGray">
          <a:xfrm>
            <a:off x="0" y="50800"/>
            <a:ext cx="1181100" cy="405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5" descr="minispir"/>
          <p:cNvPicPr>
            <a:picLocks noChangeAspect="1" noChangeArrowheads="1"/>
          </p:cNvPicPr>
          <p:nvPr/>
        </p:nvPicPr>
        <p:blipFill>
          <a:blip r:embed="rId13" cstate="print"/>
          <a:srcRect t="39999"/>
          <a:stretch>
            <a:fillRect/>
          </a:stretch>
        </p:blipFill>
        <p:spPr bwMode="ltGray">
          <a:xfrm>
            <a:off x="0" y="4222750"/>
            <a:ext cx="1181100" cy="257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4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81000"/>
            <a:ext cx="7620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752600"/>
            <a:ext cx="76200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7416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14413" y="610711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7417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52813" y="6107113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7418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81813" y="610711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20EC24F-9B28-4CFE-998E-7EEFC4F3E7CE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jpe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robsbots.org.uk/arduino-on-the-pi/arduinologo/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robsbots.org.uk/arduino-on-the-pi/arduinologo/" TargetMode="Externa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28688" y="3429000"/>
            <a:ext cx="7943850" cy="2228850"/>
          </a:xfrm>
        </p:spPr>
        <p:txBody>
          <a:bodyPr/>
          <a:lstStyle/>
          <a:p>
            <a:pPr eaLnBrk="1" hangingPunct="1">
              <a:defRPr/>
            </a:pPr>
            <a:r>
              <a:rPr lang="en-GB" sz="4000" b="1" cap="all" dirty="0" smtClean="0"/>
              <a:t>PRESENT PERFECT TENSE:</a:t>
            </a:r>
            <a:br>
              <a:rPr lang="en-GB" sz="4000" b="1" cap="all" dirty="0" smtClean="0"/>
            </a:br>
            <a:r>
              <a:rPr lang="en-GB" sz="4000" b="1" cap="all" dirty="0" smtClean="0"/>
              <a:t>FOR </a:t>
            </a:r>
            <a:r>
              <a:rPr lang="en-GB" sz="1800" b="1" cap="all" dirty="0" smtClean="0"/>
              <a:t>or</a:t>
            </a:r>
            <a:r>
              <a:rPr lang="en-GB" sz="4000" b="1" cap="all" dirty="0" smtClean="0"/>
              <a:t>  SINCE</a:t>
            </a:r>
            <a:br>
              <a:rPr lang="en-GB" sz="4000" b="1" cap="all" dirty="0" smtClean="0"/>
            </a:br>
            <a:r>
              <a:rPr lang="en-GB" sz="4000" cap="all" dirty="0" smtClean="0"/>
              <a:t/>
            </a:r>
            <a:br>
              <a:rPr lang="en-GB" sz="4000" cap="all" dirty="0" smtClean="0"/>
            </a:br>
            <a:r>
              <a:rPr lang="en-GB" sz="2800" cap="all" dirty="0" smtClean="0"/>
              <a:t>NOVEMBER, 2013</a:t>
            </a:r>
            <a:r>
              <a:rPr lang="en-US" sz="4000" dirty="0" smtClean="0"/>
              <a:t/>
            </a:r>
            <a:br>
              <a:rPr lang="en-US" sz="4000" dirty="0" smtClean="0"/>
            </a:br>
            <a:endParaRPr lang="en-GB" sz="4000" dirty="0" smtClean="0"/>
          </a:p>
        </p:txBody>
      </p:sp>
      <p:graphicFrame>
        <p:nvGraphicFramePr>
          <p:cNvPr id="1026" name="Object 4"/>
          <p:cNvGraphicFramePr>
            <a:graphicFrameLocks noChangeAspect="1"/>
          </p:cNvGraphicFramePr>
          <p:nvPr/>
        </p:nvGraphicFramePr>
        <p:xfrm>
          <a:off x="1214438" y="928688"/>
          <a:ext cx="1830387" cy="1316037"/>
        </p:xfrm>
        <a:graphic>
          <a:graphicData uri="http://schemas.openxmlformats.org/presentationml/2006/ole">
            <p:oleObj spid="_x0000_s2050" name="Clip" r:id="rId4" imgW="1830600" imgH="131652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FOR and SINCE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1538" y="1714488"/>
            <a:ext cx="7620000" cy="4643470"/>
          </a:xfrm>
        </p:spPr>
        <p:txBody>
          <a:bodyPr/>
          <a:lstStyle/>
          <a:p>
            <a:pPr>
              <a:buNone/>
            </a:pPr>
            <a:r>
              <a:rPr lang="en-GB" b="1" dirty="0" smtClean="0"/>
              <a:t>We use FOR to tell a period ( of time).</a:t>
            </a:r>
          </a:p>
          <a:p>
            <a:r>
              <a:rPr lang="en-GB" dirty="0" smtClean="0"/>
              <a:t>I’ve been in Italy </a:t>
            </a:r>
            <a:r>
              <a:rPr lang="en-GB" dirty="0" smtClean="0">
                <a:solidFill>
                  <a:srgbClr val="FF0000"/>
                </a:solidFill>
              </a:rPr>
              <a:t>for</a:t>
            </a:r>
            <a:r>
              <a:rPr lang="en-GB" dirty="0" smtClean="0"/>
              <a:t> </a:t>
            </a:r>
            <a:r>
              <a:rPr lang="en-GB" dirty="0" smtClean="0">
                <a:solidFill>
                  <a:srgbClr val="7030A0"/>
                </a:solidFill>
              </a:rPr>
              <a:t>five days</a:t>
            </a:r>
            <a:r>
              <a:rPr lang="en-GB" dirty="0" smtClean="0"/>
              <a:t>.</a:t>
            </a:r>
          </a:p>
          <a:p>
            <a:pPr>
              <a:buNone/>
            </a:pPr>
            <a:r>
              <a:rPr lang="en-GB" dirty="0" smtClean="0"/>
              <a:t>					</a:t>
            </a:r>
          </a:p>
          <a:p>
            <a:pPr>
              <a:spcBef>
                <a:spcPts val="0"/>
              </a:spcBef>
              <a:buNone/>
            </a:pPr>
            <a:r>
              <a:rPr lang="en-GB" dirty="0" smtClean="0"/>
              <a:t>					    period</a:t>
            </a:r>
          </a:p>
          <a:p>
            <a:pPr>
              <a:buNone/>
            </a:pPr>
            <a:r>
              <a:rPr lang="en-GB" b="1" dirty="0" smtClean="0"/>
              <a:t>We use SINCE to tell a point( of time).</a:t>
            </a:r>
          </a:p>
          <a:p>
            <a:r>
              <a:rPr lang="en-GB" dirty="0" smtClean="0"/>
              <a:t>I’ve been in Italy </a:t>
            </a:r>
            <a:r>
              <a:rPr lang="en-GB" dirty="0" smtClean="0">
                <a:solidFill>
                  <a:srgbClr val="FF0000"/>
                </a:solidFill>
              </a:rPr>
              <a:t>since </a:t>
            </a:r>
            <a:r>
              <a:rPr lang="en-GB" dirty="0" smtClean="0">
                <a:solidFill>
                  <a:srgbClr val="7030A0"/>
                </a:solidFill>
              </a:rPr>
              <a:t>Sunday.</a:t>
            </a:r>
            <a:endParaRPr lang="en-GB" dirty="0" smtClean="0"/>
          </a:p>
          <a:p>
            <a:pPr>
              <a:buNone/>
            </a:pPr>
            <a:r>
              <a:rPr lang="en-GB" dirty="0" smtClean="0"/>
              <a:t>					</a:t>
            </a:r>
          </a:p>
          <a:p>
            <a:pPr>
              <a:spcBef>
                <a:spcPts val="0"/>
              </a:spcBef>
              <a:buNone/>
            </a:pPr>
            <a:r>
              <a:rPr lang="en-GB" dirty="0" smtClean="0"/>
              <a:t>					        point</a:t>
            </a:r>
            <a:endParaRPr lang="en-GB" b="1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Right Brace 3"/>
          <p:cNvSpPr/>
          <p:nvPr/>
        </p:nvSpPr>
        <p:spPr bwMode="auto">
          <a:xfrm rot="5400000">
            <a:off x="5572132" y="2214554"/>
            <a:ext cx="428628" cy="1714512"/>
          </a:xfrm>
          <a:prstGeom prst="rightBrace">
            <a:avLst>
              <a:gd name="adj1" fmla="val 18656"/>
              <a:gd name="adj2" fmla="val 50000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" name="Right Brace 4"/>
          <p:cNvSpPr/>
          <p:nvPr/>
        </p:nvSpPr>
        <p:spPr bwMode="auto">
          <a:xfrm rot="5400000">
            <a:off x="5750727" y="4679165"/>
            <a:ext cx="428628" cy="1500198"/>
          </a:xfrm>
          <a:prstGeom prst="rightBrace">
            <a:avLst>
              <a:gd name="adj1" fmla="val 18656"/>
              <a:gd name="adj2" fmla="val 50000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342900" lvl="0" indent="-342900"/>
            <a:r>
              <a:rPr lang="en-GB" b="1" dirty="0" smtClean="0"/>
              <a:t>Fill in SINCE or FOR.</a:t>
            </a:r>
            <a:endParaRPr lang="en-US" b="1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571612"/>
            <a:ext cx="7620000" cy="5072098"/>
          </a:xfrm>
        </p:spPr>
        <p:txBody>
          <a:bodyPr/>
          <a:lstStyle/>
          <a:p>
            <a:pPr>
              <a:buNone/>
            </a:pPr>
            <a:r>
              <a:rPr lang="en-GB" sz="23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 	_____ Easter</a:t>
            </a:r>
            <a:endParaRPr lang="en-US" sz="23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r>
              <a:rPr lang="en-GB" sz="23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 	_____ last summer</a:t>
            </a:r>
            <a:endParaRPr lang="en-US" sz="23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r>
              <a:rPr lang="en-GB" sz="23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 	_____ two weeks</a:t>
            </a:r>
            <a:endParaRPr lang="en-US" sz="23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r>
              <a:rPr lang="en-GB" sz="23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4 	_____ my birthday</a:t>
            </a:r>
            <a:endParaRPr lang="en-US" sz="23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r>
              <a:rPr lang="en-GB" sz="23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5 	_____ 1995</a:t>
            </a:r>
            <a:endParaRPr lang="en-US" sz="23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r>
              <a:rPr lang="en-GB" sz="23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6 	_____ three days</a:t>
            </a:r>
            <a:endParaRPr lang="en-US" sz="23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r>
              <a:rPr lang="en-GB" sz="23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7 	_____ my childhood</a:t>
            </a:r>
            <a:endParaRPr lang="en-US" sz="23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r>
              <a:rPr lang="en-GB" sz="23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8 	_____ a few minutes</a:t>
            </a:r>
            <a:endParaRPr lang="en-US" sz="23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514350" indent="-514350">
              <a:buNone/>
            </a:pPr>
            <a:r>
              <a:rPr lang="en-GB" sz="23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9   _____  I was ten</a:t>
            </a:r>
          </a:p>
          <a:p>
            <a:pPr>
              <a:buNone/>
            </a:pPr>
            <a:r>
              <a:rPr lang="en-GB" sz="23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10 _____ ten years</a:t>
            </a:r>
            <a:endParaRPr lang="en-US" sz="23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r>
              <a:rPr lang="en-GB" sz="23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11 _____ I was young</a:t>
            </a:r>
            <a:endParaRPr lang="en-US" sz="23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r>
              <a:rPr lang="en-GB" sz="23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12 _____ 1st April </a:t>
            </a:r>
            <a:endParaRPr lang="en-US" sz="23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1428728" y="1643050"/>
            <a:ext cx="857256" cy="35719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2200" b="1" dirty="0" smtClean="0">
                <a:solidFill>
                  <a:srgbClr val="FF0000"/>
                </a:solidFill>
                <a:latin typeface="Times New Roman" pitchFamily="18" charset="0"/>
              </a:rPr>
              <a:t>since</a:t>
            </a:r>
            <a:endParaRPr kumimoji="0" lang="en-US" sz="22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1357290" y="2071678"/>
            <a:ext cx="857256" cy="35719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2200" b="1" dirty="0" smtClean="0">
                <a:solidFill>
                  <a:srgbClr val="FF0000"/>
                </a:solidFill>
                <a:latin typeface="Times New Roman" pitchFamily="18" charset="0"/>
              </a:rPr>
              <a:t>since</a:t>
            </a:r>
            <a:endParaRPr kumimoji="0" lang="en-US" sz="22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1428728" y="2428868"/>
            <a:ext cx="857256" cy="35719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2200" b="1" dirty="0" smtClean="0">
                <a:solidFill>
                  <a:srgbClr val="FF0000"/>
                </a:solidFill>
                <a:latin typeface="Times New Roman" pitchFamily="18" charset="0"/>
              </a:rPr>
              <a:t>for</a:t>
            </a:r>
            <a:endParaRPr kumimoji="0" lang="en-US" sz="22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1428728" y="2857496"/>
            <a:ext cx="857256" cy="35719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2200" b="1" dirty="0" smtClean="0">
                <a:solidFill>
                  <a:srgbClr val="FF0000"/>
                </a:solidFill>
                <a:latin typeface="Times New Roman" pitchFamily="18" charset="0"/>
              </a:rPr>
              <a:t>since</a:t>
            </a:r>
            <a:endParaRPr kumimoji="0" lang="en-US" sz="22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1428728" y="3286124"/>
            <a:ext cx="857256" cy="35719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2200" b="1" dirty="0" smtClean="0">
                <a:solidFill>
                  <a:srgbClr val="FF0000"/>
                </a:solidFill>
                <a:latin typeface="Times New Roman" pitchFamily="18" charset="0"/>
              </a:rPr>
              <a:t>since</a:t>
            </a:r>
            <a:endParaRPr kumimoji="0" lang="en-US" sz="22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1428728" y="3714752"/>
            <a:ext cx="857256" cy="35719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2200" b="1" dirty="0" smtClean="0">
                <a:solidFill>
                  <a:srgbClr val="FF0000"/>
                </a:solidFill>
                <a:latin typeface="Times New Roman" pitchFamily="18" charset="0"/>
              </a:rPr>
              <a:t>for</a:t>
            </a:r>
            <a:endParaRPr kumimoji="0" lang="en-US" sz="22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1428728" y="4143380"/>
            <a:ext cx="857256" cy="35719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2200" b="1" dirty="0" smtClean="0">
                <a:solidFill>
                  <a:srgbClr val="FF0000"/>
                </a:solidFill>
                <a:latin typeface="Times New Roman" pitchFamily="18" charset="0"/>
              </a:rPr>
              <a:t>since</a:t>
            </a:r>
            <a:endParaRPr kumimoji="0" lang="en-US" sz="22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1428728" y="4572008"/>
            <a:ext cx="857256" cy="35719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2200" b="1" dirty="0" smtClean="0">
                <a:solidFill>
                  <a:srgbClr val="FF0000"/>
                </a:solidFill>
                <a:latin typeface="Times New Roman" pitchFamily="18" charset="0"/>
              </a:rPr>
              <a:t>for</a:t>
            </a:r>
            <a:endParaRPr kumimoji="0" lang="en-US" sz="22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1428728" y="4929198"/>
            <a:ext cx="857256" cy="35719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2200" b="1" dirty="0" smtClean="0">
                <a:solidFill>
                  <a:srgbClr val="FF0000"/>
                </a:solidFill>
                <a:latin typeface="Times New Roman" pitchFamily="18" charset="0"/>
              </a:rPr>
              <a:t>since</a:t>
            </a:r>
            <a:endParaRPr kumimoji="0" lang="en-US" sz="22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1428728" y="5429264"/>
            <a:ext cx="857256" cy="35719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2200" b="1" dirty="0" smtClean="0">
                <a:solidFill>
                  <a:srgbClr val="FF0000"/>
                </a:solidFill>
                <a:latin typeface="Times New Roman" pitchFamily="18" charset="0"/>
              </a:rPr>
              <a:t>for</a:t>
            </a:r>
            <a:endParaRPr kumimoji="0" lang="en-US" sz="22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1428728" y="5786454"/>
            <a:ext cx="857256" cy="35719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2200" b="1" dirty="0" smtClean="0">
                <a:solidFill>
                  <a:srgbClr val="FF0000"/>
                </a:solidFill>
                <a:latin typeface="Times New Roman" pitchFamily="18" charset="0"/>
              </a:rPr>
              <a:t>since</a:t>
            </a:r>
            <a:endParaRPr kumimoji="0" lang="en-US" sz="22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1428728" y="6215082"/>
            <a:ext cx="857256" cy="35719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2200" b="1" dirty="0" smtClean="0">
                <a:solidFill>
                  <a:srgbClr val="FF0000"/>
                </a:solidFill>
                <a:latin typeface="Times New Roman" pitchFamily="18" charset="0"/>
              </a:rPr>
              <a:t>since</a:t>
            </a:r>
            <a:endParaRPr kumimoji="0" lang="en-US" sz="22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Fill in SINCE or FOR.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752600"/>
            <a:ext cx="7620000" cy="4819672"/>
          </a:xfrm>
        </p:spPr>
        <p:txBody>
          <a:bodyPr/>
          <a:lstStyle/>
          <a:p>
            <a:r>
              <a:rPr lang="en-US" sz="2400" dirty="0" smtClean="0"/>
              <a:t>We’ve known each other </a:t>
            </a:r>
            <a:r>
              <a:rPr lang="en-GB" sz="2400" dirty="0" smtClean="0"/>
              <a:t>______ </a:t>
            </a:r>
            <a:r>
              <a:rPr lang="en-US" sz="2400" dirty="0" smtClean="0"/>
              <a:t>two years.</a:t>
            </a:r>
          </a:p>
          <a:p>
            <a:r>
              <a:rPr lang="en-GB" sz="2400" dirty="0" smtClean="0"/>
              <a:t>She’s been sick ______ last Friday.</a:t>
            </a:r>
          </a:p>
          <a:p>
            <a:r>
              <a:rPr lang="en-GB" sz="2400" dirty="0" smtClean="0"/>
              <a:t>I’ve known Jack ______many years.</a:t>
            </a:r>
          </a:p>
          <a:p>
            <a:r>
              <a:rPr lang="en-GB" sz="2400" dirty="0" smtClean="0"/>
              <a:t>Chris hasn’t called us ______ my birthday.</a:t>
            </a:r>
          </a:p>
          <a:p>
            <a:r>
              <a:rPr lang="en-GB" sz="2400" dirty="0" smtClean="0"/>
              <a:t>They’ve been married ______ 1978.</a:t>
            </a:r>
          </a:p>
          <a:p>
            <a:r>
              <a:rPr lang="en-GB" sz="2400" dirty="0" smtClean="0"/>
              <a:t>Mr. Common has been in his office ______ one o’clock.</a:t>
            </a:r>
          </a:p>
          <a:p>
            <a:r>
              <a:rPr lang="en-GB" sz="2400" dirty="0" smtClean="0"/>
              <a:t>Mrs. Common has written a letter______ one hour.</a:t>
            </a:r>
          </a:p>
          <a:p>
            <a:r>
              <a:rPr lang="en-GB" sz="2400" dirty="0" smtClean="0"/>
              <a:t>They haven’t  washed their car ______a month.</a:t>
            </a:r>
          </a:p>
          <a:p>
            <a:r>
              <a:rPr lang="en-GB" sz="2400" dirty="0" smtClean="0"/>
              <a:t>I haven’t cut my hair ______ last month.</a:t>
            </a:r>
          </a:p>
          <a:p>
            <a:r>
              <a:rPr lang="en-GB" sz="2400" dirty="0" smtClean="0"/>
              <a:t>We have been at this school ______  seven years.</a:t>
            </a:r>
          </a:p>
          <a:p>
            <a:r>
              <a:rPr lang="en-GB" sz="2400" dirty="0" smtClean="0"/>
              <a:t>We have been at this school ______  2007.</a:t>
            </a:r>
          </a:p>
          <a:p>
            <a:endParaRPr lang="en-GB" sz="2400" dirty="0" smtClean="0"/>
          </a:p>
          <a:p>
            <a:endParaRPr lang="en-GB" sz="2400" dirty="0" smtClean="0"/>
          </a:p>
          <a:p>
            <a:endParaRPr lang="en-US" sz="2400" dirty="0"/>
          </a:p>
        </p:txBody>
      </p:sp>
      <p:sp>
        <p:nvSpPr>
          <p:cNvPr id="4" name="Rectangle 3"/>
          <p:cNvSpPr/>
          <p:nvPr/>
        </p:nvSpPr>
        <p:spPr bwMode="auto">
          <a:xfrm>
            <a:off x="4643438" y="1714488"/>
            <a:ext cx="857256" cy="35719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2200" b="1" dirty="0" smtClean="0">
                <a:solidFill>
                  <a:srgbClr val="FF0000"/>
                </a:solidFill>
                <a:latin typeface="Times New Roman" pitchFamily="18" charset="0"/>
              </a:rPr>
              <a:t>for</a:t>
            </a:r>
            <a:endParaRPr kumimoji="0" lang="en-US" sz="22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3500430" y="2143116"/>
            <a:ext cx="857256" cy="35719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2200" b="1" dirty="0" smtClean="0">
                <a:solidFill>
                  <a:srgbClr val="FF0000"/>
                </a:solidFill>
                <a:latin typeface="Times New Roman" pitchFamily="18" charset="0"/>
              </a:rPr>
              <a:t>since</a:t>
            </a:r>
            <a:endParaRPr kumimoji="0" lang="en-US" sz="22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3643306" y="2643182"/>
            <a:ext cx="857256" cy="35719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2200" b="1" dirty="0" smtClean="0">
                <a:solidFill>
                  <a:srgbClr val="FF0000"/>
                </a:solidFill>
                <a:latin typeface="Times New Roman" pitchFamily="18" charset="0"/>
              </a:rPr>
              <a:t>for</a:t>
            </a:r>
            <a:endParaRPr kumimoji="0" lang="en-US" sz="22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4214810" y="3071810"/>
            <a:ext cx="857256" cy="35719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2200" b="1" dirty="0" smtClean="0">
                <a:solidFill>
                  <a:srgbClr val="FF0000"/>
                </a:solidFill>
                <a:latin typeface="Times New Roman" pitchFamily="18" charset="0"/>
              </a:rPr>
              <a:t>since</a:t>
            </a:r>
            <a:endParaRPr kumimoji="0" lang="en-US" sz="22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4286248" y="3500438"/>
            <a:ext cx="857256" cy="35719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2200" b="1" dirty="0" smtClean="0">
                <a:solidFill>
                  <a:srgbClr val="FF0000"/>
                </a:solidFill>
                <a:latin typeface="Times New Roman" pitchFamily="18" charset="0"/>
              </a:rPr>
              <a:t>since</a:t>
            </a:r>
            <a:endParaRPr kumimoji="0" lang="en-US" sz="22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5929322" y="3929066"/>
            <a:ext cx="857256" cy="35719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2200" b="1" dirty="0" smtClean="0">
                <a:solidFill>
                  <a:srgbClr val="FF0000"/>
                </a:solidFill>
                <a:latin typeface="Times New Roman" pitchFamily="18" charset="0"/>
              </a:rPr>
              <a:t>since</a:t>
            </a:r>
            <a:endParaRPr kumimoji="0" lang="en-US" sz="22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5643570" y="4357694"/>
            <a:ext cx="857256" cy="35719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2200" b="1" dirty="0" smtClean="0">
                <a:solidFill>
                  <a:srgbClr val="FF0000"/>
                </a:solidFill>
                <a:latin typeface="Times New Roman" pitchFamily="18" charset="0"/>
              </a:rPr>
              <a:t>for</a:t>
            </a:r>
            <a:endParaRPr kumimoji="0" lang="en-US" sz="22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5357818" y="4786322"/>
            <a:ext cx="857256" cy="35719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2200" b="1" dirty="0" smtClean="0">
                <a:solidFill>
                  <a:srgbClr val="FF0000"/>
                </a:solidFill>
                <a:latin typeface="Times New Roman" pitchFamily="18" charset="0"/>
              </a:rPr>
              <a:t>for</a:t>
            </a:r>
            <a:endParaRPr kumimoji="0" lang="en-US" sz="22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4143372" y="5214950"/>
            <a:ext cx="857256" cy="35719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2200" b="1" dirty="0" smtClean="0">
                <a:solidFill>
                  <a:srgbClr val="FF0000"/>
                </a:solidFill>
                <a:latin typeface="Times New Roman" pitchFamily="18" charset="0"/>
              </a:rPr>
              <a:t>since</a:t>
            </a:r>
            <a:endParaRPr kumimoji="0" lang="en-US" sz="22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5000628" y="5715016"/>
            <a:ext cx="857256" cy="35719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2200" b="1" dirty="0" smtClean="0">
                <a:solidFill>
                  <a:srgbClr val="FF0000"/>
                </a:solidFill>
                <a:latin typeface="Times New Roman" pitchFamily="18" charset="0"/>
              </a:rPr>
              <a:t>for</a:t>
            </a:r>
            <a:endParaRPr kumimoji="0" lang="en-US" sz="22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5000628" y="6143644"/>
            <a:ext cx="857256" cy="35719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2200" b="1" dirty="0" smtClean="0">
                <a:solidFill>
                  <a:srgbClr val="FF0000"/>
                </a:solidFill>
                <a:latin typeface="Times New Roman" pitchFamily="18" charset="0"/>
              </a:rPr>
              <a:t>since</a:t>
            </a:r>
            <a:endParaRPr kumimoji="0" lang="en-US" sz="22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 descr="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8992" y="3929066"/>
            <a:ext cx="2062772" cy="1500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8" name="Picture 2" descr="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43570" y="785794"/>
            <a:ext cx="2071702" cy="13318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1000100" y="428604"/>
            <a:ext cx="3714776" cy="5148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lnSpc>
                <a:spcPts val="1600"/>
              </a:lnSpc>
              <a:spcAft>
                <a:spcPts val="300"/>
              </a:spcAft>
            </a:pPr>
            <a:r>
              <a:rPr lang="en-US" sz="2000" dirty="0" smtClean="0">
                <a:latin typeface="Verdana"/>
                <a:ea typeface="SimSun"/>
              </a:rPr>
              <a:t> </a:t>
            </a:r>
            <a:r>
              <a:rPr lang="en-GB" sz="2000" b="1" dirty="0">
                <a:solidFill>
                  <a:srgbClr val="3333CC"/>
                </a:solidFill>
              </a:rPr>
              <a:t>How long / you / know / each other? </a:t>
            </a:r>
            <a:r>
              <a:rPr lang="en-GB" sz="2000" b="1" i="1" dirty="0"/>
              <a:t>// two </a:t>
            </a:r>
            <a:r>
              <a:rPr lang="en-GB" sz="2000" b="1" i="1" dirty="0" smtClean="0"/>
              <a:t>years</a:t>
            </a:r>
            <a:endParaRPr kumimoji="0" lang="en-US" sz="1400" b="1" dirty="0">
              <a:solidFill>
                <a:schemeClr val="tx2"/>
              </a:solidFill>
              <a:latin typeface="Comic Sans MS" pitchFamily="66" charset="0"/>
            </a:endParaRPr>
          </a:p>
        </p:txBody>
      </p:sp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1000100" y="2143116"/>
            <a:ext cx="3603621" cy="511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lnSpc>
                <a:spcPts val="1600"/>
              </a:lnSpc>
              <a:spcAft>
                <a:spcPts val="300"/>
              </a:spcAft>
              <a:tabLst>
                <a:tab pos="228600" algn="l"/>
              </a:tabLst>
            </a:pPr>
            <a:r>
              <a:rPr lang="en-GB" sz="2000" b="1" dirty="0" smtClean="0">
                <a:solidFill>
                  <a:srgbClr val="FF0000"/>
                </a:solidFill>
              </a:rPr>
              <a:t>How </a:t>
            </a:r>
            <a:r>
              <a:rPr lang="en-GB" sz="2000" b="1" dirty="0">
                <a:solidFill>
                  <a:srgbClr val="FF0000"/>
                </a:solidFill>
              </a:rPr>
              <a:t>long have you known each other?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6151" name="Text Box 7"/>
          <p:cNvSpPr txBox="1">
            <a:spLocks noChangeArrowheads="1"/>
          </p:cNvSpPr>
          <p:nvPr/>
        </p:nvSpPr>
        <p:spPr bwMode="auto">
          <a:xfrm>
            <a:off x="1071538" y="2500306"/>
            <a:ext cx="328614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i="1" dirty="0" smtClean="0"/>
              <a:t>We’ve </a:t>
            </a:r>
            <a:r>
              <a:rPr lang="en-US" sz="2000" b="1" i="1" dirty="0"/>
              <a:t>known each other for two years.</a:t>
            </a:r>
          </a:p>
        </p:txBody>
      </p:sp>
      <p:sp>
        <p:nvSpPr>
          <p:cNvPr id="6154" name="Text Box 10"/>
          <p:cNvSpPr txBox="1">
            <a:spLocks noChangeArrowheads="1"/>
          </p:cNvSpPr>
          <p:nvPr/>
        </p:nvSpPr>
        <p:spPr bwMode="auto">
          <a:xfrm>
            <a:off x="4714876" y="285728"/>
            <a:ext cx="4143404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lvl="0"/>
            <a:r>
              <a:rPr lang="en-GB" sz="2000" b="1" dirty="0">
                <a:solidFill>
                  <a:srgbClr val="3333CC"/>
                </a:solidFill>
              </a:rPr>
              <a:t>How long / </a:t>
            </a:r>
            <a:r>
              <a:rPr lang="en-GB" sz="2000" b="1" dirty="0" smtClean="0">
                <a:solidFill>
                  <a:srgbClr val="3333CC"/>
                </a:solidFill>
              </a:rPr>
              <a:t>Ana/ </a:t>
            </a:r>
            <a:r>
              <a:rPr lang="en-GB" sz="2000" b="1" dirty="0">
                <a:solidFill>
                  <a:srgbClr val="3333CC"/>
                </a:solidFill>
              </a:rPr>
              <a:t>be / sick? </a:t>
            </a:r>
            <a:r>
              <a:rPr lang="en-GB" sz="2000" b="1" dirty="0"/>
              <a:t>// </a:t>
            </a:r>
            <a:r>
              <a:rPr lang="en-GB" sz="2000" b="1" i="1" dirty="0"/>
              <a:t>last Thursday</a:t>
            </a:r>
            <a:endParaRPr lang="en-US" sz="2000" b="1" dirty="0"/>
          </a:p>
        </p:txBody>
      </p:sp>
      <p:sp>
        <p:nvSpPr>
          <p:cNvPr id="6156" name="Text Box 12"/>
          <p:cNvSpPr txBox="1">
            <a:spLocks noChangeArrowheads="1"/>
          </p:cNvSpPr>
          <p:nvPr/>
        </p:nvSpPr>
        <p:spPr bwMode="auto">
          <a:xfrm>
            <a:off x="5148263" y="2060575"/>
            <a:ext cx="345598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t-PT" sz="2000" b="1" dirty="0">
                <a:solidFill>
                  <a:srgbClr val="FF0000"/>
                </a:solidFill>
              </a:rPr>
              <a:t>How long </a:t>
            </a:r>
            <a:r>
              <a:rPr lang="pt-PT" sz="2000" b="1" dirty="0" smtClean="0">
                <a:solidFill>
                  <a:srgbClr val="FF0000"/>
                </a:solidFill>
              </a:rPr>
              <a:t>has Ana </a:t>
            </a:r>
            <a:r>
              <a:rPr lang="pt-PT" sz="2000" b="1" dirty="0">
                <a:solidFill>
                  <a:srgbClr val="FF0000"/>
                </a:solidFill>
              </a:rPr>
              <a:t>been sick?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6157" name="Text Box 13"/>
          <p:cNvSpPr txBox="1">
            <a:spLocks noChangeArrowheads="1"/>
          </p:cNvSpPr>
          <p:nvPr/>
        </p:nvSpPr>
        <p:spPr bwMode="auto">
          <a:xfrm>
            <a:off x="5148263" y="2420938"/>
            <a:ext cx="3455987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t-PT" sz="2000" b="1" i="1" dirty="0" smtClean="0"/>
              <a:t>Ana (She) has </a:t>
            </a:r>
            <a:r>
              <a:rPr lang="pt-PT" sz="2000" b="1" i="1" dirty="0"/>
              <a:t>been sick since last Thursday.</a:t>
            </a:r>
            <a:endParaRPr lang="en-US" sz="2000" b="1" i="1" dirty="0"/>
          </a:p>
        </p:txBody>
      </p:sp>
      <p:sp>
        <p:nvSpPr>
          <p:cNvPr id="6162" name="Text Box 18"/>
          <p:cNvSpPr txBox="1">
            <a:spLocks noChangeArrowheads="1"/>
          </p:cNvSpPr>
          <p:nvPr/>
        </p:nvSpPr>
        <p:spPr bwMode="auto">
          <a:xfrm>
            <a:off x="2214546" y="3357562"/>
            <a:ext cx="4500594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lvl="0"/>
            <a:r>
              <a:rPr lang="en-GB" sz="2000" b="1" dirty="0">
                <a:solidFill>
                  <a:srgbClr val="3333CC"/>
                </a:solidFill>
              </a:rPr>
              <a:t>How long / Diane / have / problems / with her back? </a:t>
            </a:r>
            <a:r>
              <a:rPr lang="en-GB" sz="2000" b="1" i="1" dirty="0"/>
              <a:t>// </a:t>
            </a:r>
            <a:r>
              <a:rPr lang="en-GB" sz="2000" b="1" i="1" dirty="0" smtClean="0"/>
              <a:t>four years</a:t>
            </a:r>
            <a:endParaRPr lang="en-US" sz="2000" b="1" i="1" dirty="0"/>
          </a:p>
        </p:txBody>
      </p:sp>
      <p:sp>
        <p:nvSpPr>
          <p:cNvPr id="6163" name="Text Box 19"/>
          <p:cNvSpPr txBox="1">
            <a:spLocks noChangeArrowheads="1"/>
          </p:cNvSpPr>
          <p:nvPr/>
        </p:nvSpPr>
        <p:spPr bwMode="auto">
          <a:xfrm>
            <a:off x="2411413" y="5373688"/>
            <a:ext cx="587536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t-PT" sz="2000" b="1" dirty="0">
                <a:solidFill>
                  <a:srgbClr val="FF0000"/>
                </a:solidFill>
              </a:rPr>
              <a:t>How long has Diane had problems with her back?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6164" name="Text Box 20"/>
          <p:cNvSpPr txBox="1">
            <a:spLocks noChangeArrowheads="1"/>
          </p:cNvSpPr>
          <p:nvPr/>
        </p:nvSpPr>
        <p:spPr bwMode="auto">
          <a:xfrm>
            <a:off x="2411412" y="5734050"/>
            <a:ext cx="580392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t-PT" sz="2000" b="1" i="1" dirty="0"/>
              <a:t>She has had problems with her back for </a:t>
            </a:r>
            <a:r>
              <a:rPr lang="pt-PT" sz="2000" b="1" i="1" dirty="0" smtClean="0"/>
              <a:t>four years</a:t>
            </a:r>
            <a:r>
              <a:rPr lang="pt-PT" sz="2000" b="1" i="1" dirty="0"/>
              <a:t>.</a:t>
            </a:r>
            <a:endParaRPr lang="en-US" sz="2000" b="1" i="1" dirty="0"/>
          </a:p>
        </p:txBody>
      </p:sp>
      <p:pic>
        <p:nvPicPr>
          <p:cNvPr id="18" name="Picture 2" descr="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071670" y="928670"/>
            <a:ext cx="1552575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61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61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61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6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6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61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61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61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6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6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61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61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61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61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61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61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61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61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0" grpId="0"/>
      <p:bldP spid="6151" grpId="0"/>
      <p:bldP spid="6156" grpId="0"/>
      <p:bldP spid="6157" grpId="0"/>
      <p:bldP spid="6163" grpId="0"/>
      <p:bldP spid="616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3" descr="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43636" y="857232"/>
            <a:ext cx="1857388" cy="12273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2" name="Picture 2" descr="1"/>
          <p:cNvPicPr>
            <a:picLocks noChangeAspect="1" noChangeArrowheads="1"/>
          </p:cNvPicPr>
          <p:nvPr/>
        </p:nvPicPr>
        <p:blipFill>
          <a:blip r:embed="rId3" cstate="print">
            <a:lum contrast="6000"/>
          </a:blip>
          <a:srcRect l="-6250"/>
          <a:stretch>
            <a:fillRect/>
          </a:stretch>
        </p:blipFill>
        <p:spPr bwMode="auto">
          <a:xfrm>
            <a:off x="1714480" y="1000108"/>
            <a:ext cx="2132686" cy="1071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1000100" y="428604"/>
            <a:ext cx="3714776" cy="951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lnSpc>
                <a:spcPts val="1600"/>
              </a:lnSpc>
              <a:spcAft>
                <a:spcPts val="300"/>
              </a:spcAft>
            </a:pPr>
            <a:r>
              <a:rPr lang="en-US" sz="2000" dirty="0" smtClean="0">
                <a:latin typeface="Verdana"/>
                <a:ea typeface="SimSun"/>
              </a:rPr>
              <a:t> </a:t>
            </a:r>
            <a:r>
              <a:rPr lang="en-GB" sz="2000" b="1" dirty="0">
                <a:solidFill>
                  <a:srgbClr val="3333CC"/>
                </a:solidFill>
              </a:rPr>
              <a:t>How long / you / have / a headache</a:t>
            </a:r>
            <a:r>
              <a:rPr lang="en-GB" sz="2000" b="1" i="1" dirty="0"/>
              <a:t> // ten o’clock this morning</a:t>
            </a:r>
            <a:endParaRPr lang="en-US" sz="2000" b="1" i="1" dirty="0"/>
          </a:p>
          <a:p>
            <a:pPr lvl="0">
              <a:lnSpc>
                <a:spcPts val="1600"/>
              </a:lnSpc>
              <a:spcAft>
                <a:spcPts val="300"/>
              </a:spcAft>
            </a:pPr>
            <a:endParaRPr kumimoji="0" lang="en-US" sz="1400" b="1" dirty="0">
              <a:solidFill>
                <a:schemeClr val="tx2"/>
              </a:solidFill>
              <a:latin typeface="Comic Sans MS" pitchFamily="66" charset="0"/>
            </a:endParaRPr>
          </a:p>
        </p:txBody>
      </p:sp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1000100" y="2143116"/>
            <a:ext cx="3603621" cy="511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lnSpc>
                <a:spcPts val="1600"/>
              </a:lnSpc>
              <a:spcAft>
                <a:spcPts val="300"/>
              </a:spcAft>
              <a:tabLst>
                <a:tab pos="228600" algn="l"/>
              </a:tabLst>
            </a:pPr>
            <a:r>
              <a:rPr lang="en-GB" sz="2000" b="1" dirty="0" smtClean="0">
                <a:solidFill>
                  <a:srgbClr val="FF0000"/>
                </a:solidFill>
              </a:rPr>
              <a:t>How </a:t>
            </a:r>
            <a:r>
              <a:rPr lang="en-GB" sz="2000" b="1" dirty="0">
                <a:solidFill>
                  <a:srgbClr val="FF0000"/>
                </a:solidFill>
              </a:rPr>
              <a:t>long have you </a:t>
            </a:r>
            <a:r>
              <a:rPr lang="en-GB" sz="2000" b="1" dirty="0" smtClean="0">
                <a:solidFill>
                  <a:srgbClr val="FF0000"/>
                </a:solidFill>
              </a:rPr>
              <a:t>had a headache?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6151" name="Text Box 7"/>
          <p:cNvSpPr txBox="1">
            <a:spLocks noChangeArrowheads="1"/>
          </p:cNvSpPr>
          <p:nvPr/>
        </p:nvSpPr>
        <p:spPr bwMode="auto">
          <a:xfrm>
            <a:off x="1071538" y="2500306"/>
            <a:ext cx="328614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i="1" dirty="0" smtClean="0"/>
              <a:t>I ’</a:t>
            </a:r>
            <a:r>
              <a:rPr lang="en-US" sz="2000" b="1" i="1" dirty="0" err="1" smtClean="0"/>
              <a:t>ve</a:t>
            </a:r>
            <a:r>
              <a:rPr lang="en-US" sz="2000" b="1" i="1" dirty="0" smtClean="0"/>
              <a:t> had a headache since</a:t>
            </a:r>
            <a:r>
              <a:rPr lang="en-GB" sz="2000" b="1" i="1" dirty="0" smtClean="0"/>
              <a:t> ten o’clock this morning</a:t>
            </a:r>
            <a:r>
              <a:rPr lang="en-US" sz="2000" b="1" i="1" dirty="0" smtClean="0"/>
              <a:t> .</a:t>
            </a:r>
            <a:endParaRPr lang="en-US" sz="2000" b="1" i="1" dirty="0"/>
          </a:p>
        </p:txBody>
      </p:sp>
      <p:sp>
        <p:nvSpPr>
          <p:cNvPr id="6154" name="Text Box 10"/>
          <p:cNvSpPr txBox="1">
            <a:spLocks noChangeArrowheads="1"/>
          </p:cNvSpPr>
          <p:nvPr/>
        </p:nvSpPr>
        <p:spPr bwMode="auto">
          <a:xfrm>
            <a:off x="4714876" y="285728"/>
            <a:ext cx="4143404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000" b="1" dirty="0">
                <a:solidFill>
                  <a:srgbClr val="3333CC"/>
                </a:solidFill>
              </a:rPr>
              <a:t>How long / Mr. and Mrs. Peterson </a:t>
            </a:r>
            <a:r>
              <a:rPr lang="en-GB" sz="2000" b="1" dirty="0" smtClean="0">
                <a:solidFill>
                  <a:srgbClr val="3333CC"/>
                </a:solidFill>
              </a:rPr>
              <a:t>/ </a:t>
            </a:r>
            <a:r>
              <a:rPr lang="en-GB" sz="2000" b="1" dirty="0">
                <a:solidFill>
                  <a:srgbClr val="3333CC"/>
                </a:solidFill>
              </a:rPr>
              <a:t>be / </a:t>
            </a:r>
            <a:r>
              <a:rPr lang="en-GB" sz="2000" b="1" dirty="0" smtClean="0">
                <a:solidFill>
                  <a:srgbClr val="3333CC"/>
                </a:solidFill>
              </a:rPr>
              <a:t>married? </a:t>
            </a:r>
            <a:r>
              <a:rPr lang="en-GB" sz="2000" b="1" dirty="0"/>
              <a:t>// </a:t>
            </a:r>
            <a:r>
              <a:rPr lang="en-GB" sz="2000" b="1" i="1" dirty="0" smtClean="0"/>
              <a:t>1945</a:t>
            </a:r>
            <a:endParaRPr lang="en-US" sz="2000" b="1" dirty="0"/>
          </a:p>
        </p:txBody>
      </p:sp>
      <p:sp>
        <p:nvSpPr>
          <p:cNvPr id="6156" name="Text Box 12"/>
          <p:cNvSpPr txBox="1">
            <a:spLocks noChangeArrowheads="1"/>
          </p:cNvSpPr>
          <p:nvPr/>
        </p:nvSpPr>
        <p:spPr bwMode="auto">
          <a:xfrm>
            <a:off x="5148263" y="2060575"/>
            <a:ext cx="3455987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PT" sz="2000" b="1" dirty="0">
                <a:solidFill>
                  <a:srgbClr val="FF0000"/>
                </a:solidFill>
              </a:rPr>
              <a:t>How long have </a:t>
            </a:r>
            <a:r>
              <a:rPr lang="en-GB" sz="2000" b="1" dirty="0">
                <a:solidFill>
                  <a:srgbClr val="FF0000"/>
                </a:solidFill>
              </a:rPr>
              <a:t>Mr. and Mrs. Peterson</a:t>
            </a:r>
            <a:r>
              <a:rPr lang="en-GB" sz="2000" dirty="0" smtClean="0">
                <a:solidFill>
                  <a:srgbClr val="FF0000"/>
                </a:solidFill>
                <a:latin typeface="Verdana"/>
                <a:ea typeface="SimSun"/>
                <a:cs typeface="Times New Roman"/>
              </a:rPr>
              <a:t> </a:t>
            </a:r>
            <a:r>
              <a:rPr lang="pt-PT" sz="2000" b="1" dirty="0" smtClean="0">
                <a:solidFill>
                  <a:srgbClr val="FF0000"/>
                </a:solidFill>
              </a:rPr>
              <a:t>been married?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6157" name="Text Box 13"/>
          <p:cNvSpPr txBox="1">
            <a:spLocks noChangeArrowheads="1"/>
          </p:cNvSpPr>
          <p:nvPr/>
        </p:nvSpPr>
        <p:spPr bwMode="auto">
          <a:xfrm>
            <a:off x="5143504" y="2643182"/>
            <a:ext cx="3455987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t-PT" sz="2000" b="1" i="1" dirty="0" smtClean="0"/>
              <a:t>They’ve </a:t>
            </a:r>
            <a:r>
              <a:rPr lang="pt-PT" sz="2000" b="1" i="1" dirty="0"/>
              <a:t>been </a:t>
            </a:r>
            <a:r>
              <a:rPr lang="pt-PT" sz="2000" b="1" i="1" dirty="0" smtClean="0"/>
              <a:t>married since 1945.</a:t>
            </a:r>
            <a:endParaRPr lang="en-US" sz="2000" b="1" i="1" dirty="0"/>
          </a:p>
        </p:txBody>
      </p:sp>
      <p:sp>
        <p:nvSpPr>
          <p:cNvPr id="6162" name="Text Box 18"/>
          <p:cNvSpPr txBox="1">
            <a:spLocks noChangeArrowheads="1"/>
          </p:cNvSpPr>
          <p:nvPr/>
        </p:nvSpPr>
        <p:spPr bwMode="auto">
          <a:xfrm>
            <a:off x="2214546" y="3357562"/>
            <a:ext cx="4500594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lvl="0"/>
            <a:r>
              <a:rPr lang="en-GB" sz="2000" b="1" dirty="0">
                <a:solidFill>
                  <a:srgbClr val="3333CC"/>
                </a:solidFill>
              </a:rPr>
              <a:t>How long / </a:t>
            </a:r>
            <a:r>
              <a:rPr lang="en-GB" sz="2000" b="1" dirty="0" smtClean="0">
                <a:solidFill>
                  <a:srgbClr val="3333CC"/>
                </a:solidFill>
              </a:rPr>
              <a:t>he/ be / here? </a:t>
            </a:r>
            <a:r>
              <a:rPr lang="en-GB" sz="2000" b="1" i="1" dirty="0"/>
              <a:t>// </a:t>
            </a:r>
            <a:r>
              <a:rPr lang="en-GB" sz="2000" b="1" i="1" dirty="0" smtClean="0"/>
              <a:t>five and a half years</a:t>
            </a:r>
            <a:endParaRPr lang="en-US" sz="2000" b="1" i="1" dirty="0"/>
          </a:p>
        </p:txBody>
      </p:sp>
      <p:sp>
        <p:nvSpPr>
          <p:cNvPr id="6163" name="Text Box 19"/>
          <p:cNvSpPr txBox="1">
            <a:spLocks noChangeArrowheads="1"/>
          </p:cNvSpPr>
          <p:nvPr/>
        </p:nvSpPr>
        <p:spPr bwMode="auto">
          <a:xfrm>
            <a:off x="2411413" y="5373688"/>
            <a:ext cx="587536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t-PT" sz="2000" b="1" dirty="0">
                <a:solidFill>
                  <a:srgbClr val="FF0000"/>
                </a:solidFill>
              </a:rPr>
              <a:t>How long </a:t>
            </a:r>
            <a:r>
              <a:rPr lang="pt-PT" sz="2000" b="1" dirty="0" smtClean="0">
                <a:solidFill>
                  <a:srgbClr val="FF0000"/>
                </a:solidFill>
              </a:rPr>
              <a:t>has he been here?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6164" name="Text Box 20"/>
          <p:cNvSpPr txBox="1">
            <a:spLocks noChangeArrowheads="1"/>
          </p:cNvSpPr>
          <p:nvPr/>
        </p:nvSpPr>
        <p:spPr bwMode="auto">
          <a:xfrm>
            <a:off x="2411412" y="5734050"/>
            <a:ext cx="580392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t-PT" sz="2000" b="1" i="1" dirty="0" smtClean="0"/>
              <a:t>He’s  been here </a:t>
            </a:r>
            <a:r>
              <a:rPr lang="pt-PT" sz="2000" b="1" i="1" dirty="0"/>
              <a:t>for </a:t>
            </a:r>
            <a:r>
              <a:rPr lang="pt-PT" sz="2000" b="1" i="1" dirty="0" smtClean="0"/>
              <a:t>five and a half years</a:t>
            </a:r>
            <a:r>
              <a:rPr lang="pt-PT" sz="2000" b="1" i="1" dirty="0"/>
              <a:t>.</a:t>
            </a:r>
            <a:endParaRPr lang="en-US" sz="2000" b="1" i="1" dirty="0"/>
          </a:p>
        </p:txBody>
      </p:sp>
      <p:pic>
        <p:nvPicPr>
          <p:cNvPr id="5124" name="Picture 4" descr="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28992" y="4179100"/>
            <a:ext cx="2271716" cy="11358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61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61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61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6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6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61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61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61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6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6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61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61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61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61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61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61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61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61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0" grpId="0"/>
      <p:bldP spid="6151" grpId="0"/>
      <p:bldP spid="6156" grpId="0"/>
      <p:bldP spid="6157" grpId="0"/>
      <p:bldP spid="6163" grpId="0"/>
      <p:bldP spid="616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Chose suitable tense.</a:t>
            </a:r>
            <a:endParaRPr lang="en-US" dirty="0"/>
          </a:p>
        </p:txBody>
      </p:sp>
      <p:sp>
        <p:nvSpPr>
          <p:cNvPr id="24577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1066800" y="1530997"/>
            <a:ext cx="7434290" cy="5343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04800" algn="l"/>
              </a:tabLst>
            </a:pPr>
            <a:r>
              <a:rPr kumimoji="0" lang="en-GB" altLang="zh-CN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SimSun" pitchFamily="2" charset="-122"/>
                <a:cs typeface="Times New Roman" pitchFamily="18" charset="0"/>
              </a:rPr>
              <a:t>yesterday</a:t>
            </a:r>
            <a:endParaRPr kumimoji="0" lang="en-US" altLang="zh-CN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04800" algn="l"/>
              </a:tabLst>
            </a:pPr>
            <a:r>
              <a:rPr kumimoji="0" lang="en-GB" altLang="zh-CN" sz="2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SimSun" pitchFamily="2" charset="-122"/>
                <a:cs typeface="Times New Roman" pitchFamily="18" charset="0"/>
              </a:rPr>
              <a:t>	a) Past Simple	    b) Present Perfect</a:t>
            </a:r>
            <a:endParaRPr kumimoji="0" lang="en-US" altLang="zh-CN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04800" algn="l"/>
              </a:tabLst>
            </a:pPr>
            <a:r>
              <a:rPr kumimoji="0" lang="en-GB" altLang="zh-CN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SimSun" pitchFamily="2" charset="-122"/>
                <a:cs typeface="Times New Roman" pitchFamily="18" charset="0"/>
              </a:rPr>
              <a:t>today</a:t>
            </a:r>
            <a:endParaRPr kumimoji="0" lang="en-US" altLang="zh-CN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04800" algn="l"/>
              </a:tabLst>
            </a:pPr>
            <a:r>
              <a:rPr kumimoji="0" lang="en-GB" altLang="zh-CN" sz="2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SimSun" pitchFamily="2" charset="-122"/>
                <a:cs typeface="Times New Roman" pitchFamily="18" charset="0"/>
              </a:rPr>
              <a:t>	a) Past Simple	   b) Present Perfect</a:t>
            </a:r>
            <a:endParaRPr kumimoji="0" lang="en-US" altLang="zh-CN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04800" algn="l"/>
              </a:tabLst>
            </a:pPr>
            <a:r>
              <a:rPr kumimoji="0" lang="en-GB" altLang="zh-CN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SimSun" pitchFamily="2" charset="-122"/>
                <a:cs typeface="Times New Roman" pitchFamily="18" charset="0"/>
              </a:rPr>
              <a:t>at 6 a. m. today</a:t>
            </a:r>
            <a:endParaRPr kumimoji="0" lang="en-US" altLang="zh-CN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04800" algn="l"/>
              </a:tabLst>
            </a:pPr>
            <a:r>
              <a:rPr kumimoji="0" lang="en-GB" altLang="zh-CN" sz="2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SimSun" pitchFamily="2" charset="-122"/>
                <a:cs typeface="Times New Roman" pitchFamily="18" charset="0"/>
              </a:rPr>
              <a:t>	a) Past Simple	   b) Present Perfect</a:t>
            </a:r>
            <a:endParaRPr kumimoji="0" lang="en-US" altLang="zh-CN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04800" algn="l"/>
              </a:tabLst>
            </a:pPr>
            <a:r>
              <a:rPr kumimoji="0" lang="en-GB" altLang="zh-CN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SimSun" pitchFamily="2" charset="-122"/>
                <a:cs typeface="Times New Roman" pitchFamily="18" charset="0"/>
              </a:rPr>
              <a:t>in 1995</a:t>
            </a:r>
            <a:endParaRPr kumimoji="0" lang="en-US" altLang="zh-CN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04800" algn="l"/>
              </a:tabLst>
            </a:pPr>
            <a:r>
              <a:rPr kumimoji="0" lang="en-GB" altLang="zh-CN" sz="2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SimSun" pitchFamily="2" charset="-122"/>
                <a:cs typeface="Times New Roman" pitchFamily="18" charset="0"/>
              </a:rPr>
              <a:t>	a) Past Simple	   b) Present Perfect</a:t>
            </a:r>
            <a:endParaRPr kumimoji="0" lang="en-US" altLang="zh-CN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04800" algn="l"/>
              </a:tabLst>
            </a:pPr>
            <a:r>
              <a:rPr kumimoji="0" lang="en-GB" altLang="zh-CN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SimSun" pitchFamily="2" charset="-122"/>
                <a:cs typeface="Times New Roman" pitchFamily="18" charset="0"/>
              </a:rPr>
              <a:t>a long time ago</a:t>
            </a:r>
            <a:endParaRPr kumimoji="0" lang="en-US" altLang="zh-CN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04800" algn="l"/>
              </a:tabLst>
            </a:pPr>
            <a:r>
              <a:rPr kumimoji="0" lang="en-GB" altLang="zh-CN" sz="2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SimSun" pitchFamily="2" charset="-122"/>
                <a:cs typeface="Times New Roman" pitchFamily="18" charset="0"/>
              </a:rPr>
              <a:t>	a) Past Simple	   b) Present Perfect</a:t>
            </a:r>
          </a:p>
          <a:p>
            <a:pPr marL="0" indent="0">
              <a:spcBef>
                <a:spcPct val="0"/>
              </a:spcBef>
              <a:tabLst>
                <a:tab pos="304800" algn="l"/>
              </a:tabLst>
            </a:pPr>
            <a:r>
              <a:rPr lang="en-GB" altLang="zh-CN" sz="2200" b="1" dirty="0" smtClean="0">
                <a:latin typeface="Verdana" pitchFamily="34" charset="0"/>
                <a:ea typeface="SimSun" pitchFamily="2" charset="-122"/>
                <a:cs typeface="Times New Roman" pitchFamily="18" charset="0"/>
              </a:rPr>
              <a:t>in my life</a:t>
            </a:r>
            <a:endParaRPr lang="en-US" altLang="zh-CN" sz="2200" b="1" dirty="0" smtClean="0">
              <a:latin typeface="Verdana" pitchFamily="34" charset="0"/>
              <a:ea typeface="SimSun" pitchFamily="2" charset="-122"/>
              <a:cs typeface="Times New Roman" pitchFamily="18" charset="0"/>
            </a:endParaRPr>
          </a:p>
          <a:p>
            <a:pPr>
              <a:buNone/>
            </a:pPr>
            <a:r>
              <a:rPr lang="en-GB" altLang="zh-CN" sz="2400" i="1" dirty="0" smtClean="0"/>
              <a:t>   </a:t>
            </a:r>
            <a:r>
              <a:rPr lang="en-GB" altLang="zh-CN" sz="2200" i="1" dirty="0" smtClean="0">
                <a:latin typeface="Verdana" pitchFamily="34" charset="0"/>
                <a:ea typeface="SimSun" pitchFamily="2" charset="-122"/>
                <a:cs typeface="Times New Roman" pitchFamily="18" charset="0"/>
              </a:rPr>
              <a:t>a) Past Simple	   b) Present Perfect</a:t>
            </a:r>
            <a:endParaRPr lang="en-US" altLang="zh-CN" sz="2200" i="1" dirty="0" smtClean="0">
              <a:latin typeface="Verdana" pitchFamily="34" charset="0"/>
              <a:ea typeface="SimSun" pitchFamily="2" charset="-122"/>
              <a:cs typeface="Times New Roman" pitchFamily="18" charset="0"/>
            </a:endParaRPr>
          </a:p>
          <a:p>
            <a:pPr marL="0" indent="0">
              <a:spcBef>
                <a:spcPct val="0"/>
              </a:spcBef>
              <a:tabLst>
                <a:tab pos="304800" algn="l"/>
              </a:tabLst>
            </a:pPr>
            <a:r>
              <a:rPr lang="en-GB" altLang="zh-CN" sz="2200" b="1" dirty="0" smtClean="0">
                <a:latin typeface="Verdana" pitchFamily="34" charset="0"/>
                <a:ea typeface="SimSun" pitchFamily="2" charset="-122"/>
                <a:cs typeface="Times New Roman" pitchFamily="18" charset="0"/>
              </a:rPr>
              <a:t>in Shakespeare's lifetime</a:t>
            </a:r>
            <a:endParaRPr lang="en-US" altLang="zh-CN" sz="2200" b="1" dirty="0" smtClean="0">
              <a:latin typeface="Verdana" pitchFamily="34" charset="0"/>
              <a:ea typeface="SimSun" pitchFamily="2" charset="-122"/>
              <a:cs typeface="Times New Roman" pitchFamily="18" charset="0"/>
            </a:endParaRPr>
          </a:p>
          <a:p>
            <a:pPr>
              <a:buNone/>
            </a:pPr>
            <a:r>
              <a:rPr lang="en-GB" altLang="zh-CN" sz="2400" i="1" dirty="0" smtClean="0"/>
              <a:t>   </a:t>
            </a:r>
            <a:r>
              <a:rPr lang="en-GB" altLang="zh-CN" sz="2200" i="1" dirty="0" smtClean="0">
                <a:latin typeface="Verdana" pitchFamily="34" charset="0"/>
                <a:ea typeface="SimSun" pitchFamily="2" charset="-122"/>
                <a:cs typeface="Times New Roman" pitchFamily="18" charset="0"/>
              </a:rPr>
              <a:t>a) Past Simple	   b) Present Perfect</a:t>
            </a:r>
            <a:endParaRPr lang="en-US" altLang="zh-CN" sz="2200" i="1" dirty="0" smtClean="0">
              <a:latin typeface="Verdana" pitchFamily="34" charset="0"/>
              <a:ea typeface="SimSun" pitchFamily="2" charset="-122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04800" algn="l"/>
              </a:tabLst>
            </a:pPr>
            <a:endParaRPr kumimoji="0" lang="en-GB" altLang="zh-CN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 descr="http://2.bp.blogspot.com/-ZF6zKz7Boro/TaXVuyHLOSI/AAAAAAAAAAM/B9wzIvOjvR8/s1600/Green+Tick.png"/>
          <p:cNvPicPr/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3635896" y="1844824"/>
            <a:ext cx="360040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http://2.bp.blogspot.com/-ZF6zKz7Boro/TaXVuyHLOSI/AAAAAAAAAAM/B9wzIvOjvR8/s1600/Green+Tick.png"/>
          <p:cNvPicPr/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6804248" y="2492896"/>
            <a:ext cx="360040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http://2.bp.blogspot.com/-ZF6zKz7Boro/TaXVuyHLOSI/AAAAAAAAAAM/B9wzIvOjvR8/s1600/Green+Tick.png"/>
          <p:cNvPicPr/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3635896" y="3212976"/>
            <a:ext cx="360040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http://2.bp.blogspot.com/-ZF6zKz7Boro/TaXVuyHLOSI/AAAAAAAAAAM/B9wzIvOjvR8/s1600/Green+Tick.png"/>
          <p:cNvPicPr/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3563888" y="3861048"/>
            <a:ext cx="360040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 descr="http://2.bp.blogspot.com/-ZF6zKz7Boro/TaXVuyHLOSI/AAAAAAAAAAM/B9wzIvOjvR8/s1600/Green+Tick.png"/>
          <p:cNvPicPr/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3635896" y="4509120"/>
            <a:ext cx="360040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8" descr="http://2.bp.blogspot.com/-ZF6zKz7Boro/TaXVuyHLOSI/AAAAAAAAAAM/B9wzIvOjvR8/s1600/Green+Tick.png"/>
          <p:cNvPicPr/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6804248" y="5301208"/>
            <a:ext cx="360040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9" descr="http://2.bp.blogspot.com/-ZF6zKz7Boro/TaXVuyHLOSI/AAAAAAAAAAM/B9wzIvOjvR8/s1600/Green+Tick.png"/>
          <p:cNvPicPr/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3491880" y="6093296"/>
            <a:ext cx="360040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Chose suitable tense.</a:t>
            </a:r>
            <a:endParaRPr lang="en-US" dirty="0"/>
          </a:p>
        </p:txBody>
      </p:sp>
      <p:sp>
        <p:nvSpPr>
          <p:cNvPr id="24577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1066800" y="1571009"/>
            <a:ext cx="7434290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GB" altLang="zh-CN" sz="2200" b="1" dirty="0" smtClean="0">
                <a:latin typeface="Verdana" pitchFamily="34" charset="0"/>
                <a:ea typeface="SimSun" pitchFamily="2" charset="-122"/>
                <a:cs typeface="Times New Roman" pitchFamily="18" charset="0"/>
              </a:rPr>
              <a:t>last</a:t>
            </a:r>
            <a:r>
              <a:rPr lang="en-GB" sz="2400" b="1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GB" altLang="zh-CN" sz="2200" b="1" dirty="0" smtClean="0">
                <a:latin typeface="Verdana" pitchFamily="34" charset="0"/>
                <a:ea typeface="SimSun" pitchFamily="2" charset="-122"/>
                <a:cs typeface="Times New Roman" pitchFamily="18" charset="0"/>
              </a:rPr>
              <a:t>year</a:t>
            </a:r>
            <a:endParaRPr lang="en-US" altLang="zh-CN" sz="2200" b="1" dirty="0" smtClean="0">
              <a:latin typeface="Verdana" pitchFamily="34" charset="0"/>
              <a:ea typeface="SimSun" pitchFamily="2" charset="-122"/>
              <a:cs typeface="Times New Roman" pitchFamily="18" charset="0"/>
            </a:endParaRPr>
          </a:p>
          <a:p>
            <a:pPr>
              <a:buNone/>
            </a:pPr>
            <a:r>
              <a:rPr lang="en-GB" sz="2400" i="1" dirty="0" smtClean="0"/>
              <a:t> 	</a:t>
            </a:r>
            <a:r>
              <a:rPr lang="en-GB" sz="2400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a) Past Simple	b) Present Perfect</a:t>
            </a:r>
            <a:endParaRPr lang="en-US" sz="24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/>
            <a:r>
              <a:rPr lang="en-GB" altLang="zh-CN" sz="2200" b="1" dirty="0" smtClean="0">
                <a:latin typeface="Verdana" pitchFamily="34" charset="0"/>
                <a:ea typeface="SimSun" pitchFamily="2" charset="-122"/>
                <a:cs typeface="Times New Roman" pitchFamily="18" charset="0"/>
              </a:rPr>
              <a:t>since 1999</a:t>
            </a:r>
            <a:endParaRPr lang="en-US" altLang="zh-CN" sz="2200" b="1" dirty="0" smtClean="0">
              <a:latin typeface="Verdana" pitchFamily="34" charset="0"/>
              <a:ea typeface="SimSun" pitchFamily="2" charset="-122"/>
              <a:cs typeface="Times New Roman" pitchFamily="18" charset="0"/>
            </a:endParaRPr>
          </a:p>
          <a:p>
            <a:pPr>
              <a:buNone/>
            </a:pPr>
            <a:r>
              <a:rPr lang="en-GB" sz="2400" i="1" dirty="0" smtClean="0"/>
              <a:t>	</a:t>
            </a:r>
            <a:r>
              <a:rPr lang="en-GB" sz="2400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a) Past Simple	b) Present Perfect </a:t>
            </a:r>
            <a:endParaRPr lang="en-US" sz="24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/>
            <a:r>
              <a:rPr lang="en-GB" altLang="zh-CN" sz="2200" b="1" dirty="0" smtClean="0">
                <a:latin typeface="Verdana" pitchFamily="34" charset="0"/>
                <a:ea typeface="SimSun" pitchFamily="2" charset="-122"/>
                <a:cs typeface="Times New Roman" pitchFamily="18" charset="0"/>
              </a:rPr>
              <a:t>two seconds ago</a:t>
            </a:r>
            <a:endParaRPr lang="en-US" altLang="zh-CN" sz="2200" b="1" dirty="0" smtClean="0">
              <a:latin typeface="Verdana" pitchFamily="34" charset="0"/>
              <a:ea typeface="SimSun" pitchFamily="2" charset="-122"/>
              <a:cs typeface="Times New Roman" pitchFamily="18" charset="0"/>
            </a:endParaRPr>
          </a:p>
          <a:p>
            <a:pPr>
              <a:buNone/>
            </a:pPr>
            <a:r>
              <a:rPr lang="en-GB" sz="2400" i="1" dirty="0" smtClean="0"/>
              <a:t>	</a:t>
            </a:r>
            <a:r>
              <a:rPr lang="en-GB" sz="2400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a) Past Simple	b) Present Perfect</a:t>
            </a:r>
            <a:endParaRPr lang="en-US" sz="24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/>
            <a:r>
              <a:rPr lang="en-GB" altLang="zh-CN" sz="2200" b="1" dirty="0" smtClean="0">
                <a:latin typeface="Verdana" pitchFamily="34" charset="0"/>
                <a:ea typeface="SimSun" pitchFamily="2" charset="-122"/>
                <a:cs typeface="Times New Roman" pitchFamily="18" charset="0"/>
              </a:rPr>
              <a:t>so far</a:t>
            </a:r>
            <a:endParaRPr lang="en-US" altLang="zh-CN" sz="2200" b="1" dirty="0" smtClean="0">
              <a:latin typeface="Verdana" pitchFamily="34" charset="0"/>
              <a:ea typeface="SimSun" pitchFamily="2" charset="-122"/>
              <a:cs typeface="Times New Roman" pitchFamily="18" charset="0"/>
            </a:endParaRPr>
          </a:p>
          <a:p>
            <a:pPr>
              <a:buNone/>
            </a:pPr>
            <a:r>
              <a:rPr lang="en-GB" sz="2400" i="1" dirty="0" smtClean="0"/>
              <a:t>     </a:t>
            </a:r>
            <a:r>
              <a:rPr lang="en-GB" sz="2400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a) Past Simple	b) Present Perfect</a:t>
            </a:r>
            <a:endParaRPr lang="en-US" sz="24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/>
            <a:r>
              <a:rPr lang="en-GB" altLang="zh-CN" sz="2200" b="1" dirty="0" smtClean="0">
                <a:latin typeface="Verdana" pitchFamily="34" charset="0"/>
                <a:ea typeface="SimSun" pitchFamily="2" charset="-122"/>
                <a:cs typeface="Times New Roman" pitchFamily="18" charset="0"/>
              </a:rPr>
              <a:t>for a year</a:t>
            </a:r>
            <a:endParaRPr lang="en-US" altLang="zh-CN" sz="2200" b="1" dirty="0" smtClean="0">
              <a:latin typeface="Verdana" pitchFamily="34" charset="0"/>
              <a:ea typeface="SimSun" pitchFamily="2" charset="-122"/>
              <a:cs typeface="Times New Roman" pitchFamily="18" charset="0"/>
            </a:endParaRPr>
          </a:p>
          <a:p>
            <a:pPr>
              <a:buNone/>
            </a:pPr>
            <a:r>
              <a:rPr lang="en-GB" sz="2400" i="1" dirty="0" smtClean="0"/>
              <a:t>	</a:t>
            </a:r>
            <a:r>
              <a:rPr lang="en-GB" sz="2400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a) Past Simple	b) Present Perfect</a:t>
            </a:r>
            <a:endParaRPr lang="en-US" sz="24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/>
            <a:r>
              <a:rPr lang="en-GB" altLang="zh-CN" sz="2200" b="1" dirty="0" smtClean="0">
                <a:latin typeface="Verdana" pitchFamily="34" charset="0"/>
                <a:ea typeface="SimSun" pitchFamily="2" charset="-122"/>
                <a:cs typeface="Times New Roman" pitchFamily="18" charset="0"/>
              </a:rPr>
              <a:t>since my birthday</a:t>
            </a:r>
            <a:endParaRPr lang="en-US" altLang="zh-CN" sz="2200" b="1" dirty="0" smtClean="0">
              <a:latin typeface="Verdana" pitchFamily="34" charset="0"/>
              <a:ea typeface="SimSun" pitchFamily="2" charset="-122"/>
              <a:cs typeface="Times New Roman" pitchFamily="18" charset="0"/>
            </a:endParaRPr>
          </a:p>
          <a:p>
            <a:pPr>
              <a:buNone/>
            </a:pPr>
            <a:r>
              <a:rPr lang="en-GB" sz="2400" i="1" dirty="0" smtClean="0"/>
              <a:t>	</a:t>
            </a:r>
            <a:r>
              <a:rPr lang="en-GB" sz="2400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a) Past Simple	b) Present Perfect</a:t>
            </a:r>
            <a:endParaRPr lang="en-US" sz="2400" dirty="0"/>
          </a:p>
        </p:txBody>
      </p:sp>
      <p:pic>
        <p:nvPicPr>
          <p:cNvPr id="4" name="Picture 3" descr="http://2.bp.blogspot.com/-ZF6zKz7Boro/TaXVuyHLOSI/AAAAAAAAAAM/B9wzIvOjvR8/s1600/Green+Tick.png"/>
          <p:cNvPicPr/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3275856" y="2060848"/>
            <a:ext cx="360040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http://2.bp.blogspot.com/-ZF6zKz7Boro/TaXVuyHLOSI/AAAAAAAAAAM/B9wzIvOjvR8/s1600/Green+Tick.png"/>
          <p:cNvPicPr/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6156176" y="2996952"/>
            <a:ext cx="360040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http://2.bp.blogspot.com/-ZF6zKz7Boro/TaXVuyHLOSI/AAAAAAAAAAM/B9wzIvOjvR8/s1600/Green+Tick.png"/>
          <p:cNvPicPr/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3347864" y="3789040"/>
            <a:ext cx="360040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http://2.bp.blogspot.com/-ZF6zKz7Boro/TaXVuyHLOSI/AAAAAAAAAAM/B9wzIvOjvR8/s1600/Green+Tick.png"/>
          <p:cNvPicPr/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6228184" y="4581128"/>
            <a:ext cx="360040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 descr="http://2.bp.blogspot.com/-ZF6zKz7Boro/TaXVuyHLOSI/AAAAAAAAAAM/B9wzIvOjvR8/s1600/Green+Tick.png"/>
          <p:cNvPicPr/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6228184" y="5445224"/>
            <a:ext cx="360040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8" descr="http://2.bp.blogspot.com/-ZF6zKz7Boro/TaXVuyHLOSI/AAAAAAAAAAM/B9wzIvOjvR8/s1600/Green+Tick.png"/>
          <p:cNvPicPr/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6300192" y="6237312"/>
            <a:ext cx="360040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Chose suitable tense.</a:t>
            </a:r>
            <a:endParaRPr lang="en-US" dirty="0"/>
          </a:p>
        </p:txBody>
      </p:sp>
      <p:sp>
        <p:nvSpPr>
          <p:cNvPr id="24577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1066800" y="1571009"/>
            <a:ext cx="7434290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GB" altLang="zh-CN" sz="2200" b="1" dirty="0" smtClean="0">
                <a:latin typeface="Verdana" pitchFamily="34" charset="0"/>
                <a:ea typeface="SimSun" pitchFamily="2" charset="-122"/>
                <a:cs typeface="Times New Roman" pitchFamily="18" charset="0"/>
              </a:rPr>
              <a:t>ever</a:t>
            </a:r>
            <a:endParaRPr lang="en-US" altLang="zh-CN" sz="2200" b="1" dirty="0" smtClean="0">
              <a:latin typeface="Verdana" pitchFamily="34" charset="0"/>
              <a:ea typeface="SimSun" pitchFamily="2" charset="-122"/>
              <a:cs typeface="Times New Roman" pitchFamily="18" charset="0"/>
            </a:endParaRPr>
          </a:p>
          <a:p>
            <a:pPr>
              <a:buNone/>
            </a:pPr>
            <a:r>
              <a:rPr lang="en-GB" sz="2400" i="1" dirty="0" smtClean="0"/>
              <a:t> 	</a:t>
            </a:r>
            <a:r>
              <a:rPr lang="en-GB" sz="2400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a) Past Simple	b) Present Perfect</a:t>
            </a:r>
            <a:endParaRPr lang="en-US" sz="24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/>
            <a:r>
              <a:rPr lang="en-GB" altLang="zh-CN" sz="2200" b="1" dirty="0" smtClean="0">
                <a:latin typeface="Verdana" pitchFamily="34" charset="0"/>
                <a:ea typeface="SimSun" pitchFamily="2" charset="-122"/>
                <a:cs typeface="Times New Roman" pitchFamily="18" charset="0"/>
              </a:rPr>
              <a:t>in  1999</a:t>
            </a:r>
            <a:endParaRPr lang="en-US" altLang="zh-CN" sz="2200" b="1" dirty="0" smtClean="0">
              <a:latin typeface="Verdana" pitchFamily="34" charset="0"/>
              <a:ea typeface="SimSun" pitchFamily="2" charset="-122"/>
              <a:cs typeface="Times New Roman" pitchFamily="18" charset="0"/>
            </a:endParaRPr>
          </a:p>
          <a:p>
            <a:pPr>
              <a:buNone/>
            </a:pPr>
            <a:r>
              <a:rPr lang="en-GB" sz="2400" i="1" dirty="0" smtClean="0"/>
              <a:t>	</a:t>
            </a:r>
            <a:r>
              <a:rPr lang="en-GB" sz="2400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a) Past Simple	b) Present Perfect</a:t>
            </a:r>
            <a:endParaRPr lang="en-US" sz="24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/>
            <a:r>
              <a:rPr lang="en-GB" altLang="zh-CN" sz="2200" b="1" dirty="0" smtClean="0">
                <a:latin typeface="Verdana" pitchFamily="34" charset="0"/>
                <a:ea typeface="SimSun" pitchFamily="2" charset="-122"/>
                <a:cs typeface="Times New Roman" pitchFamily="18" charset="0"/>
              </a:rPr>
              <a:t>for ten hours</a:t>
            </a:r>
            <a:endParaRPr lang="en-US" altLang="zh-CN" sz="2200" b="1" dirty="0" smtClean="0">
              <a:latin typeface="Verdana" pitchFamily="34" charset="0"/>
              <a:ea typeface="SimSun" pitchFamily="2" charset="-122"/>
              <a:cs typeface="Times New Roman" pitchFamily="18" charset="0"/>
            </a:endParaRPr>
          </a:p>
          <a:p>
            <a:pPr>
              <a:buNone/>
            </a:pPr>
            <a:r>
              <a:rPr lang="en-GB" sz="2400" i="1" dirty="0" smtClean="0"/>
              <a:t>	</a:t>
            </a:r>
            <a:r>
              <a:rPr lang="en-GB" sz="2400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a) Past Simple	b) Present Perfect</a:t>
            </a:r>
            <a:endParaRPr lang="en-US" sz="24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/>
            <a:r>
              <a:rPr lang="en-GB" altLang="zh-CN" sz="2200" b="1" dirty="0" smtClean="0">
                <a:latin typeface="Verdana" pitchFamily="34" charset="0"/>
                <a:ea typeface="SimSun" pitchFamily="2" charset="-122"/>
                <a:cs typeface="Times New Roman" pitchFamily="18" charset="0"/>
              </a:rPr>
              <a:t>just</a:t>
            </a:r>
            <a:endParaRPr lang="en-US" altLang="zh-CN" sz="2200" b="1" dirty="0" smtClean="0">
              <a:latin typeface="Verdana" pitchFamily="34" charset="0"/>
              <a:ea typeface="SimSun" pitchFamily="2" charset="-122"/>
              <a:cs typeface="Times New Roman" pitchFamily="18" charset="0"/>
            </a:endParaRPr>
          </a:p>
          <a:p>
            <a:pPr>
              <a:buNone/>
            </a:pPr>
            <a:r>
              <a:rPr lang="en-GB" sz="2400" i="1" dirty="0" smtClean="0"/>
              <a:t>     </a:t>
            </a:r>
            <a:r>
              <a:rPr lang="en-GB" sz="2400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a) Past Simple	b) Present Perfect</a:t>
            </a:r>
            <a:endParaRPr lang="en-US" sz="24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/>
            <a:r>
              <a:rPr lang="en-GB" altLang="zh-CN" sz="2200" b="1" dirty="0" smtClean="0">
                <a:latin typeface="Verdana" pitchFamily="34" charset="0"/>
                <a:ea typeface="SimSun" pitchFamily="2" charset="-122"/>
                <a:cs typeface="Times New Roman" pitchFamily="18" charset="0"/>
              </a:rPr>
              <a:t>ten hours ago</a:t>
            </a:r>
            <a:endParaRPr lang="en-US" altLang="zh-CN" sz="2200" b="1" dirty="0" smtClean="0">
              <a:latin typeface="Verdana" pitchFamily="34" charset="0"/>
              <a:ea typeface="SimSun" pitchFamily="2" charset="-122"/>
              <a:cs typeface="Times New Roman" pitchFamily="18" charset="0"/>
            </a:endParaRPr>
          </a:p>
          <a:p>
            <a:pPr>
              <a:buNone/>
            </a:pPr>
            <a:r>
              <a:rPr lang="en-GB" sz="2400" i="1" dirty="0" smtClean="0"/>
              <a:t>	</a:t>
            </a:r>
            <a:r>
              <a:rPr lang="en-GB" sz="2400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a) Past Simple	b) Present Perfect</a:t>
            </a:r>
            <a:endParaRPr lang="en-US" sz="24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/>
            <a:r>
              <a:rPr lang="en-GB" altLang="zh-CN" sz="2200" b="1" dirty="0" smtClean="0">
                <a:latin typeface="Verdana" pitchFamily="34" charset="0"/>
                <a:ea typeface="SimSun" pitchFamily="2" charset="-122"/>
                <a:cs typeface="Times New Roman" pitchFamily="18" charset="0"/>
              </a:rPr>
              <a:t>already</a:t>
            </a:r>
            <a:endParaRPr lang="en-US" altLang="zh-CN" sz="2200" b="1" dirty="0" smtClean="0">
              <a:latin typeface="Verdana" pitchFamily="34" charset="0"/>
              <a:ea typeface="SimSun" pitchFamily="2" charset="-122"/>
              <a:cs typeface="Times New Roman" pitchFamily="18" charset="0"/>
            </a:endParaRPr>
          </a:p>
          <a:p>
            <a:pPr>
              <a:buNone/>
            </a:pPr>
            <a:r>
              <a:rPr lang="en-GB" sz="2400" i="1" dirty="0" smtClean="0"/>
              <a:t>	</a:t>
            </a:r>
            <a:r>
              <a:rPr lang="en-GB" sz="2400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a) Past Simple	b) Present Perfect</a:t>
            </a:r>
            <a:endParaRPr lang="en-US" sz="2400" dirty="0"/>
          </a:p>
        </p:txBody>
      </p:sp>
      <p:pic>
        <p:nvPicPr>
          <p:cNvPr id="4" name="Picture 3" descr="http://2.bp.blogspot.com/-ZF6zKz7Boro/TaXVuyHLOSI/AAAAAAAAAAM/B9wzIvOjvR8/s1600/Green+Tick.png"/>
          <p:cNvPicPr/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6228184" y="2060848"/>
            <a:ext cx="360040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http://2.bp.blogspot.com/-ZF6zKz7Boro/TaXVuyHLOSI/AAAAAAAAAAM/B9wzIvOjvR8/s1600/Green+Tick.png"/>
          <p:cNvPicPr/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3347864" y="2924944"/>
            <a:ext cx="360040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http://2.bp.blogspot.com/-ZF6zKz7Boro/TaXVuyHLOSI/AAAAAAAAAAM/B9wzIvOjvR8/s1600/Green+Tick.png"/>
          <p:cNvPicPr/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6228184" y="3717032"/>
            <a:ext cx="360040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http://2.bp.blogspot.com/-ZF6zKz7Boro/TaXVuyHLOSI/AAAAAAAAAAM/B9wzIvOjvR8/s1600/Green+Tick.png"/>
          <p:cNvPicPr/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6156176" y="4653136"/>
            <a:ext cx="360040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 descr="http://2.bp.blogspot.com/-ZF6zKz7Boro/TaXVuyHLOSI/AAAAAAAAAAM/B9wzIvOjvR8/s1600/Green+Tick.png"/>
          <p:cNvPicPr/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3347864" y="5445224"/>
            <a:ext cx="360040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8" descr="http://2.bp.blogspot.com/-ZF6zKz7Boro/TaXVuyHLOSI/AAAAAAAAAAM/B9wzIvOjvR8/s1600/Green+Tick.png"/>
          <p:cNvPicPr/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6300192" y="6237312"/>
            <a:ext cx="360040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5616" y="5373216"/>
            <a:ext cx="7620000" cy="1143000"/>
          </a:xfrm>
        </p:spPr>
        <p:txBody>
          <a:bodyPr/>
          <a:lstStyle/>
          <a:p>
            <a:r>
              <a:rPr lang="en-GB" sz="3000" b="1" i="1" dirty="0" smtClean="0"/>
              <a:t>Now, take your books and practise!</a:t>
            </a:r>
            <a:endParaRPr lang="en-US" sz="3000" b="1" i="1" dirty="0"/>
          </a:p>
        </p:txBody>
      </p:sp>
      <p:pic>
        <p:nvPicPr>
          <p:cNvPr id="4" name="3 Marcador de contenido" descr="that's all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547664" y="548680"/>
            <a:ext cx="6289994" cy="4742656"/>
          </a:xfrm>
          <a:effectLst>
            <a:softEdge rad="112500"/>
          </a:effec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899592" y="571500"/>
            <a:ext cx="7920879" cy="1857375"/>
          </a:xfrm>
        </p:spPr>
        <p:txBody>
          <a:bodyPr/>
          <a:lstStyle/>
          <a:p>
            <a:pPr algn="ctr">
              <a:defRPr/>
            </a:pPr>
            <a:r>
              <a:rPr lang="es-PE" sz="4400" dirty="0" err="1" smtClean="0"/>
              <a:t>Present</a:t>
            </a:r>
            <a:r>
              <a:rPr lang="es-PE" sz="4400" dirty="0" smtClean="0"/>
              <a:t> </a:t>
            </a:r>
            <a:r>
              <a:rPr lang="es-PE" sz="4400" dirty="0" err="1" smtClean="0"/>
              <a:t>Perfect</a:t>
            </a:r>
            <a:r>
              <a:rPr lang="es-PE" sz="4400" dirty="0" smtClean="0"/>
              <a:t> Tense</a:t>
            </a:r>
            <a:br>
              <a:rPr lang="es-PE" sz="4400" dirty="0" smtClean="0"/>
            </a:br>
            <a:r>
              <a:rPr lang="es-PE" sz="3000" dirty="0" err="1" smtClean="0"/>
              <a:t>for</a:t>
            </a:r>
            <a:endParaRPr lang="es-PE" sz="3000" dirty="0"/>
          </a:p>
        </p:txBody>
      </p:sp>
      <p:sp>
        <p:nvSpPr>
          <p:cNvPr id="5" name="1 Título"/>
          <p:cNvSpPr txBox="1">
            <a:spLocks/>
          </p:cNvSpPr>
          <p:nvPr/>
        </p:nvSpPr>
        <p:spPr bwMode="auto">
          <a:xfrm>
            <a:off x="1785938" y="2928938"/>
            <a:ext cx="6286500" cy="18573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anchor="b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s-PE" sz="4000" b="1" cap="all" dirty="0" err="1">
                <a:latin typeface="+mj-lt"/>
                <a:ea typeface="+mj-ea"/>
                <a:cs typeface="+mj-cs"/>
              </a:rPr>
              <a:t>Actions</a:t>
            </a:r>
            <a:r>
              <a:rPr lang="es-PE" sz="4000" b="1" cap="all" dirty="0">
                <a:latin typeface="+mj-lt"/>
                <a:ea typeface="+mj-ea"/>
                <a:cs typeface="+mj-cs"/>
              </a:rPr>
              <a:t>  -  </a:t>
            </a:r>
            <a:r>
              <a:rPr lang="es-PE" sz="4000" b="1" cap="all" dirty="0" err="1">
                <a:latin typeface="+mj-lt"/>
                <a:ea typeface="+mj-ea"/>
                <a:cs typeface="+mj-cs"/>
              </a:rPr>
              <a:t>events</a:t>
            </a:r>
            <a:endParaRPr lang="es-PE" sz="4000" b="1" cap="all" dirty="0">
              <a:latin typeface="+mj-lt"/>
              <a:ea typeface="+mj-ea"/>
              <a:cs typeface="+mj-cs"/>
            </a:endParaRP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s-PE" sz="4000" b="1" cap="all" dirty="0">
              <a:latin typeface="+mj-lt"/>
              <a:ea typeface="+mj-ea"/>
              <a:cs typeface="+mj-cs"/>
            </a:endParaRP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s-PE" sz="4000" b="1" cap="all" dirty="0" err="1">
                <a:latin typeface="+mj-lt"/>
                <a:ea typeface="+mj-ea"/>
                <a:cs typeface="+mj-cs"/>
              </a:rPr>
              <a:t>experiences</a:t>
            </a:r>
            <a:endParaRPr lang="es-PE" sz="4000" b="1" cap="all" dirty="0">
              <a:latin typeface="+mj-lt"/>
              <a:ea typeface="+mj-ea"/>
              <a:cs typeface="+mj-cs"/>
            </a:endParaRPr>
          </a:p>
        </p:txBody>
      </p:sp>
      <p:sp>
        <p:nvSpPr>
          <p:cNvPr id="6" name="5 Rectángulo redondeado"/>
          <p:cNvSpPr/>
          <p:nvPr/>
        </p:nvSpPr>
        <p:spPr>
          <a:xfrm>
            <a:off x="2627313" y="5013325"/>
            <a:ext cx="4143375" cy="92868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PE" sz="3200" b="1" dirty="0">
                <a:solidFill>
                  <a:schemeClr val="accent2">
                    <a:lumMod val="75000"/>
                  </a:schemeClr>
                </a:solidFill>
              </a:rPr>
              <a:t>NO SPECIFIC TIME</a:t>
            </a:r>
            <a:r>
              <a:rPr lang="es-PE" sz="20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816 -0.06528 C -0.19028 -0.03518 -0.09896 -0.00509 0.00121 -0.01412 C 0.10121 -0.02315 0.32413 -0.12014 0.31875 -0.11991 C 0.31337 -0.11944 0.03299 -0.03079 -0.03073 -0.01227 C -0.09462 0.00625 -0.07917 -0.00116 -0.06389 -0.00856 " pathEditMode="relative" rAng="0" ptsTypes="aaaaA">
                                      <p:cBhvr>
                                        <p:cTn id="1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3" y="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899592" y="571501"/>
            <a:ext cx="7920879" cy="1057300"/>
          </a:xfrm>
        </p:spPr>
        <p:txBody>
          <a:bodyPr/>
          <a:lstStyle/>
          <a:p>
            <a:pPr algn="ctr">
              <a:defRPr/>
            </a:pPr>
            <a:r>
              <a:rPr lang="es-PE" sz="4400" dirty="0" err="1" smtClean="0"/>
              <a:t>Present</a:t>
            </a:r>
            <a:r>
              <a:rPr lang="es-PE" sz="4400" dirty="0" smtClean="0"/>
              <a:t> </a:t>
            </a:r>
            <a:r>
              <a:rPr lang="es-PE" sz="4400" dirty="0" err="1" smtClean="0"/>
              <a:t>Perfect</a:t>
            </a:r>
            <a:r>
              <a:rPr lang="es-PE" sz="4400" dirty="0" smtClean="0"/>
              <a:t> Tense</a:t>
            </a:r>
            <a:br>
              <a:rPr lang="es-PE" sz="4400" dirty="0" smtClean="0"/>
            </a:br>
            <a:endParaRPr lang="es-PE" sz="3000" dirty="0"/>
          </a:p>
        </p:txBody>
      </p:sp>
      <p:sp>
        <p:nvSpPr>
          <p:cNvPr id="7" name="Rectangle 6"/>
          <p:cNvSpPr/>
          <p:nvPr/>
        </p:nvSpPr>
        <p:spPr bwMode="auto">
          <a:xfrm>
            <a:off x="2411760" y="2060848"/>
            <a:ext cx="2016224" cy="864096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5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</a:rPr>
              <a:t>HAVE/</a:t>
            </a:r>
            <a:r>
              <a:rPr kumimoji="0" lang="en-GB" sz="2800" b="1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</a:rPr>
              <a:t> HAS</a:t>
            </a: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5652120" y="2060848"/>
            <a:ext cx="3168352" cy="86409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</a:rPr>
              <a:t>inf. </a:t>
            </a:r>
            <a:r>
              <a:rPr kumimoji="0" lang="en-GB" sz="28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</a:rPr>
              <a:t>osnova</a:t>
            </a:r>
            <a:r>
              <a:rPr kumimoji="0" lang="en-GB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</a:rPr>
              <a:t> +</a:t>
            </a:r>
            <a:r>
              <a:rPr kumimoji="0" lang="en-GB" sz="2800" b="1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</a:rPr>
              <a:t> ED/D</a:t>
            </a: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5796136" y="3212976"/>
            <a:ext cx="3024336" cy="864096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</a:rPr>
              <a:t>III </a:t>
            </a:r>
            <a:r>
              <a:rPr kumimoji="0" lang="en-GB" sz="28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</a:rPr>
              <a:t>kolona</a:t>
            </a:r>
            <a:r>
              <a:rPr kumimoji="0" lang="en-GB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</a:rPr>
              <a:t> </a:t>
            </a:r>
            <a:r>
              <a:rPr kumimoji="0" lang="en-GB" sz="28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</a:rPr>
              <a:t>glagola</a:t>
            </a: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1115616" y="1916832"/>
            <a:ext cx="648072" cy="1152128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32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</a:rPr>
              <a:t>S</a:t>
            </a:r>
            <a:endParaRPr kumimoji="0" lang="en-US" sz="3200" b="1" i="0" u="none" strike="noStrike" cap="none" normalizeH="0" baseline="0" dirty="0" smtClean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latin typeface="Times New Roman" pitchFamily="18" charset="0"/>
            </a:endParaRPr>
          </a:p>
        </p:txBody>
      </p:sp>
      <p:pic>
        <p:nvPicPr>
          <p:cNvPr id="16386" name="Picture 2" descr="plus">
            <a:hlinkClick r:id="rId2" tooltip="plus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35696" y="2276872"/>
            <a:ext cx="528375" cy="526602"/>
          </a:xfrm>
          <a:prstGeom prst="rect">
            <a:avLst/>
          </a:prstGeom>
          <a:noFill/>
        </p:spPr>
      </p:pic>
      <p:pic>
        <p:nvPicPr>
          <p:cNvPr id="11" name="Picture 2" descr="plus">
            <a:hlinkClick r:id="rId2" tooltip="plus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9992" y="2276872"/>
            <a:ext cx="528375" cy="526602"/>
          </a:xfrm>
          <a:prstGeom prst="rect">
            <a:avLst/>
          </a:prstGeom>
          <a:noFill/>
        </p:spPr>
      </p:pic>
      <p:cxnSp>
        <p:nvCxnSpPr>
          <p:cNvPr id="13" name="Straight Arrow Connector 12"/>
          <p:cNvCxnSpPr/>
          <p:nvPr/>
        </p:nvCxnSpPr>
        <p:spPr bwMode="auto">
          <a:xfrm flipV="1">
            <a:off x="5076056" y="2348880"/>
            <a:ext cx="504056" cy="216024"/>
          </a:xfrm>
          <a:prstGeom prst="straightConnector1">
            <a:avLst/>
          </a:prstGeom>
          <a:ln>
            <a:solidFill>
              <a:srgbClr val="00B050"/>
            </a:solidFill>
            <a:headEnd type="none" w="med" len="med"/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 bwMode="auto">
          <a:xfrm>
            <a:off x="5076056" y="2708920"/>
            <a:ext cx="648072" cy="1008112"/>
          </a:xfrm>
          <a:prstGeom prst="straightConnector1">
            <a:avLst/>
          </a:prstGeom>
          <a:ln>
            <a:solidFill>
              <a:srgbClr val="00B050"/>
            </a:solidFill>
            <a:headEnd type="none" w="med" len="med"/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2" name="Rounded Rectangle 21"/>
          <p:cNvSpPr/>
          <p:nvPr/>
        </p:nvSpPr>
        <p:spPr bwMode="auto">
          <a:xfrm>
            <a:off x="1331640" y="3501008"/>
            <a:ext cx="3744416" cy="144016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play</a:t>
            </a:r>
            <a:r>
              <a:rPr kumimoji="0" lang="en-GB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</a:rPr>
              <a:t>ed</a:t>
            </a:r>
            <a:r>
              <a:rPr kumimoji="0" lang="en-GB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, stay</a:t>
            </a:r>
            <a:r>
              <a:rPr lang="en-GB" sz="2400" b="1" dirty="0" smtClean="0">
                <a:solidFill>
                  <a:srgbClr val="FF0000"/>
                </a:solidFill>
                <a:latin typeface="Times New Roman" pitchFamily="18" charset="0"/>
              </a:rPr>
              <a:t>ed</a:t>
            </a:r>
            <a:r>
              <a:rPr kumimoji="0" lang="en-GB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, watch</a:t>
            </a:r>
            <a:r>
              <a:rPr lang="en-GB" sz="2400" b="1" dirty="0" smtClean="0">
                <a:solidFill>
                  <a:srgbClr val="FF0000"/>
                </a:solidFill>
                <a:latin typeface="Times New Roman" pitchFamily="18" charset="0"/>
              </a:rPr>
              <a:t>ed</a:t>
            </a:r>
            <a:r>
              <a:rPr kumimoji="0" lang="en-GB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,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2400" b="1" dirty="0" smtClean="0">
                <a:latin typeface="Times New Roman" pitchFamily="18" charset="0"/>
              </a:rPr>
              <a:t>arrive</a:t>
            </a:r>
            <a:r>
              <a:rPr lang="en-GB" sz="2400" b="1" dirty="0" smtClean="0">
                <a:solidFill>
                  <a:srgbClr val="FF0000"/>
                </a:solidFill>
                <a:latin typeface="Times New Roman" pitchFamily="18" charset="0"/>
              </a:rPr>
              <a:t>d</a:t>
            </a:r>
            <a:r>
              <a:rPr lang="en-GB" sz="2400" b="1" dirty="0" smtClean="0">
                <a:latin typeface="Times New Roman" pitchFamily="18" charset="0"/>
              </a:rPr>
              <a:t>, like</a:t>
            </a:r>
            <a:r>
              <a:rPr lang="en-GB" sz="2400" b="1" dirty="0" smtClean="0">
                <a:solidFill>
                  <a:srgbClr val="FF0000"/>
                </a:solidFill>
                <a:latin typeface="Times New Roman" pitchFamily="18" charset="0"/>
              </a:rPr>
              <a:t>d</a:t>
            </a:r>
            <a:r>
              <a:rPr lang="en-GB" sz="2400" b="1" dirty="0" smtClean="0">
                <a:latin typeface="Times New Roman" pitchFamily="18" charset="0"/>
              </a:rPr>
              <a:t>,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stud</a:t>
            </a:r>
            <a:r>
              <a:rPr lang="en-GB" sz="2400" b="1" dirty="0" smtClean="0">
                <a:solidFill>
                  <a:srgbClr val="FF0000"/>
                </a:solidFill>
                <a:latin typeface="Times New Roman" pitchFamily="18" charset="0"/>
              </a:rPr>
              <a:t>ied</a:t>
            </a:r>
            <a:r>
              <a:rPr kumimoji="0" lang="en-GB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,</a:t>
            </a:r>
            <a:r>
              <a:rPr kumimoji="0" lang="en-GB" sz="2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tr</a:t>
            </a:r>
            <a:r>
              <a:rPr lang="en-GB" sz="2400" b="1" dirty="0" smtClean="0">
                <a:solidFill>
                  <a:srgbClr val="FF0000"/>
                </a:solidFill>
                <a:latin typeface="Times New Roman" pitchFamily="18" charset="0"/>
              </a:rPr>
              <a:t>ied</a:t>
            </a:r>
            <a:endParaRPr lang="en-US" sz="2400" b="1" dirty="0" smtClean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23" name="Rounded Rectangle 22"/>
          <p:cNvSpPr/>
          <p:nvPr/>
        </p:nvSpPr>
        <p:spPr bwMode="auto">
          <a:xfrm>
            <a:off x="3995936" y="5013176"/>
            <a:ext cx="4680520" cy="1440160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</a:rPr>
              <a:t>come-come</a:t>
            </a:r>
            <a:r>
              <a:rPr kumimoji="0" lang="en-GB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,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2400" b="1" dirty="0" smtClean="0">
                <a:latin typeface="Times New Roman" pitchFamily="18" charset="0"/>
              </a:rPr>
              <a:t>make-</a:t>
            </a:r>
            <a:r>
              <a:rPr lang="en-GB" sz="2400" b="1" dirty="0" smtClean="0">
                <a:solidFill>
                  <a:srgbClr val="FF0000"/>
                </a:solidFill>
                <a:latin typeface="Times New Roman" pitchFamily="18" charset="0"/>
              </a:rPr>
              <a:t> made</a:t>
            </a:r>
            <a:r>
              <a:rPr lang="en-GB" sz="2400" b="1" dirty="0" smtClean="0">
                <a:latin typeface="Times New Roman" pitchFamily="18" charset="0"/>
              </a:rPr>
              <a:t>, </a:t>
            </a:r>
            <a:r>
              <a:rPr lang="en-GB" sz="2400" b="1" dirty="0" smtClean="0">
                <a:latin typeface="Times New Roman" pitchFamily="18" charset="0"/>
              </a:rPr>
              <a:t>buy-</a:t>
            </a:r>
            <a:r>
              <a:rPr lang="en-GB" sz="2400" b="1" dirty="0" smtClean="0">
                <a:solidFill>
                  <a:srgbClr val="FF0000"/>
                </a:solidFill>
                <a:latin typeface="Times New Roman" pitchFamily="18" charset="0"/>
              </a:rPr>
              <a:t>bought</a:t>
            </a:r>
            <a:r>
              <a:rPr lang="en-GB" sz="2400" b="1" dirty="0" smtClean="0">
                <a:latin typeface="Times New Roman" pitchFamily="18" charset="0"/>
              </a:rPr>
              <a:t>, </a:t>
            </a:r>
            <a:r>
              <a:rPr lang="en-GB" sz="2400" b="1" dirty="0" smtClean="0">
                <a:latin typeface="Times New Roman" pitchFamily="18" charset="0"/>
              </a:rPr>
              <a:t>get-</a:t>
            </a:r>
            <a:r>
              <a:rPr lang="en-GB" sz="2400" b="1" dirty="0" smtClean="0">
                <a:solidFill>
                  <a:srgbClr val="FF0000"/>
                </a:solidFill>
                <a:latin typeface="Times New Roman" pitchFamily="18" charset="0"/>
              </a:rPr>
              <a:t>got</a:t>
            </a:r>
            <a:r>
              <a:rPr lang="en-GB" sz="2400" b="1" dirty="0" smtClean="0">
                <a:latin typeface="Times New Roman" pitchFamily="18" charset="0"/>
              </a:rPr>
              <a:t>,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go-</a:t>
            </a:r>
            <a:r>
              <a:rPr lang="en-GB" sz="2400" b="1" dirty="0" smtClean="0">
                <a:solidFill>
                  <a:srgbClr val="FF0000"/>
                </a:solidFill>
                <a:latin typeface="Times New Roman" pitchFamily="18" charset="0"/>
              </a:rPr>
              <a:t>gone</a:t>
            </a:r>
            <a:r>
              <a:rPr kumimoji="0" lang="en-GB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, be-</a:t>
            </a:r>
            <a:r>
              <a:rPr lang="en-GB" sz="2400" b="1" dirty="0" smtClean="0">
                <a:solidFill>
                  <a:srgbClr val="FF0000"/>
                </a:solidFill>
                <a:latin typeface="Times New Roman" pitchFamily="18" charset="0"/>
              </a:rPr>
              <a:t>been</a:t>
            </a:r>
            <a:r>
              <a:rPr kumimoji="0" lang="en-GB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, do-</a:t>
            </a:r>
            <a:r>
              <a:rPr lang="en-GB" sz="2400" b="1" dirty="0" smtClean="0">
                <a:solidFill>
                  <a:srgbClr val="FF0000"/>
                </a:solidFill>
                <a:latin typeface="Times New Roman" pitchFamily="18" charset="0"/>
              </a:rPr>
              <a:t>done</a:t>
            </a:r>
            <a:endParaRPr lang="en-US" sz="2400" b="1" dirty="0" smtClean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24" name="Right Arrow 23"/>
          <p:cNvSpPr/>
          <p:nvPr/>
        </p:nvSpPr>
        <p:spPr bwMode="auto">
          <a:xfrm rot="19145366">
            <a:off x="4662814" y="2991386"/>
            <a:ext cx="1336356" cy="432048"/>
          </a:xfrm>
          <a:prstGeom prst="rightArrow">
            <a:avLst>
              <a:gd name="adj1" fmla="val 50000"/>
              <a:gd name="adj2" fmla="val 70482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5" name="Right Arrow 24"/>
          <p:cNvSpPr/>
          <p:nvPr/>
        </p:nvSpPr>
        <p:spPr bwMode="auto">
          <a:xfrm rot="16200000">
            <a:off x="6734572" y="4290764"/>
            <a:ext cx="1003449" cy="432048"/>
          </a:xfrm>
          <a:prstGeom prst="rightArrow">
            <a:avLst>
              <a:gd name="adj1" fmla="val 56827"/>
              <a:gd name="adj2" fmla="val 70482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0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0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22" grpId="0" animBg="1"/>
      <p:bldP spid="23" grpId="0" animBg="1"/>
      <p:bldP spid="24" grpId="0" animBg="1"/>
      <p:bldP spid="2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899592" y="571501"/>
            <a:ext cx="7920879" cy="1057300"/>
          </a:xfrm>
        </p:spPr>
        <p:txBody>
          <a:bodyPr/>
          <a:lstStyle/>
          <a:p>
            <a:pPr algn="ctr">
              <a:defRPr/>
            </a:pPr>
            <a:r>
              <a:rPr lang="es-PE" sz="4400" dirty="0" err="1" smtClean="0"/>
              <a:t>Present</a:t>
            </a:r>
            <a:r>
              <a:rPr lang="es-PE" sz="4400" dirty="0" smtClean="0"/>
              <a:t> </a:t>
            </a:r>
            <a:r>
              <a:rPr lang="es-PE" sz="4400" dirty="0" err="1" smtClean="0"/>
              <a:t>Perfect</a:t>
            </a:r>
            <a:r>
              <a:rPr lang="es-PE" sz="4400" dirty="0" smtClean="0"/>
              <a:t> Tense</a:t>
            </a:r>
            <a:br>
              <a:rPr lang="es-PE" sz="4400" dirty="0" smtClean="0"/>
            </a:br>
            <a:endParaRPr lang="es-PE" sz="3000" dirty="0"/>
          </a:p>
        </p:txBody>
      </p:sp>
      <p:sp>
        <p:nvSpPr>
          <p:cNvPr id="7" name="Rectangle 6"/>
          <p:cNvSpPr/>
          <p:nvPr/>
        </p:nvSpPr>
        <p:spPr bwMode="auto">
          <a:xfrm>
            <a:off x="2411760" y="2060848"/>
            <a:ext cx="2016224" cy="864096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5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</a:rPr>
              <a:t>HAVE/</a:t>
            </a:r>
            <a:r>
              <a:rPr kumimoji="0" lang="en-GB" sz="2800" b="1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</a:rPr>
              <a:t> HAS</a:t>
            </a: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5652120" y="2060848"/>
            <a:ext cx="3168352" cy="864096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800" b="1" i="0" u="none" strike="noStrike" cap="none" normalizeH="0" baseline="0" dirty="0" smtClean="0">
                <a:ln>
                  <a:noFill/>
                </a:ln>
                <a:solidFill>
                  <a:srgbClr val="0000AC"/>
                </a:solidFill>
                <a:effectLst/>
                <a:latin typeface="Times New Roman" pitchFamily="18" charset="0"/>
              </a:rPr>
              <a:t>inf. </a:t>
            </a:r>
            <a:r>
              <a:rPr kumimoji="0" lang="en-GB" sz="2800" b="1" i="0" u="none" strike="noStrike" cap="none" normalizeH="0" baseline="0" dirty="0" err="1" smtClean="0">
                <a:ln>
                  <a:noFill/>
                </a:ln>
                <a:solidFill>
                  <a:srgbClr val="0000AC"/>
                </a:solidFill>
                <a:effectLst/>
                <a:latin typeface="Times New Roman" pitchFamily="18" charset="0"/>
              </a:rPr>
              <a:t>osnova</a:t>
            </a:r>
            <a:r>
              <a:rPr kumimoji="0" lang="en-GB" sz="2800" b="1" i="0" u="none" strike="noStrike" cap="none" normalizeH="0" baseline="0" dirty="0" smtClean="0">
                <a:ln>
                  <a:noFill/>
                </a:ln>
                <a:solidFill>
                  <a:srgbClr val="0000AC"/>
                </a:solidFill>
                <a:effectLst/>
                <a:latin typeface="Times New Roman" pitchFamily="18" charset="0"/>
              </a:rPr>
              <a:t> +</a:t>
            </a:r>
            <a:r>
              <a:rPr kumimoji="0" lang="en-GB" sz="2800" b="1" i="0" u="none" strike="noStrike" cap="none" normalizeH="0" dirty="0" smtClean="0">
                <a:ln>
                  <a:noFill/>
                </a:ln>
                <a:solidFill>
                  <a:srgbClr val="0000AC"/>
                </a:solidFill>
                <a:effectLst/>
                <a:latin typeface="Times New Roman" pitchFamily="18" charset="0"/>
              </a:rPr>
              <a:t> ED/D</a:t>
            </a: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rgbClr val="0000AC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5796136" y="3212976"/>
            <a:ext cx="3024336" cy="864096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800" b="1" i="0" u="none" strike="noStrike" cap="none" normalizeH="0" baseline="0" dirty="0" smtClean="0">
                <a:ln>
                  <a:noFill/>
                </a:ln>
                <a:solidFill>
                  <a:srgbClr val="0000AC"/>
                </a:solidFill>
                <a:effectLst/>
                <a:latin typeface="Times New Roman" pitchFamily="18" charset="0"/>
              </a:rPr>
              <a:t>III </a:t>
            </a:r>
            <a:r>
              <a:rPr kumimoji="0" lang="en-GB" sz="2800" b="1" i="0" u="none" strike="noStrike" cap="none" normalizeH="0" baseline="0" dirty="0" err="1" smtClean="0">
                <a:ln>
                  <a:noFill/>
                </a:ln>
                <a:solidFill>
                  <a:srgbClr val="0000AC"/>
                </a:solidFill>
                <a:effectLst/>
                <a:latin typeface="Times New Roman" pitchFamily="18" charset="0"/>
              </a:rPr>
              <a:t>kolona</a:t>
            </a:r>
            <a:r>
              <a:rPr kumimoji="0" lang="en-GB" sz="2800" b="1" i="0" u="none" strike="noStrike" cap="none" normalizeH="0" baseline="0" dirty="0" smtClean="0">
                <a:ln>
                  <a:noFill/>
                </a:ln>
                <a:solidFill>
                  <a:srgbClr val="0000AC"/>
                </a:solidFill>
                <a:effectLst/>
                <a:latin typeface="Times New Roman" pitchFamily="18" charset="0"/>
              </a:rPr>
              <a:t> </a:t>
            </a:r>
            <a:r>
              <a:rPr kumimoji="0" lang="en-GB" sz="2800" b="1" i="0" u="none" strike="noStrike" cap="none" normalizeH="0" baseline="0" dirty="0" err="1" smtClean="0">
                <a:ln>
                  <a:noFill/>
                </a:ln>
                <a:solidFill>
                  <a:srgbClr val="0000AC"/>
                </a:solidFill>
                <a:effectLst/>
                <a:latin typeface="Times New Roman" pitchFamily="18" charset="0"/>
              </a:rPr>
              <a:t>glagola</a:t>
            </a: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rgbClr val="0000AC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1115616" y="1916832"/>
            <a:ext cx="648072" cy="1152128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32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</a:rPr>
              <a:t>S</a:t>
            </a:r>
            <a:endParaRPr kumimoji="0" lang="en-US" sz="3200" b="1" i="0" u="none" strike="noStrike" cap="none" normalizeH="0" baseline="0" dirty="0" smtClean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latin typeface="Times New Roman" pitchFamily="18" charset="0"/>
            </a:endParaRPr>
          </a:p>
        </p:txBody>
      </p:sp>
      <p:pic>
        <p:nvPicPr>
          <p:cNvPr id="16386" name="Picture 2" descr="plus">
            <a:hlinkClick r:id="rId2" tooltip="plus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35696" y="2276872"/>
            <a:ext cx="528375" cy="526602"/>
          </a:xfrm>
          <a:prstGeom prst="rect">
            <a:avLst/>
          </a:prstGeom>
          <a:noFill/>
        </p:spPr>
      </p:pic>
      <p:pic>
        <p:nvPicPr>
          <p:cNvPr id="11" name="Picture 2" descr="plus">
            <a:hlinkClick r:id="rId2" tooltip="plus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9992" y="2276872"/>
            <a:ext cx="528375" cy="526602"/>
          </a:xfrm>
          <a:prstGeom prst="rect">
            <a:avLst/>
          </a:prstGeom>
          <a:noFill/>
        </p:spPr>
      </p:pic>
      <p:cxnSp>
        <p:nvCxnSpPr>
          <p:cNvPr id="13" name="Straight Arrow Connector 12"/>
          <p:cNvCxnSpPr/>
          <p:nvPr/>
        </p:nvCxnSpPr>
        <p:spPr bwMode="auto">
          <a:xfrm flipV="1">
            <a:off x="5076056" y="2348880"/>
            <a:ext cx="504056" cy="216024"/>
          </a:xfrm>
          <a:prstGeom prst="straightConnector1">
            <a:avLst/>
          </a:prstGeom>
          <a:ln>
            <a:solidFill>
              <a:srgbClr val="00B050"/>
            </a:solidFill>
            <a:headEnd type="none" w="med" len="med"/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 bwMode="auto">
          <a:xfrm>
            <a:off x="5076056" y="2708920"/>
            <a:ext cx="648072" cy="1008112"/>
          </a:xfrm>
          <a:prstGeom prst="straightConnector1">
            <a:avLst/>
          </a:prstGeom>
          <a:ln>
            <a:solidFill>
              <a:srgbClr val="00B050"/>
            </a:solidFill>
            <a:headEnd type="none" w="med" len="med"/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5" name="Right Arrow 24"/>
          <p:cNvSpPr/>
          <p:nvPr/>
        </p:nvSpPr>
        <p:spPr bwMode="auto">
          <a:xfrm rot="16200000">
            <a:off x="6948265" y="4941168"/>
            <a:ext cx="720079" cy="432048"/>
          </a:xfrm>
          <a:prstGeom prst="rightArrow">
            <a:avLst>
              <a:gd name="adj1" fmla="val 56827"/>
              <a:gd name="adj2" fmla="val 70482"/>
            </a:avLst>
          </a:prstGeom>
          <a:ln>
            <a:headEnd type="none" w="med" len="med"/>
            <a:tailEnd type="none" w="med" len="med"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" name="39 Elipse"/>
          <p:cNvSpPr/>
          <p:nvPr/>
        </p:nvSpPr>
        <p:spPr>
          <a:xfrm>
            <a:off x="5292080" y="1124745"/>
            <a:ext cx="3851920" cy="3672407"/>
          </a:xfrm>
          <a:prstGeom prst="ellipse">
            <a:avLst/>
          </a:prstGeom>
          <a:noFill/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PE" dirty="0">
              <a:solidFill>
                <a:srgbClr val="FF0000"/>
              </a:solidFill>
            </a:endParaRPr>
          </a:p>
        </p:txBody>
      </p:sp>
      <p:sp>
        <p:nvSpPr>
          <p:cNvPr id="18" name="39 Elipse"/>
          <p:cNvSpPr/>
          <p:nvPr/>
        </p:nvSpPr>
        <p:spPr>
          <a:xfrm>
            <a:off x="1907704" y="1124745"/>
            <a:ext cx="7236297" cy="4104456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PE" dirty="0">
              <a:solidFill>
                <a:srgbClr val="FF0000"/>
              </a:solidFill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5940152" y="5517232"/>
            <a:ext cx="2880320" cy="576064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3600" i="0" u="none" strike="noStrike" cap="none" normalizeH="0" baseline="0" dirty="0" smtClean="0">
                <a:solidFill>
                  <a:srgbClr val="0000AC"/>
                </a:solidFill>
                <a:effectLst/>
                <a:latin typeface="Times New Roman" pitchFamily="18" charset="0"/>
              </a:rPr>
              <a:t>past participle</a:t>
            </a:r>
            <a:endParaRPr kumimoji="0" lang="en-US" sz="3600" i="0" u="none" strike="noStrike" cap="none" normalizeH="0" baseline="0" dirty="0" smtClean="0">
              <a:solidFill>
                <a:srgbClr val="0000AC"/>
              </a:solidFill>
              <a:effectLst/>
              <a:latin typeface="Times New Roman" pitchFamily="18" charset="0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3563888" y="6021288"/>
            <a:ext cx="2664296" cy="576064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3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</a:rPr>
              <a:t>predicator</a:t>
            </a:r>
            <a:endParaRPr kumimoji="0" lang="en-US" sz="36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</a:endParaRPr>
          </a:p>
        </p:txBody>
      </p:sp>
      <p:sp>
        <p:nvSpPr>
          <p:cNvPr id="21" name="Right Arrow 20"/>
          <p:cNvSpPr/>
          <p:nvPr/>
        </p:nvSpPr>
        <p:spPr bwMode="auto">
          <a:xfrm rot="16200000">
            <a:off x="4644009" y="5373215"/>
            <a:ext cx="720079" cy="432048"/>
          </a:xfrm>
          <a:prstGeom prst="rightArrow">
            <a:avLst>
              <a:gd name="adj1" fmla="val 56827"/>
              <a:gd name="adj2" fmla="val 70482"/>
            </a:avLst>
          </a:prstGeom>
          <a:solidFill>
            <a:srgbClr val="FF0000"/>
          </a:solidFill>
          <a:ln>
            <a:headEnd type="none" w="med" len="med"/>
            <a:tailEnd type="none" w="med" len="med"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6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4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17" grpId="0" animBg="1"/>
      <p:bldP spid="18" grpId="0" animBg="1"/>
      <p:bldP spid="19" grpId="0"/>
      <p:bldP spid="20" grpId="0"/>
      <p:bldP spid="2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3"/>
          <p:cNvSpPr>
            <a:spLocks noChangeArrowheads="1"/>
          </p:cNvSpPr>
          <p:nvPr/>
        </p:nvSpPr>
        <p:spPr bwMode="auto">
          <a:xfrm>
            <a:off x="1043609" y="5157192"/>
            <a:ext cx="7632848" cy="908050"/>
          </a:xfrm>
          <a:prstGeom prst="roundRect">
            <a:avLst>
              <a:gd name="adj" fmla="val 16667"/>
            </a:avLst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s-PE" sz="2800" b="1" i="1">
                <a:solidFill>
                  <a:srgbClr val="002060"/>
                </a:solidFill>
                <a:latin typeface="Tw Cen MT" pitchFamily="34" charset="0"/>
              </a:rPr>
              <a:t>I  _______________ to the beach twice.</a:t>
            </a:r>
            <a:endParaRPr lang="es-ES" sz="2800" b="1" i="1">
              <a:solidFill>
                <a:srgbClr val="002060"/>
              </a:solidFill>
              <a:latin typeface="Tw Cen MT" pitchFamily="34" charset="0"/>
            </a:endParaRPr>
          </a:p>
        </p:txBody>
      </p:sp>
      <p:pic>
        <p:nvPicPr>
          <p:cNvPr id="14339" name="Picture 2" descr="C:\Users\usuario\Pictures\Pictures to use in my lessons\gente-en-la-playa-famili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260648"/>
            <a:ext cx="7215188" cy="414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AutoShape 3"/>
          <p:cNvSpPr>
            <a:spLocks noChangeArrowheads="1"/>
          </p:cNvSpPr>
          <p:nvPr/>
        </p:nvSpPr>
        <p:spPr bwMode="auto">
          <a:xfrm>
            <a:off x="1115616" y="5229200"/>
            <a:ext cx="3022476" cy="693738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s-PE" sz="3200" b="1" i="1" dirty="0">
                <a:solidFill>
                  <a:srgbClr val="FF0000"/>
                </a:solidFill>
                <a:latin typeface="Tw Cen MT" pitchFamily="34" charset="0"/>
              </a:rPr>
              <a:t> </a:t>
            </a:r>
            <a:r>
              <a:rPr lang="es-PE" sz="3200" b="1" i="1" dirty="0" err="1">
                <a:solidFill>
                  <a:srgbClr val="FF0000"/>
                </a:solidFill>
                <a:latin typeface="Tw Cen MT" pitchFamily="34" charset="0"/>
              </a:rPr>
              <a:t>have</a:t>
            </a:r>
            <a:r>
              <a:rPr lang="es-PE" sz="3200" b="1" i="1" dirty="0">
                <a:solidFill>
                  <a:srgbClr val="FF0000"/>
                </a:solidFill>
                <a:latin typeface="Tw Cen MT" pitchFamily="34" charset="0"/>
              </a:rPr>
              <a:t> </a:t>
            </a:r>
            <a:r>
              <a:rPr lang="es-PE" sz="3200" b="1" i="1" dirty="0" err="1">
                <a:solidFill>
                  <a:srgbClr val="FF0000"/>
                </a:solidFill>
                <a:latin typeface="Tw Cen MT" pitchFamily="34" charset="0"/>
              </a:rPr>
              <a:t>gone</a:t>
            </a:r>
            <a:endParaRPr lang="es-ES" sz="3200" b="1" i="1" dirty="0">
              <a:solidFill>
                <a:srgbClr val="FF0000"/>
              </a:solidFill>
              <a:latin typeface="Tw Cen MT" pitchFamily="34" charset="0"/>
            </a:endParaRPr>
          </a:p>
        </p:txBody>
      </p:sp>
      <p:sp>
        <p:nvSpPr>
          <p:cNvPr id="14" name="AutoShape 3"/>
          <p:cNvSpPr>
            <a:spLocks noChangeArrowheads="1"/>
          </p:cNvSpPr>
          <p:nvPr/>
        </p:nvSpPr>
        <p:spPr bwMode="auto">
          <a:xfrm>
            <a:off x="899592" y="332656"/>
            <a:ext cx="1643062" cy="857250"/>
          </a:xfrm>
          <a:prstGeom prst="roundRect">
            <a:avLst>
              <a:gd name="adj" fmla="val 16667"/>
            </a:avLst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PE" sz="5400" b="1" i="1" dirty="0" err="1">
                <a:solidFill>
                  <a:srgbClr val="FF0000"/>
                </a:solidFill>
                <a:latin typeface="Tw Cen MT"/>
                <a:cs typeface="+mn-cs"/>
              </a:rPr>
              <a:t>go</a:t>
            </a:r>
            <a:endParaRPr lang="es-ES" sz="5400" b="1" i="1" dirty="0">
              <a:solidFill>
                <a:srgbClr val="FF0000"/>
              </a:solidFill>
              <a:latin typeface="Tw Cen MT"/>
              <a:cs typeface="+mn-cs"/>
            </a:endParaRPr>
          </a:p>
        </p:txBody>
      </p:sp>
      <p:sp>
        <p:nvSpPr>
          <p:cNvPr id="11" name="AutoShape 3"/>
          <p:cNvSpPr>
            <a:spLocks noChangeArrowheads="1"/>
          </p:cNvSpPr>
          <p:nvPr/>
        </p:nvSpPr>
        <p:spPr bwMode="auto">
          <a:xfrm>
            <a:off x="611560" y="4077072"/>
            <a:ext cx="1643062" cy="693737"/>
          </a:xfrm>
          <a:prstGeom prst="roundRect">
            <a:avLst>
              <a:gd name="adj" fmla="val 16667"/>
            </a:avLst>
          </a:prstGeom>
          <a:solidFill>
            <a:schemeClr val="bg2"/>
          </a:solidFill>
          <a:ln w="38100">
            <a:solidFill>
              <a:srgbClr val="00206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s-PE" sz="3200" b="1" i="1">
                <a:solidFill>
                  <a:srgbClr val="FF0000"/>
                </a:solidFill>
                <a:latin typeface="Tw Cen MT" pitchFamily="34" charset="0"/>
              </a:rPr>
              <a:t> have</a:t>
            </a:r>
            <a:endParaRPr lang="es-ES" sz="3200" b="1" i="1">
              <a:solidFill>
                <a:srgbClr val="FF0000"/>
              </a:solidFill>
              <a:latin typeface="Tw Cen MT" pitchFamily="34" charset="0"/>
            </a:endParaRPr>
          </a:p>
        </p:txBody>
      </p:sp>
      <p:sp>
        <p:nvSpPr>
          <p:cNvPr id="13" name="AutoShape 3"/>
          <p:cNvSpPr>
            <a:spLocks noChangeArrowheads="1"/>
          </p:cNvSpPr>
          <p:nvPr/>
        </p:nvSpPr>
        <p:spPr bwMode="auto">
          <a:xfrm>
            <a:off x="2339752" y="3717032"/>
            <a:ext cx="1357313" cy="979487"/>
          </a:xfrm>
          <a:prstGeom prst="roundRect">
            <a:avLst>
              <a:gd name="adj" fmla="val 16667"/>
            </a:avLst>
          </a:prstGeom>
          <a:solidFill>
            <a:schemeClr val="bg2"/>
          </a:solidFill>
          <a:ln w="38100">
            <a:solidFill>
              <a:srgbClr val="00206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s-PE" sz="2000" b="1" i="1">
                <a:solidFill>
                  <a:srgbClr val="FF0000"/>
                </a:solidFill>
                <a:latin typeface="Tw Cen MT" pitchFamily="34" charset="0"/>
              </a:rPr>
              <a:t> past </a:t>
            </a:r>
          </a:p>
          <a:p>
            <a:pPr algn="ctr"/>
            <a:r>
              <a:rPr lang="es-PE" sz="2000" b="1" i="1">
                <a:solidFill>
                  <a:srgbClr val="FF0000"/>
                </a:solidFill>
                <a:latin typeface="Tw Cen MT" pitchFamily="34" charset="0"/>
              </a:rPr>
              <a:t>participle</a:t>
            </a:r>
            <a:endParaRPr lang="es-ES" sz="2000" b="1" i="1">
              <a:solidFill>
                <a:srgbClr val="FF0000"/>
              </a:solidFill>
              <a:latin typeface="Tw Cen MT" pitchFamily="34" charset="0"/>
            </a:endParaRPr>
          </a:p>
        </p:txBody>
      </p:sp>
      <p:cxnSp>
        <p:nvCxnSpPr>
          <p:cNvPr id="15" name="14 Conector recto de flecha"/>
          <p:cNvCxnSpPr>
            <a:stCxn id="11" idx="2"/>
          </p:cNvCxnSpPr>
          <p:nvPr/>
        </p:nvCxnSpPr>
        <p:spPr>
          <a:xfrm rot="16200000" flipH="1">
            <a:off x="1404515" y="4798591"/>
            <a:ext cx="735013" cy="679450"/>
          </a:xfrm>
          <a:prstGeom prst="straightConnector1">
            <a:avLst/>
          </a:prstGeom>
          <a:ln w="50800">
            <a:solidFill>
              <a:srgbClr val="FF00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17 Conector recto de flecha"/>
          <p:cNvCxnSpPr/>
          <p:nvPr/>
        </p:nvCxnSpPr>
        <p:spPr>
          <a:xfrm rot="5400000">
            <a:off x="2559992" y="5080968"/>
            <a:ext cx="857250" cy="1587"/>
          </a:xfrm>
          <a:prstGeom prst="straightConnector1">
            <a:avLst/>
          </a:prstGeom>
          <a:ln w="50800">
            <a:solidFill>
              <a:srgbClr val="FF00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19 Conector recto de flecha"/>
          <p:cNvCxnSpPr>
            <a:endCxn id="13" idx="0"/>
          </p:cNvCxnSpPr>
          <p:nvPr/>
        </p:nvCxnSpPr>
        <p:spPr>
          <a:xfrm>
            <a:off x="1547664" y="1196752"/>
            <a:ext cx="1470745" cy="2520280"/>
          </a:xfrm>
          <a:prstGeom prst="straightConnector1">
            <a:avLst/>
          </a:prstGeom>
          <a:ln w="50800">
            <a:solidFill>
              <a:srgbClr val="FF00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AutoShape 3"/>
          <p:cNvSpPr>
            <a:spLocks noChangeArrowheads="1"/>
          </p:cNvSpPr>
          <p:nvPr/>
        </p:nvSpPr>
        <p:spPr bwMode="auto">
          <a:xfrm>
            <a:off x="4860032" y="4437112"/>
            <a:ext cx="2714625" cy="617537"/>
          </a:xfrm>
          <a:prstGeom prst="roundRect">
            <a:avLst>
              <a:gd name="adj" fmla="val 16667"/>
            </a:avLst>
          </a:prstGeom>
          <a:solidFill>
            <a:srgbClr val="0070C0"/>
          </a:solidFill>
          <a:ln w="9525">
            <a:solidFill>
              <a:srgbClr val="002060"/>
            </a:solidFill>
            <a:round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PE" sz="2400" b="1" i="1" dirty="0">
                <a:solidFill>
                  <a:srgbClr val="FFFF00"/>
                </a:solidFill>
                <a:latin typeface="Tw Cen MT"/>
                <a:cs typeface="+mn-cs"/>
              </a:rPr>
              <a:t>No </a:t>
            </a:r>
            <a:r>
              <a:rPr lang="es-PE" sz="2400" b="1" i="1" dirty="0" err="1" smtClean="0">
                <a:solidFill>
                  <a:srgbClr val="FFFF00"/>
                </a:solidFill>
                <a:latin typeface="Tw Cen MT"/>
                <a:cs typeface="+mn-cs"/>
              </a:rPr>
              <a:t>specific</a:t>
            </a:r>
            <a:r>
              <a:rPr lang="es-PE" sz="2400" b="1" i="1" dirty="0" smtClean="0">
                <a:solidFill>
                  <a:srgbClr val="FFFF00"/>
                </a:solidFill>
                <a:latin typeface="Tw Cen MT"/>
                <a:cs typeface="+mn-cs"/>
              </a:rPr>
              <a:t> </a:t>
            </a:r>
            <a:r>
              <a:rPr lang="es-PE" sz="2400" b="1" i="1" dirty="0">
                <a:solidFill>
                  <a:srgbClr val="FFFF00"/>
                </a:solidFill>
                <a:latin typeface="Tw Cen MT"/>
                <a:cs typeface="+mn-cs"/>
              </a:rPr>
              <a:t>time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8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1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4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14" grpId="0" animBg="1"/>
      <p:bldP spid="11" grpId="0" animBg="1"/>
      <p:bldP spid="13" grpId="0" animBg="1"/>
      <p:bldP spid="1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E:\movies\20060715062247-titanic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404664"/>
            <a:ext cx="7241431" cy="3914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AutoShape 3"/>
          <p:cNvSpPr>
            <a:spLocks noChangeArrowheads="1"/>
          </p:cNvSpPr>
          <p:nvPr/>
        </p:nvSpPr>
        <p:spPr bwMode="auto">
          <a:xfrm>
            <a:off x="971600" y="5445224"/>
            <a:ext cx="7715250" cy="908050"/>
          </a:xfrm>
          <a:prstGeom prst="roundRect">
            <a:avLst>
              <a:gd name="adj" fmla="val 16667"/>
            </a:avLst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s-PE" sz="2800" b="1" i="1" dirty="0" smtClean="0">
                <a:solidFill>
                  <a:srgbClr val="002060"/>
                </a:solidFill>
                <a:latin typeface="Tw Cen MT" pitchFamily="34" charset="0"/>
              </a:rPr>
              <a:t>Tom  </a:t>
            </a:r>
            <a:r>
              <a:rPr lang="es-PE" sz="2800" b="1" i="1" dirty="0">
                <a:solidFill>
                  <a:srgbClr val="002060"/>
                </a:solidFill>
                <a:latin typeface="Tw Cen MT" pitchFamily="34" charset="0"/>
              </a:rPr>
              <a:t>_____________ </a:t>
            </a:r>
            <a:r>
              <a:rPr lang="es-PE" sz="2800" b="1" i="1" dirty="0" err="1">
                <a:solidFill>
                  <a:srgbClr val="002060"/>
                </a:solidFill>
                <a:latin typeface="Tw Cen MT" pitchFamily="34" charset="0"/>
              </a:rPr>
              <a:t>Titanic</a:t>
            </a:r>
            <a:r>
              <a:rPr lang="es-PE" sz="2800" b="1" i="1" dirty="0">
                <a:solidFill>
                  <a:srgbClr val="002060"/>
                </a:solidFill>
                <a:latin typeface="Tw Cen MT" pitchFamily="34" charset="0"/>
              </a:rPr>
              <a:t> </a:t>
            </a:r>
            <a:r>
              <a:rPr lang="es-PE" sz="2800" b="1" i="1" dirty="0" err="1">
                <a:solidFill>
                  <a:srgbClr val="002060"/>
                </a:solidFill>
                <a:latin typeface="Tw Cen MT" pitchFamily="34" charset="0"/>
              </a:rPr>
              <a:t>several</a:t>
            </a:r>
            <a:r>
              <a:rPr lang="es-PE" sz="2800" b="1" i="1" dirty="0">
                <a:solidFill>
                  <a:srgbClr val="002060"/>
                </a:solidFill>
                <a:latin typeface="Tw Cen MT" pitchFamily="34" charset="0"/>
              </a:rPr>
              <a:t> times.</a:t>
            </a:r>
            <a:endParaRPr lang="es-ES" sz="2800" b="1" i="1" dirty="0">
              <a:solidFill>
                <a:srgbClr val="002060"/>
              </a:solidFill>
              <a:latin typeface="Tw Cen MT" pitchFamily="34" charset="0"/>
            </a:endParaRPr>
          </a:p>
        </p:txBody>
      </p:sp>
      <p:sp>
        <p:nvSpPr>
          <p:cNvPr id="6" name="AutoShape 3"/>
          <p:cNvSpPr>
            <a:spLocks noChangeArrowheads="1"/>
          </p:cNvSpPr>
          <p:nvPr/>
        </p:nvSpPr>
        <p:spPr bwMode="auto">
          <a:xfrm>
            <a:off x="1115616" y="5517232"/>
            <a:ext cx="3238500" cy="693738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s-PE" sz="3200" b="1" i="1" dirty="0">
                <a:solidFill>
                  <a:srgbClr val="FF0000"/>
                </a:solidFill>
                <a:latin typeface="Tw Cen MT" pitchFamily="34" charset="0"/>
              </a:rPr>
              <a:t> </a:t>
            </a:r>
            <a:r>
              <a:rPr lang="es-PE" sz="3200" b="1" i="1" dirty="0" smtClean="0">
                <a:solidFill>
                  <a:srgbClr val="FF0000"/>
                </a:solidFill>
                <a:latin typeface="Tw Cen MT" pitchFamily="34" charset="0"/>
              </a:rPr>
              <a:t>has </a:t>
            </a:r>
            <a:r>
              <a:rPr lang="es-PE" sz="3200" b="1" i="1" dirty="0" err="1">
                <a:solidFill>
                  <a:srgbClr val="FF0000"/>
                </a:solidFill>
                <a:latin typeface="Tw Cen MT" pitchFamily="34" charset="0"/>
              </a:rPr>
              <a:t>seen</a:t>
            </a:r>
            <a:endParaRPr lang="es-ES" sz="3200" b="1" i="1" dirty="0">
              <a:solidFill>
                <a:srgbClr val="FF0000"/>
              </a:solidFill>
              <a:latin typeface="Tw Cen MT" pitchFamily="34" charset="0"/>
            </a:endParaRPr>
          </a:p>
        </p:txBody>
      </p:sp>
      <p:sp>
        <p:nvSpPr>
          <p:cNvPr id="14" name="AutoShape 3"/>
          <p:cNvSpPr>
            <a:spLocks noChangeArrowheads="1"/>
          </p:cNvSpPr>
          <p:nvPr/>
        </p:nvSpPr>
        <p:spPr bwMode="auto">
          <a:xfrm>
            <a:off x="6516216" y="764704"/>
            <a:ext cx="1714500" cy="857250"/>
          </a:xfrm>
          <a:prstGeom prst="roundRect">
            <a:avLst>
              <a:gd name="adj" fmla="val 16667"/>
            </a:avLst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PE" sz="5400" b="1" i="1" dirty="0" err="1">
                <a:solidFill>
                  <a:srgbClr val="FF0000"/>
                </a:solidFill>
                <a:latin typeface="Tw Cen MT"/>
                <a:cs typeface="+mn-cs"/>
              </a:rPr>
              <a:t>see</a:t>
            </a:r>
            <a:endParaRPr lang="es-ES" sz="5400" b="1" i="1" dirty="0">
              <a:solidFill>
                <a:srgbClr val="FF0000"/>
              </a:solidFill>
              <a:latin typeface="Tw Cen MT"/>
              <a:cs typeface="+mn-cs"/>
            </a:endParaRPr>
          </a:p>
        </p:txBody>
      </p:sp>
      <p:sp>
        <p:nvSpPr>
          <p:cNvPr id="11" name="AutoShape 3"/>
          <p:cNvSpPr>
            <a:spLocks noChangeArrowheads="1"/>
          </p:cNvSpPr>
          <p:nvPr/>
        </p:nvSpPr>
        <p:spPr bwMode="auto">
          <a:xfrm>
            <a:off x="611560" y="4365104"/>
            <a:ext cx="1643062" cy="693737"/>
          </a:xfrm>
          <a:prstGeom prst="roundRect">
            <a:avLst>
              <a:gd name="adj" fmla="val 16667"/>
            </a:avLst>
          </a:prstGeom>
          <a:solidFill>
            <a:schemeClr val="bg2"/>
          </a:solidFill>
          <a:ln w="38100">
            <a:solidFill>
              <a:srgbClr val="00206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s-PE" sz="3200" b="1" i="1" dirty="0" smtClean="0">
                <a:solidFill>
                  <a:srgbClr val="FF0000"/>
                </a:solidFill>
                <a:latin typeface="Tw Cen MT" pitchFamily="34" charset="0"/>
              </a:rPr>
              <a:t>has</a:t>
            </a:r>
            <a:endParaRPr lang="es-ES" sz="3200" b="1" i="1" dirty="0">
              <a:solidFill>
                <a:srgbClr val="FF0000"/>
              </a:solidFill>
              <a:latin typeface="Tw Cen MT" pitchFamily="34" charset="0"/>
            </a:endParaRPr>
          </a:p>
        </p:txBody>
      </p:sp>
      <p:sp>
        <p:nvSpPr>
          <p:cNvPr id="13" name="AutoShape 3"/>
          <p:cNvSpPr>
            <a:spLocks noChangeArrowheads="1"/>
          </p:cNvSpPr>
          <p:nvPr/>
        </p:nvSpPr>
        <p:spPr bwMode="auto">
          <a:xfrm>
            <a:off x="2339752" y="3861048"/>
            <a:ext cx="1357313" cy="979487"/>
          </a:xfrm>
          <a:prstGeom prst="roundRect">
            <a:avLst>
              <a:gd name="adj" fmla="val 16667"/>
            </a:avLst>
          </a:prstGeom>
          <a:solidFill>
            <a:schemeClr val="bg2"/>
          </a:solidFill>
          <a:ln w="38100">
            <a:solidFill>
              <a:srgbClr val="00206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s-PE" sz="2000" b="1" i="1">
                <a:solidFill>
                  <a:srgbClr val="FF0000"/>
                </a:solidFill>
                <a:latin typeface="Tw Cen MT" pitchFamily="34" charset="0"/>
              </a:rPr>
              <a:t> past </a:t>
            </a:r>
          </a:p>
          <a:p>
            <a:pPr algn="ctr"/>
            <a:r>
              <a:rPr lang="es-PE" sz="2000" b="1" i="1">
                <a:solidFill>
                  <a:srgbClr val="FF0000"/>
                </a:solidFill>
                <a:latin typeface="Tw Cen MT" pitchFamily="34" charset="0"/>
              </a:rPr>
              <a:t>participle</a:t>
            </a:r>
            <a:endParaRPr lang="es-ES" sz="2000" b="1" i="1">
              <a:solidFill>
                <a:srgbClr val="FF0000"/>
              </a:solidFill>
              <a:latin typeface="Tw Cen MT" pitchFamily="34" charset="0"/>
            </a:endParaRPr>
          </a:p>
        </p:txBody>
      </p:sp>
      <p:cxnSp>
        <p:nvCxnSpPr>
          <p:cNvPr id="15" name="14 Conector recto de flecha"/>
          <p:cNvCxnSpPr>
            <a:stCxn id="11" idx="2"/>
          </p:cNvCxnSpPr>
          <p:nvPr/>
        </p:nvCxnSpPr>
        <p:spPr>
          <a:xfrm rot="16200000" flipH="1">
            <a:off x="1404515" y="5086623"/>
            <a:ext cx="735013" cy="679450"/>
          </a:xfrm>
          <a:prstGeom prst="straightConnector1">
            <a:avLst/>
          </a:prstGeom>
          <a:ln w="50800">
            <a:solidFill>
              <a:srgbClr val="FF00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15 Conector recto de flecha"/>
          <p:cNvCxnSpPr/>
          <p:nvPr/>
        </p:nvCxnSpPr>
        <p:spPr>
          <a:xfrm rot="5400000">
            <a:off x="2487984" y="5296992"/>
            <a:ext cx="857250" cy="1587"/>
          </a:xfrm>
          <a:prstGeom prst="straightConnector1">
            <a:avLst/>
          </a:prstGeom>
          <a:ln w="50800">
            <a:solidFill>
              <a:srgbClr val="FF00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16 Conector recto de flecha"/>
          <p:cNvCxnSpPr>
            <a:stCxn id="14" idx="2"/>
            <a:endCxn id="13" idx="0"/>
          </p:cNvCxnSpPr>
          <p:nvPr/>
        </p:nvCxnSpPr>
        <p:spPr>
          <a:xfrm flipH="1">
            <a:off x="3018409" y="1621954"/>
            <a:ext cx="4355057" cy="2239094"/>
          </a:xfrm>
          <a:prstGeom prst="straightConnector1">
            <a:avLst/>
          </a:prstGeom>
          <a:ln w="50800">
            <a:solidFill>
              <a:srgbClr val="FF00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AutoShape 3"/>
          <p:cNvSpPr>
            <a:spLocks noChangeArrowheads="1"/>
          </p:cNvSpPr>
          <p:nvPr/>
        </p:nvSpPr>
        <p:spPr bwMode="auto">
          <a:xfrm>
            <a:off x="5436096" y="4797152"/>
            <a:ext cx="2714625" cy="479425"/>
          </a:xfrm>
          <a:prstGeom prst="roundRect">
            <a:avLst>
              <a:gd name="adj" fmla="val 16667"/>
            </a:avLst>
          </a:prstGeom>
          <a:solidFill>
            <a:srgbClr val="0070C0"/>
          </a:solidFill>
          <a:ln w="9525">
            <a:solidFill>
              <a:srgbClr val="002060"/>
            </a:solidFill>
            <a:round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PE" sz="2400" b="1" i="1" dirty="0">
                <a:solidFill>
                  <a:srgbClr val="FFFF00"/>
                </a:solidFill>
                <a:latin typeface="Tw Cen MT"/>
                <a:cs typeface="+mn-cs"/>
              </a:rPr>
              <a:t>No </a:t>
            </a:r>
            <a:r>
              <a:rPr lang="es-PE" sz="2400" b="1" i="1" dirty="0" err="1" smtClean="0">
                <a:solidFill>
                  <a:srgbClr val="FFFF00"/>
                </a:solidFill>
                <a:latin typeface="Tw Cen MT"/>
                <a:cs typeface="+mn-cs"/>
              </a:rPr>
              <a:t>specific</a:t>
            </a:r>
            <a:r>
              <a:rPr lang="es-PE" sz="2400" b="1" i="1" dirty="0" smtClean="0">
                <a:solidFill>
                  <a:srgbClr val="FFFF00"/>
                </a:solidFill>
                <a:latin typeface="Tw Cen MT"/>
                <a:cs typeface="+mn-cs"/>
              </a:rPr>
              <a:t> </a:t>
            </a:r>
            <a:r>
              <a:rPr lang="es-PE" sz="2400" b="1" i="1" dirty="0">
                <a:solidFill>
                  <a:srgbClr val="FFFF00"/>
                </a:solidFill>
                <a:latin typeface="Tw Cen MT"/>
                <a:cs typeface="+mn-cs"/>
              </a:rPr>
              <a:t>time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8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4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14" grpId="0" animBg="1"/>
      <p:bldP spid="11" grpId="0" animBg="1"/>
      <p:bldP spid="13" grpId="0" animBg="1"/>
      <p:bldP spid="1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E:\escuchar-music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052736"/>
            <a:ext cx="2372966" cy="18744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AutoShape 3"/>
          <p:cNvSpPr>
            <a:spLocks noChangeArrowheads="1"/>
          </p:cNvSpPr>
          <p:nvPr/>
        </p:nvSpPr>
        <p:spPr bwMode="auto">
          <a:xfrm>
            <a:off x="500063" y="4500563"/>
            <a:ext cx="8358187" cy="908050"/>
          </a:xfrm>
          <a:prstGeom prst="roundRect">
            <a:avLst>
              <a:gd name="adj" fmla="val 16667"/>
            </a:avLst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s-PE" sz="2800" b="1" i="1" dirty="0">
                <a:solidFill>
                  <a:srgbClr val="002060"/>
                </a:solidFill>
                <a:latin typeface="Tw Cen MT" pitchFamily="34" charset="0"/>
              </a:rPr>
              <a:t>I  _____________ </a:t>
            </a:r>
            <a:r>
              <a:rPr lang="es-PE" sz="2800" b="1" i="1" dirty="0" err="1">
                <a:solidFill>
                  <a:srgbClr val="002060"/>
                </a:solidFill>
                <a:latin typeface="Tw Cen MT" pitchFamily="34" charset="0"/>
              </a:rPr>
              <a:t>Adele’s</a:t>
            </a:r>
            <a:r>
              <a:rPr lang="es-PE" sz="2800" b="1" i="1" dirty="0">
                <a:solidFill>
                  <a:srgbClr val="002060"/>
                </a:solidFill>
                <a:latin typeface="Tw Cen MT" pitchFamily="34" charset="0"/>
              </a:rPr>
              <a:t> new </a:t>
            </a:r>
            <a:r>
              <a:rPr lang="es-PE" sz="2800" b="1" i="1" dirty="0" err="1" smtClean="0">
                <a:solidFill>
                  <a:srgbClr val="002060"/>
                </a:solidFill>
                <a:latin typeface="Tw Cen MT" pitchFamily="34" charset="0"/>
              </a:rPr>
              <a:t>song</a:t>
            </a:r>
            <a:r>
              <a:rPr lang="es-PE" sz="2800" b="1" i="1" dirty="0" smtClean="0">
                <a:solidFill>
                  <a:srgbClr val="002060"/>
                </a:solidFill>
                <a:latin typeface="Tw Cen MT" pitchFamily="34" charset="0"/>
              </a:rPr>
              <a:t> </a:t>
            </a:r>
            <a:r>
              <a:rPr lang="es-PE" sz="2800" b="1" i="1" dirty="0" err="1">
                <a:solidFill>
                  <a:srgbClr val="002060"/>
                </a:solidFill>
                <a:latin typeface="Tw Cen MT" pitchFamily="34" charset="0"/>
              </a:rPr>
              <a:t>twice</a:t>
            </a:r>
            <a:r>
              <a:rPr lang="es-PE" sz="2800" b="1" i="1" dirty="0">
                <a:solidFill>
                  <a:srgbClr val="002060"/>
                </a:solidFill>
                <a:latin typeface="Tw Cen MT" pitchFamily="34" charset="0"/>
              </a:rPr>
              <a:t>.</a:t>
            </a:r>
            <a:endParaRPr lang="es-ES" sz="2800" b="1" i="1" dirty="0">
              <a:solidFill>
                <a:srgbClr val="002060"/>
              </a:solidFill>
              <a:latin typeface="Tw Cen MT" pitchFamily="34" charset="0"/>
            </a:endParaRPr>
          </a:p>
        </p:txBody>
      </p:sp>
      <p:sp>
        <p:nvSpPr>
          <p:cNvPr id="6" name="AutoShape 3"/>
          <p:cNvSpPr>
            <a:spLocks noChangeArrowheads="1"/>
          </p:cNvSpPr>
          <p:nvPr/>
        </p:nvSpPr>
        <p:spPr bwMode="auto">
          <a:xfrm>
            <a:off x="787400" y="4543425"/>
            <a:ext cx="2570163" cy="693738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s-PE" sz="3200" b="1" i="1">
                <a:solidFill>
                  <a:srgbClr val="FF0000"/>
                </a:solidFill>
                <a:latin typeface="Tw Cen MT" pitchFamily="34" charset="0"/>
              </a:rPr>
              <a:t> have heard</a:t>
            </a:r>
            <a:endParaRPr lang="es-ES" sz="3200" b="1" i="1">
              <a:solidFill>
                <a:srgbClr val="FF0000"/>
              </a:solidFill>
              <a:latin typeface="Tw Cen MT" pitchFamily="34" charset="0"/>
            </a:endParaRPr>
          </a:p>
        </p:txBody>
      </p:sp>
      <p:sp>
        <p:nvSpPr>
          <p:cNvPr id="7" name="AutoShape 3"/>
          <p:cNvSpPr>
            <a:spLocks noChangeArrowheads="1"/>
          </p:cNvSpPr>
          <p:nvPr/>
        </p:nvSpPr>
        <p:spPr bwMode="auto">
          <a:xfrm>
            <a:off x="428625" y="5572125"/>
            <a:ext cx="8429625" cy="908050"/>
          </a:xfrm>
          <a:prstGeom prst="roundRect">
            <a:avLst>
              <a:gd name="adj" fmla="val 16667"/>
            </a:avLst>
          </a:prstGeom>
          <a:solidFill>
            <a:srgbClr val="FFDD4B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s-PE" sz="2800" b="1" i="1">
                <a:solidFill>
                  <a:srgbClr val="002060"/>
                </a:solidFill>
                <a:latin typeface="Tw Cen MT" pitchFamily="34" charset="0"/>
              </a:rPr>
              <a:t>I  ________ Adele’s new song  </a:t>
            </a:r>
            <a:r>
              <a:rPr lang="es-PE" sz="2800" b="1" i="1" u="sng">
                <a:solidFill>
                  <a:srgbClr val="FF0000"/>
                </a:solidFill>
                <a:latin typeface="Tw Cen MT" pitchFamily="34" charset="0"/>
              </a:rPr>
              <a:t>last Friday.</a:t>
            </a:r>
            <a:endParaRPr lang="es-ES" sz="2800" b="1" i="1" u="sng">
              <a:solidFill>
                <a:srgbClr val="FF0000"/>
              </a:solidFill>
              <a:latin typeface="Tw Cen MT" pitchFamily="34" charset="0"/>
            </a:endParaRPr>
          </a:p>
        </p:txBody>
      </p:sp>
      <p:sp>
        <p:nvSpPr>
          <p:cNvPr id="8" name="AutoShape 3"/>
          <p:cNvSpPr>
            <a:spLocks noChangeArrowheads="1"/>
          </p:cNvSpPr>
          <p:nvPr/>
        </p:nvSpPr>
        <p:spPr bwMode="auto">
          <a:xfrm>
            <a:off x="571500" y="5643563"/>
            <a:ext cx="2286000" cy="693737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s-PE" sz="3200" b="1" i="1">
                <a:solidFill>
                  <a:srgbClr val="FF0000"/>
                </a:solidFill>
                <a:latin typeface="Tw Cen MT" pitchFamily="34" charset="0"/>
              </a:rPr>
              <a:t> heard</a:t>
            </a:r>
            <a:endParaRPr lang="es-ES" sz="3200" b="1" i="1">
              <a:solidFill>
                <a:srgbClr val="FF0000"/>
              </a:solidFill>
              <a:latin typeface="Tw Cen MT" pitchFamily="34" charset="0"/>
            </a:endParaRPr>
          </a:p>
        </p:txBody>
      </p:sp>
      <p:cxnSp>
        <p:nvCxnSpPr>
          <p:cNvPr id="12" name="11 Conector recto de flecha"/>
          <p:cNvCxnSpPr/>
          <p:nvPr/>
        </p:nvCxnSpPr>
        <p:spPr>
          <a:xfrm flipV="1">
            <a:off x="6300192" y="3071814"/>
            <a:ext cx="1186458" cy="2877466"/>
          </a:xfrm>
          <a:prstGeom prst="straightConnector1">
            <a:avLst/>
          </a:prstGeom>
          <a:ln w="50800">
            <a:solidFill>
              <a:srgbClr val="FF00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AutoShape 3"/>
          <p:cNvSpPr>
            <a:spLocks noChangeArrowheads="1"/>
          </p:cNvSpPr>
          <p:nvPr/>
        </p:nvSpPr>
        <p:spPr bwMode="auto">
          <a:xfrm>
            <a:off x="467544" y="188640"/>
            <a:ext cx="1928813" cy="857250"/>
          </a:xfrm>
          <a:prstGeom prst="roundRect">
            <a:avLst>
              <a:gd name="adj" fmla="val 16667"/>
            </a:avLst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PE" sz="5400" b="1" i="1" dirty="0" err="1">
                <a:solidFill>
                  <a:srgbClr val="FF0000"/>
                </a:solidFill>
                <a:latin typeface="Tw Cen MT"/>
                <a:cs typeface="+mn-cs"/>
              </a:rPr>
              <a:t>hear</a:t>
            </a:r>
            <a:endParaRPr lang="es-ES" sz="5400" b="1" i="1" dirty="0">
              <a:solidFill>
                <a:srgbClr val="FF0000"/>
              </a:solidFill>
              <a:latin typeface="Tw Cen MT"/>
              <a:cs typeface="+mn-cs"/>
            </a:endParaRPr>
          </a:p>
        </p:txBody>
      </p:sp>
      <p:pic>
        <p:nvPicPr>
          <p:cNvPr id="3075" name="Picture 3" descr="E:\image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72200" y="188640"/>
            <a:ext cx="2466975" cy="184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AutoShape 3"/>
          <p:cNvSpPr>
            <a:spLocks noChangeArrowheads="1"/>
          </p:cNvSpPr>
          <p:nvPr/>
        </p:nvSpPr>
        <p:spPr bwMode="auto">
          <a:xfrm>
            <a:off x="6858000" y="2214563"/>
            <a:ext cx="2286000" cy="908050"/>
          </a:xfrm>
          <a:prstGeom prst="roundRect">
            <a:avLst>
              <a:gd name="adj" fmla="val 16667"/>
            </a:avLst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PE" sz="2400" b="1" i="1" dirty="0" err="1">
                <a:solidFill>
                  <a:srgbClr val="FF0000"/>
                </a:solidFill>
                <a:latin typeface="Tw Cen MT"/>
                <a:cs typeface="+mn-cs"/>
              </a:rPr>
              <a:t>Specific</a:t>
            </a:r>
            <a:r>
              <a:rPr lang="es-PE" sz="2400" b="1" i="1" dirty="0">
                <a:solidFill>
                  <a:srgbClr val="FF0000"/>
                </a:solidFill>
                <a:latin typeface="Tw Cen MT"/>
                <a:cs typeface="+mn-cs"/>
              </a:rPr>
              <a:t> time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PE" sz="2400" b="1" i="1" dirty="0">
                <a:solidFill>
                  <a:srgbClr val="FF0000"/>
                </a:solidFill>
                <a:latin typeface="Tw Cen MT"/>
                <a:cs typeface="+mn-cs"/>
              </a:rPr>
              <a:t>(</a:t>
            </a:r>
            <a:r>
              <a:rPr lang="es-PE" sz="2400" b="1" i="1" dirty="0" err="1">
                <a:solidFill>
                  <a:srgbClr val="FF0000"/>
                </a:solidFill>
                <a:latin typeface="Tw Cen MT"/>
                <a:cs typeface="+mn-cs"/>
              </a:rPr>
              <a:t>definite</a:t>
            </a:r>
            <a:r>
              <a:rPr lang="es-PE" sz="2400" b="1" i="1" dirty="0">
                <a:solidFill>
                  <a:srgbClr val="FF0000"/>
                </a:solidFill>
                <a:latin typeface="Tw Cen MT"/>
                <a:cs typeface="+mn-cs"/>
              </a:rPr>
              <a:t> time)</a:t>
            </a:r>
            <a:endParaRPr lang="es-ES" sz="2400" b="1" i="1" dirty="0">
              <a:solidFill>
                <a:srgbClr val="FF0000"/>
              </a:solidFill>
              <a:latin typeface="Tw Cen MT"/>
              <a:cs typeface="+mn-cs"/>
            </a:endParaRPr>
          </a:p>
        </p:txBody>
      </p:sp>
      <p:sp>
        <p:nvSpPr>
          <p:cNvPr id="13" name="AutoShape 3"/>
          <p:cNvSpPr>
            <a:spLocks noChangeArrowheads="1"/>
          </p:cNvSpPr>
          <p:nvPr/>
        </p:nvSpPr>
        <p:spPr bwMode="auto">
          <a:xfrm>
            <a:off x="539552" y="3356992"/>
            <a:ext cx="1643062" cy="693737"/>
          </a:xfrm>
          <a:prstGeom prst="roundRect">
            <a:avLst>
              <a:gd name="adj" fmla="val 16667"/>
            </a:avLst>
          </a:prstGeom>
          <a:solidFill>
            <a:schemeClr val="bg2"/>
          </a:solidFill>
          <a:ln w="38100">
            <a:solidFill>
              <a:srgbClr val="00206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s-PE" sz="3200" b="1" i="1">
                <a:solidFill>
                  <a:srgbClr val="FF0000"/>
                </a:solidFill>
                <a:latin typeface="Tw Cen MT" pitchFamily="34" charset="0"/>
              </a:rPr>
              <a:t> have</a:t>
            </a:r>
            <a:endParaRPr lang="es-ES" sz="3200" b="1" i="1">
              <a:solidFill>
                <a:srgbClr val="FF0000"/>
              </a:solidFill>
              <a:latin typeface="Tw Cen MT" pitchFamily="34" charset="0"/>
            </a:endParaRPr>
          </a:p>
        </p:txBody>
      </p:sp>
      <p:sp>
        <p:nvSpPr>
          <p:cNvPr id="15" name="AutoShape 3"/>
          <p:cNvSpPr>
            <a:spLocks noChangeArrowheads="1"/>
          </p:cNvSpPr>
          <p:nvPr/>
        </p:nvSpPr>
        <p:spPr bwMode="auto">
          <a:xfrm>
            <a:off x="2339752" y="2924944"/>
            <a:ext cx="1357313" cy="979487"/>
          </a:xfrm>
          <a:prstGeom prst="roundRect">
            <a:avLst>
              <a:gd name="adj" fmla="val 16667"/>
            </a:avLst>
          </a:prstGeom>
          <a:solidFill>
            <a:schemeClr val="bg2"/>
          </a:solidFill>
          <a:ln w="38100">
            <a:solidFill>
              <a:srgbClr val="00206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s-PE" sz="2000" b="1" i="1">
                <a:solidFill>
                  <a:srgbClr val="FF0000"/>
                </a:solidFill>
                <a:latin typeface="Tw Cen MT" pitchFamily="34" charset="0"/>
              </a:rPr>
              <a:t> past </a:t>
            </a:r>
          </a:p>
          <a:p>
            <a:pPr algn="ctr"/>
            <a:r>
              <a:rPr lang="es-PE" sz="2000" b="1" i="1">
                <a:solidFill>
                  <a:srgbClr val="FF0000"/>
                </a:solidFill>
                <a:latin typeface="Tw Cen MT" pitchFamily="34" charset="0"/>
              </a:rPr>
              <a:t>participle</a:t>
            </a:r>
            <a:endParaRPr lang="es-ES" sz="2000" b="1" i="1">
              <a:solidFill>
                <a:srgbClr val="FF0000"/>
              </a:solidFill>
              <a:latin typeface="Tw Cen MT" pitchFamily="34" charset="0"/>
            </a:endParaRPr>
          </a:p>
        </p:txBody>
      </p:sp>
      <p:cxnSp>
        <p:nvCxnSpPr>
          <p:cNvPr id="16" name="15 Conector recto de flecha"/>
          <p:cNvCxnSpPr/>
          <p:nvPr/>
        </p:nvCxnSpPr>
        <p:spPr>
          <a:xfrm>
            <a:off x="1331641" y="4077072"/>
            <a:ext cx="360041" cy="648072"/>
          </a:xfrm>
          <a:prstGeom prst="straightConnector1">
            <a:avLst/>
          </a:prstGeom>
          <a:ln w="50800">
            <a:solidFill>
              <a:srgbClr val="FF00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16 Conector recto de flecha"/>
          <p:cNvCxnSpPr/>
          <p:nvPr/>
        </p:nvCxnSpPr>
        <p:spPr>
          <a:xfrm flipH="1">
            <a:off x="2699792" y="3861049"/>
            <a:ext cx="289619" cy="864097"/>
          </a:xfrm>
          <a:prstGeom prst="straightConnector1">
            <a:avLst/>
          </a:prstGeom>
          <a:ln w="50800">
            <a:solidFill>
              <a:srgbClr val="FF00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17 Conector recto de flecha"/>
          <p:cNvCxnSpPr>
            <a:stCxn id="14" idx="2"/>
            <a:endCxn id="15" idx="0"/>
          </p:cNvCxnSpPr>
          <p:nvPr/>
        </p:nvCxnSpPr>
        <p:spPr>
          <a:xfrm>
            <a:off x="1431951" y="1045890"/>
            <a:ext cx="1586458" cy="1879054"/>
          </a:xfrm>
          <a:prstGeom prst="straightConnector1">
            <a:avLst/>
          </a:prstGeom>
          <a:ln w="50800">
            <a:solidFill>
              <a:srgbClr val="FF00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AutoShape 3"/>
          <p:cNvSpPr>
            <a:spLocks noChangeArrowheads="1"/>
          </p:cNvSpPr>
          <p:nvPr/>
        </p:nvSpPr>
        <p:spPr bwMode="auto">
          <a:xfrm>
            <a:off x="4071938" y="4187825"/>
            <a:ext cx="2714625" cy="479425"/>
          </a:xfrm>
          <a:prstGeom prst="roundRect">
            <a:avLst>
              <a:gd name="adj" fmla="val 16667"/>
            </a:avLst>
          </a:prstGeom>
          <a:solidFill>
            <a:srgbClr val="0070C0"/>
          </a:solidFill>
          <a:ln w="9525">
            <a:solidFill>
              <a:srgbClr val="002060"/>
            </a:solidFill>
            <a:round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PE" sz="2400" b="1" i="1" dirty="0">
                <a:solidFill>
                  <a:srgbClr val="FFFF00"/>
                </a:solidFill>
                <a:latin typeface="Tw Cen MT"/>
                <a:cs typeface="+mn-cs"/>
              </a:rPr>
              <a:t>No </a:t>
            </a:r>
            <a:r>
              <a:rPr lang="es-PE" sz="2400" b="1" i="1" dirty="0" err="1">
                <a:solidFill>
                  <a:srgbClr val="FFFF00"/>
                </a:solidFill>
                <a:latin typeface="Tw Cen MT"/>
              </a:rPr>
              <a:t>s</a:t>
            </a:r>
            <a:r>
              <a:rPr lang="es-PE" sz="2400" b="1" i="1" dirty="0" err="1" smtClean="0">
                <a:solidFill>
                  <a:srgbClr val="FFFF00"/>
                </a:solidFill>
                <a:latin typeface="Tw Cen MT"/>
                <a:cs typeface="+mn-cs"/>
              </a:rPr>
              <a:t>pecific</a:t>
            </a:r>
            <a:r>
              <a:rPr lang="es-PE" sz="2400" b="1" i="1" dirty="0" smtClean="0">
                <a:solidFill>
                  <a:srgbClr val="FFFF00"/>
                </a:solidFill>
                <a:latin typeface="Tw Cen MT"/>
                <a:cs typeface="+mn-cs"/>
              </a:rPr>
              <a:t> </a:t>
            </a:r>
            <a:r>
              <a:rPr lang="es-PE" sz="2400" b="1" i="1" dirty="0">
                <a:solidFill>
                  <a:srgbClr val="FFFF00"/>
                </a:solidFill>
                <a:latin typeface="Tw Cen MT"/>
                <a:cs typeface="+mn-cs"/>
              </a:rPr>
              <a:t>time</a:t>
            </a:r>
          </a:p>
        </p:txBody>
      </p:sp>
      <p:pic>
        <p:nvPicPr>
          <p:cNvPr id="16401" name="Picture 19" descr="https://encrypted-tbn3.google.com/images?q=tbn:ANd9GcQjubRtRJ80Vnyhfr3SSDUtXEh7UjWdELXtQ3vz1_SbHtMlZhqs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348038" y="836613"/>
            <a:ext cx="2619375" cy="174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1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3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4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4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5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"/>
                            </p:stCondLst>
                            <p:childTnLst>
                              <p:par>
                                <p:cTn id="60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000"/>
                            </p:stCondLst>
                            <p:childTnLst>
                              <p:par>
                                <p:cTn id="64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6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500"/>
                            </p:stCondLst>
                            <p:childTnLst>
                              <p:par>
                                <p:cTn id="68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7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 autoUpdateAnimBg="0"/>
      <p:bldP spid="6" grpId="0" autoUpdateAnimBg="0"/>
      <p:bldP spid="7" grpId="0" animBg="1" autoUpdateAnimBg="0"/>
      <p:bldP spid="8" grpId="0" autoUpdateAnimBg="0"/>
      <p:bldP spid="14" grpId="0" animBg="1" autoUpdateAnimBg="0"/>
      <p:bldP spid="10" grpId="0" animBg="1" autoUpdateAnimBg="0"/>
      <p:bldP spid="13" grpId="0" animBg="1" autoUpdateAnimBg="0"/>
      <p:bldP spid="15" grpId="0" animBg="1" autoUpdateAnimBg="0"/>
      <p:bldP spid="19" grpId="0" animBg="1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11"/>
          <p:cNvSpPr>
            <a:spLocks noChangeArrowheads="1"/>
          </p:cNvSpPr>
          <p:nvPr/>
        </p:nvSpPr>
        <p:spPr bwMode="auto">
          <a:xfrm>
            <a:off x="0" y="714375"/>
            <a:ext cx="9144000" cy="4318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PE" sz="2400">
              <a:latin typeface="+mn-lt"/>
              <a:cs typeface="+mn-cs"/>
            </a:endParaRPr>
          </a:p>
        </p:txBody>
      </p:sp>
      <p:grpSp>
        <p:nvGrpSpPr>
          <p:cNvPr id="2" name="Group 65"/>
          <p:cNvGrpSpPr>
            <a:grpSpLocks/>
          </p:cNvGrpSpPr>
          <p:nvPr/>
        </p:nvGrpSpPr>
        <p:grpSpPr bwMode="auto">
          <a:xfrm>
            <a:off x="1000125" y="1617663"/>
            <a:ext cx="1008063" cy="4119562"/>
            <a:chOff x="-109" y="909"/>
            <a:chExt cx="635" cy="2595"/>
          </a:xfrm>
        </p:grpSpPr>
        <p:sp>
          <p:nvSpPr>
            <p:cNvPr id="17436" name="Text Box 6"/>
            <p:cNvSpPr txBox="1">
              <a:spLocks noChangeArrowheads="1"/>
            </p:cNvSpPr>
            <p:nvPr/>
          </p:nvSpPr>
          <p:spPr bwMode="auto">
            <a:xfrm>
              <a:off x="-109" y="909"/>
              <a:ext cx="635" cy="13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PE" sz="2400" b="1" dirty="0">
                  <a:latin typeface="Century Schoolbook" pitchFamily="18" charset="0"/>
                </a:rPr>
                <a:t>I</a:t>
              </a:r>
            </a:p>
            <a:p>
              <a:pPr>
                <a:spcBef>
                  <a:spcPct val="50000"/>
                </a:spcBef>
              </a:pPr>
              <a:r>
                <a:rPr lang="es-PE" sz="2400" b="1" dirty="0" err="1">
                  <a:latin typeface="Century Schoolbook" pitchFamily="18" charset="0"/>
                </a:rPr>
                <a:t>You</a:t>
              </a:r>
              <a:endParaRPr lang="es-PE" sz="2400" b="1" dirty="0">
                <a:latin typeface="Century Schoolbook" pitchFamily="18" charset="0"/>
              </a:endParaRPr>
            </a:p>
            <a:p>
              <a:pPr>
                <a:spcBef>
                  <a:spcPct val="50000"/>
                </a:spcBef>
              </a:pPr>
              <a:r>
                <a:rPr lang="es-PE" sz="2400" b="1" dirty="0" err="1">
                  <a:latin typeface="Century Schoolbook" pitchFamily="18" charset="0"/>
                </a:rPr>
                <a:t>We</a:t>
              </a:r>
              <a:endParaRPr lang="es-PE" sz="2400" b="1" dirty="0">
                <a:latin typeface="Century Schoolbook" pitchFamily="18" charset="0"/>
              </a:endParaRPr>
            </a:p>
            <a:p>
              <a:pPr>
                <a:spcBef>
                  <a:spcPct val="50000"/>
                </a:spcBef>
              </a:pPr>
              <a:r>
                <a:rPr lang="es-PE" sz="2400" b="1" dirty="0" err="1">
                  <a:latin typeface="Century Schoolbook" pitchFamily="18" charset="0"/>
                </a:rPr>
                <a:t>they</a:t>
              </a:r>
              <a:endParaRPr lang="es-ES" sz="2400" b="1" dirty="0">
                <a:latin typeface="Century Schoolbook" pitchFamily="18" charset="0"/>
              </a:endParaRPr>
            </a:p>
          </p:txBody>
        </p:sp>
        <p:sp>
          <p:nvSpPr>
            <p:cNvPr id="17437" name="Text Box 7"/>
            <p:cNvSpPr txBox="1">
              <a:spLocks noChangeArrowheads="1"/>
            </p:cNvSpPr>
            <p:nvPr/>
          </p:nvSpPr>
          <p:spPr bwMode="auto">
            <a:xfrm>
              <a:off x="-109" y="2205"/>
              <a:ext cx="635" cy="12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es-PE" sz="2000">
                <a:latin typeface="Century Schoolbook" pitchFamily="18" charset="0"/>
              </a:endParaRPr>
            </a:p>
            <a:p>
              <a:pPr>
                <a:spcBef>
                  <a:spcPct val="50000"/>
                </a:spcBef>
              </a:pPr>
              <a:r>
                <a:rPr lang="es-PE" sz="2400" b="1">
                  <a:latin typeface="Century Schoolbook" pitchFamily="18" charset="0"/>
                </a:rPr>
                <a:t>He</a:t>
              </a:r>
            </a:p>
            <a:p>
              <a:pPr>
                <a:spcBef>
                  <a:spcPct val="50000"/>
                </a:spcBef>
              </a:pPr>
              <a:r>
                <a:rPr lang="es-PE" sz="2400" b="1">
                  <a:latin typeface="Century Schoolbook" pitchFamily="18" charset="0"/>
                </a:rPr>
                <a:t>She </a:t>
              </a:r>
            </a:p>
            <a:p>
              <a:pPr>
                <a:spcBef>
                  <a:spcPct val="50000"/>
                </a:spcBef>
              </a:pPr>
              <a:r>
                <a:rPr lang="es-PE" sz="2400" b="1">
                  <a:latin typeface="Century Schoolbook" pitchFamily="18" charset="0"/>
                </a:rPr>
                <a:t>It</a:t>
              </a:r>
              <a:endParaRPr lang="es-ES" sz="2400" b="1">
                <a:latin typeface="Century Schoolbook" pitchFamily="18" charset="0"/>
              </a:endParaRPr>
            </a:p>
          </p:txBody>
        </p:sp>
      </p:grpSp>
      <p:sp>
        <p:nvSpPr>
          <p:cNvPr id="17412" name="Rectangle 14"/>
          <p:cNvSpPr>
            <a:spLocks noChangeArrowheads="1"/>
          </p:cNvSpPr>
          <p:nvPr/>
        </p:nvSpPr>
        <p:spPr bwMode="auto">
          <a:xfrm>
            <a:off x="2051720" y="188640"/>
            <a:ext cx="4392488" cy="50351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s-PE" sz="3600" b="1" i="1" dirty="0" err="1">
                <a:solidFill>
                  <a:srgbClr val="002060"/>
                </a:solidFill>
                <a:latin typeface="Century Schoolbook" pitchFamily="18" charset="0"/>
              </a:rPr>
              <a:t>Present</a:t>
            </a:r>
            <a:r>
              <a:rPr lang="es-PE" sz="3600" b="1" i="1" dirty="0">
                <a:solidFill>
                  <a:srgbClr val="002060"/>
                </a:solidFill>
                <a:latin typeface="Century Schoolbook" pitchFamily="18" charset="0"/>
              </a:rPr>
              <a:t> </a:t>
            </a:r>
            <a:r>
              <a:rPr lang="es-PE" sz="3600" b="1" i="1" dirty="0" err="1">
                <a:solidFill>
                  <a:srgbClr val="002060"/>
                </a:solidFill>
                <a:latin typeface="Century Schoolbook" pitchFamily="18" charset="0"/>
              </a:rPr>
              <a:t>Perfect</a:t>
            </a:r>
            <a:endParaRPr lang="es-ES" sz="3600" b="1" i="1" dirty="0">
              <a:solidFill>
                <a:srgbClr val="002060"/>
              </a:solidFill>
              <a:latin typeface="Century Schoolbook" pitchFamily="18" charset="0"/>
            </a:endParaRPr>
          </a:p>
        </p:txBody>
      </p:sp>
      <p:sp>
        <p:nvSpPr>
          <p:cNvPr id="17413" name="Text Box 20"/>
          <p:cNvSpPr txBox="1">
            <a:spLocks noChangeArrowheads="1"/>
          </p:cNvSpPr>
          <p:nvPr/>
        </p:nvSpPr>
        <p:spPr bwMode="auto">
          <a:xfrm>
            <a:off x="785813" y="1163638"/>
            <a:ext cx="12239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PE" sz="1600" b="1">
                <a:latin typeface="Century Schoolbook" pitchFamily="18" charset="0"/>
              </a:rPr>
              <a:t>Pronoun</a:t>
            </a:r>
            <a:endParaRPr lang="es-ES" sz="1600" b="1">
              <a:latin typeface="Century Schoolbook" pitchFamily="18" charset="0"/>
            </a:endParaRPr>
          </a:p>
        </p:txBody>
      </p:sp>
      <p:sp>
        <p:nvSpPr>
          <p:cNvPr id="26667" name="Text Box 43"/>
          <p:cNvSpPr txBox="1">
            <a:spLocks noChangeArrowheads="1"/>
          </p:cNvSpPr>
          <p:nvPr/>
        </p:nvSpPr>
        <p:spPr bwMode="auto">
          <a:xfrm>
            <a:off x="0" y="714375"/>
            <a:ext cx="4429125" cy="461963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PE" sz="2400" b="1">
                <a:solidFill>
                  <a:srgbClr val="002060"/>
                </a:solidFill>
                <a:latin typeface="Century Schoolbook" pitchFamily="18" charset="0"/>
              </a:rPr>
              <a:t>Affirmative= have / has  </a:t>
            </a:r>
            <a:endParaRPr lang="es-ES" b="1">
              <a:solidFill>
                <a:srgbClr val="002060"/>
              </a:solidFill>
              <a:latin typeface="Century Schoolbook" pitchFamily="18" charset="0"/>
            </a:endParaRPr>
          </a:p>
        </p:txBody>
      </p:sp>
      <p:sp>
        <p:nvSpPr>
          <p:cNvPr id="26668" name="Text Box 44"/>
          <p:cNvSpPr txBox="1">
            <a:spLocks noChangeArrowheads="1"/>
          </p:cNvSpPr>
          <p:nvPr/>
        </p:nvSpPr>
        <p:spPr bwMode="auto">
          <a:xfrm>
            <a:off x="4857750" y="714375"/>
            <a:ext cx="4286250" cy="461963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PE" sz="2400" b="1">
                <a:solidFill>
                  <a:srgbClr val="002060"/>
                </a:solidFill>
                <a:latin typeface="Century Schoolbook" pitchFamily="18" charset="0"/>
              </a:rPr>
              <a:t>Negative= haven’t / hasn’t </a:t>
            </a:r>
            <a:endParaRPr lang="es-ES" sz="2400" b="1">
              <a:solidFill>
                <a:srgbClr val="002060"/>
              </a:solidFill>
              <a:latin typeface="Century Schoolbook" pitchFamily="18" charset="0"/>
            </a:endParaRPr>
          </a:p>
        </p:txBody>
      </p:sp>
      <p:sp>
        <p:nvSpPr>
          <p:cNvPr id="26670" name="Text Box 46"/>
          <p:cNvSpPr txBox="1">
            <a:spLocks noChangeArrowheads="1"/>
          </p:cNvSpPr>
          <p:nvPr/>
        </p:nvSpPr>
        <p:spPr bwMode="auto">
          <a:xfrm>
            <a:off x="3500438" y="1674813"/>
            <a:ext cx="1714500" cy="212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s-PE" sz="2400" b="1" i="1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studied</a:t>
            </a:r>
            <a:endParaRPr lang="es-PE" sz="240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s-PE" sz="2400" b="1" i="1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played</a:t>
            </a:r>
            <a:endParaRPr lang="es-PE" sz="2400" dirty="0">
              <a:solidFill>
                <a:srgbClr val="FF0000"/>
              </a:solidFill>
              <a:latin typeface="+mn-lt"/>
              <a:cs typeface="+mn-cs"/>
            </a:endParaRPr>
          </a:p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s-PE" sz="2400" b="1" i="1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seen</a:t>
            </a:r>
            <a:endParaRPr lang="es-PE" sz="2400" dirty="0">
              <a:solidFill>
                <a:srgbClr val="FF0000"/>
              </a:solidFill>
              <a:latin typeface="+mn-lt"/>
              <a:cs typeface="+mn-cs"/>
            </a:endParaRPr>
          </a:p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s-PE" sz="2400" b="1" i="1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gone</a:t>
            </a:r>
            <a:endParaRPr lang="es-ES" sz="2400" dirty="0">
              <a:solidFill>
                <a:srgbClr val="FF0000"/>
              </a:solidFill>
              <a:latin typeface="+mn-lt"/>
              <a:cs typeface="+mn-cs"/>
            </a:endParaRPr>
          </a:p>
        </p:txBody>
      </p:sp>
      <p:sp>
        <p:nvSpPr>
          <p:cNvPr id="17417" name="Line 8"/>
          <p:cNvSpPr>
            <a:spLocks noChangeShapeType="1"/>
          </p:cNvSpPr>
          <p:nvPr/>
        </p:nvSpPr>
        <p:spPr bwMode="auto">
          <a:xfrm>
            <a:off x="1857375" y="1214438"/>
            <a:ext cx="0" cy="50720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18" name="Line 4"/>
          <p:cNvSpPr>
            <a:spLocks noChangeShapeType="1"/>
          </p:cNvSpPr>
          <p:nvPr/>
        </p:nvSpPr>
        <p:spPr bwMode="auto">
          <a:xfrm>
            <a:off x="0" y="3889375"/>
            <a:ext cx="9144000" cy="39688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" name="Text Box 45"/>
          <p:cNvSpPr txBox="1">
            <a:spLocks noChangeArrowheads="1"/>
          </p:cNvSpPr>
          <p:nvPr/>
        </p:nvSpPr>
        <p:spPr bwMode="auto">
          <a:xfrm>
            <a:off x="1857375" y="2071688"/>
            <a:ext cx="121443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s-PE" sz="2800" b="1" i="1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have</a:t>
            </a:r>
            <a:endParaRPr lang="es-ES" sz="2800" b="1" i="1" u="sng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</p:txBody>
      </p:sp>
      <p:sp>
        <p:nvSpPr>
          <p:cNvPr id="30" name="Text Box 45"/>
          <p:cNvSpPr txBox="1">
            <a:spLocks noChangeArrowheads="1"/>
          </p:cNvSpPr>
          <p:nvPr/>
        </p:nvSpPr>
        <p:spPr bwMode="auto">
          <a:xfrm>
            <a:off x="2000250" y="4460875"/>
            <a:ext cx="12223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s-PE" sz="28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has</a:t>
            </a:r>
            <a:endParaRPr lang="es-ES" sz="2800" b="1" i="1" u="sng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</p:txBody>
      </p:sp>
      <p:sp>
        <p:nvSpPr>
          <p:cNvPr id="32" name="Text Box 46"/>
          <p:cNvSpPr txBox="1">
            <a:spLocks noChangeArrowheads="1"/>
          </p:cNvSpPr>
          <p:nvPr/>
        </p:nvSpPr>
        <p:spPr bwMode="auto">
          <a:xfrm>
            <a:off x="3571875" y="4032250"/>
            <a:ext cx="1714500" cy="212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s-PE" sz="2400" b="1" i="1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studied</a:t>
            </a:r>
            <a:endParaRPr lang="es-PE" sz="240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s-PE" sz="2400" b="1" i="1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cooked</a:t>
            </a:r>
            <a:endParaRPr lang="es-PE" sz="2400" dirty="0">
              <a:solidFill>
                <a:srgbClr val="FF0000"/>
              </a:solidFill>
              <a:latin typeface="+mn-lt"/>
              <a:cs typeface="+mn-cs"/>
            </a:endParaRPr>
          </a:p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s-PE" sz="2400" b="1" i="1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worked</a:t>
            </a:r>
            <a:endParaRPr lang="es-PE" sz="2400" dirty="0">
              <a:solidFill>
                <a:srgbClr val="FF0000"/>
              </a:solidFill>
              <a:latin typeface="+mn-lt"/>
              <a:cs typeface="+mn-cs"/>
            </a:endParaRPr>
          </a:p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endParaRPr lang="es-ES" sz="2400" dirty="0">
              <a:solidFill>
                <a:srgbClr val="FF0000"/>
              </a:solidFill>
              <a:latin typeface="+mn-lt"/>
              <a:cs typeface="+mn-cs"/>
            </a:endParaRPr>
          </a:p>
        </p:txBody>
      </p:sp>
      <p:sp>
        <p:nvSpPr>
          <p:cNvPr id="17422" name="Line 8"/>
          <p:cNvSpPr>
            <a:spLocks noChangeShapeType="1"/>
          </p:cNvSpPr>
          <p:nvPr/>
        </p:nvSpPr>
        <p:spPr bwMode="auto">
          <a:xfrm>
            <a:off x="3429000" y="1285875"/>
            <a:ext cx="0" cy="51117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23" name="Text Box 20"/>
          <p:cNvSpPr txBox="1">
            <a:spLocks noChangeArrowheads="1"/>
          </p:cNvSpPr>
          <p:nvPr/>
        </p:nvSpPr>
        <p:spPr bwMode="auto">
          <a:xfrm>
            <a:off x="1979712" y="1196752"/>
            <a:ext cx="134818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s-PE" sz="1600" b="1" dirty="0" err="1">
                <a:latin typeface="Century Schoolbook" pitchFamily="18" charset="0"/>
              </a:rPr>
              <a:t>Aux</a:t>
            </a:r>
            <a:r>
              <a:rPr lang="es-PE" sz="1600" b="1" dirty="0" smtClean="0">
                <a:latin typeface="Century Schoolbook" pitchFamily="18" charset="0"/>
              </a:rPr>
              <a:t>. </a:t>
            </a:r>
            <a:r>
              <a:rPr lang="es-PE" sz="1600" b="1" dirty="0" err="1" smtClean="0">
                <a:latin typeface="Century Schoolbook" pitchFamily="18" charset="0"/>
              </a:rPr>
              <a:t>Verb</a:t>
            </a:r>
            <a:endParaRPr lang="es-ES" sz="1600" b="1" dirty="0">
              <a:latin typeface="Century Schoolbook" pitchFamily="18" charset="0"/>
            </a:endParaRPr>
          </a:p>
        </p:txBody>
      </p:sp>
      <p:sp>
        <p:nvSpPr>
          <p:cNvPr id="17424" name="Text Box 20"/>
          <p:cNvSpPr txBox="1">
            <a:spLocks noChangeArrowheads="1"/>
          </p:cNvSpPr>
          <p:nvPr/>
        </p:nvSpPr>
        <p:spPr bwMode="auto">
          <a:xfrm>
            <a:off x="3500438" y="1214438"/>
            <a:ext cx="17145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PE" sz="1600" b="1" dirty="0" err="1" smtClean="0">
                <a:latin typeface="Century Schoolbook" pitchFamily="18" charset="0"/>
              </a:rPr>
              <a:t>Main</a:t>
            </a:r>
            <a:r>
              <a:rPr lang="es-PE" sz="1600" b="1" dirty="0" smtClean="0">
                <a:latin typeface="Century Schoolbook" pitchFamily="18" charset="0"/>
              </a:rPr>
              <a:t> </a:t>
            </a:r>
            <a:r>
              <a:rPr lang="es-PE" sz="1600" b="1" dirty="0" err="1" smtClean="0">
                <a:latin typeface="Century Schoolbook" pitchFamily="18" charset="0"/>
              </a:rPr>
              <a:t>Verb</a:t>
            </a:r>
            <a:endParaRPr lang="es-ES" sz="1600" b="1" dirty="0">
              <a:latin typeface="Century Schoolbook" pitchFamily="18" charset="0"/>
            </a:endParaRPr>
          </a:p>
        </p:txBody>
      </p:sp>
      <p:sp>
        <p:nvSpPr>
          <p:cNvPr id="17425" name="Text Box 20"/>
          <p:cNvSpPr txBox="1">
            <a:spLocks noChangeArrowheads="1"/>
          </p:cNvSpPr>
          <p:nvPr/>
        </p:nvSpPr>
        <p:spPr bwMode="auto">
          <a:xfrm>
            <a:off x="6000750" y="1214438"/>
            <a:ext cx="17145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PE" sz="1600" b="1" dirty="0" err="1" smtClean="0">
                <a:latin typeface="Century Schoolbook" pitchFamily="18" charset="0"/>
              </a:rPr>
              <a:t>Complement</a:t>
            </a:r>
            <a:endParaRPr lang="es-ES" sz="1600" b="1" dirty="0">
              <a:latin typeface="Century Schoolbook" pitchFamily="18" charset="0"/>
            </a:endParaRPr>
          </a:p>
        </p:txBody>
      </p:sp>
      <p:sp>
        <p:nvSpPr>
          <p:cNvPr id="17426" name="Line 8"/>
          <p:cNvSpPr>
            <a:spLocks noChangeShapeType="1"/>
          </p:cNvSpPr>
          <p:nvPr/>
        </p:nvSpPr>
        <p:spPr bwMode="auto">
          <a:xfrm>
            <a:off x="785813" y="1214438"/>
            <a:ext cx="0" cy="50720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" name="39 Elipse"/>
          <p:cNvSpPr/>
          <p:nvPr/>
        </p:nvSpPr>
        <p:spPr>
          <a:xfrm>
            <a:off x="3071813" y="1357313"/>
            <a:ext cx="2071687" cy="5000625"/>
          </a:xfrm>
          <a:prstGeom prst="ellipse">
            <a:avLst/>
          </a:prstGeom>
          <a:noFill/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PE" dirty="0">
              <a:solidFill>
                <a:srgbClr val="FF0000"/>
              </a:solidFill>
            </a:endParaRPr>
          </a:p>
        </p:txBody>
      </p:sp>
      <p:sp>
        <p:nvSpPr>
          <p:cNvPr id="44" name="Text Box 45"/>
          <p:cNvSpPr txBox="1">
            <a:spLocks noChangeArrowheads="1"/>
          </p:cNvSpPr>
          <p:nvPr/>
        </p:nvSpPr>
        <p:spPr bwMode="auto">
          <a:xfrm>
            <a:off x="1917700" y="2841625"/>
            <a:ext cx="1502172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s-PE" sz="2600" b="1" i="1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haven’t</a:t>
            </a:r>
            <a:endParaRPr lang="es-ES" sz="2600" b="1" i="1" u="sng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</p:txBody>
      </p:sp>
      <p:sp>
        <p:nvSpPr>
          <p:cNvPr id="17431" name="Line 8"/>
          <p:cNvSpPr>
            <a:spLocks noChangeShapeType="1"/>
          </p:cNvSpPr>
          <p:nvPr/>
        </p:nvSpPr>
        <p:spPr bwMode="auto">
          <a:xfrm flipH="1">
            <a:off x="5000625" y="1158875"/>
            <a:ext cx="28575" cy="54133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6" name="Text Box 45"/>
          <p:cNvSpPr txBox="1">
            <a:spLocks noChangeArrowheads="1"/>
          </p:cNvSpPr>
          <p:nvPr/>
        </p:nvSpPr>
        <p:spPr bwMode="auto">
          <a:xfrm>
            <a:off x="2001838" y="5072063"/>
            <a:ext cx="128428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s-PE" sz="2800" b="1" i="1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hasn’t</a:t>
            </a:r>
            <a:endParaRPr lang="es-ES" sz="2800" b="1" i="1" u="sng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</p:txBody>
      </p:sp>
      <p:sp>
        <p:nvSpPr>
          <p:cNvPr id="47" name="Text Box 6"/>
          <p:cNvSpPr txBox="1">
            <a:spLocks noChangeArrowheads="1"/>
          </p:cNvSpPr>
          <p:nvPr/>
        </p:nvSpPr>
        <p:spPr bwMode="auto">
          <a:xfrm>
            <a:off x="5214938" y="1643063"/>
            <a:ext cx="4286250" cy="212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PE" sz="2400" b="1">
                <a:latin typeface="Century Schoolbook" pitchFamily="18" charset="0"/>
              </a:rPr>
              <a:t>English.</a:t>
            </a:r>
          </a:p>
          <a:p>
            <a:pPr>
              <a:spcBef>
                <a:spcPct val="50000"/>
              </a:spcBef>
            </a:pPr>
            <a:r>
              <a:rPr lang="es-PE" sz="2400" b="1">
                <a:latin typeface="Century Schoolbook" pitchFamily="18" charset="0"/>
              </a:rPr>
              <a:t>tennis with my friends</a:t>
            </a:r>
          </a:p>
          <a:p>
            <a:pPr>
              <a:spcBef>
                <a:spcPct val="50000"/>
              </a:spcBef>
            </a:pPr>
            <a:r>
              <a:rPr lang="es-PE" sz="2400" b="1">
                <a:latin typeface="Century Schoolbook" pitchFamily="18" charset="0"/>
              </a:rPr>
              <a:t>that movie twice.</a:t>
            </a:r>
          </a:p>
          <a:p>
            <a:pPr>
              <a:spcBef>
                <a:spcPct val="50000"/>
              </a:spcBef>
            </a:pPr>
            <a:r>
              <a:rPr lang="es-PE" sz="2400" b="1">
                <a:latin typeface="Century Schoolbook" pitchFamily="18" charset="0"/>
              </a:rPr>
              <a:t>to that concert.</a:t>
            </a:r>
            <a:endParaRPr lang="es-ES" sz="2400" b="1">
              <a:latin typeface="Century Schoolbook" pitchFamily="18" charset="0"/>
            </a:endParaRPr>
          </a:p>
        </p:txBody>
      </p:sp>
      <p:sp>
        <p:nvSpPr>
          <p:cNvPr id="48" name="Text Box 6"/>
          <p:cNvSpPr txBox="1">
            <a:spLocks noChangeArrowheads="1"/>
          </p:cNvSpPr>
          <p:nvPr/>
        </p:nvSpPr>
        <p:spPr bwMode="auto">
          <a:xfrm>
            <a:off x="5214938" y="4073525"/>
            <a:ext cx="4286250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PE" sz="2400" b="1">
                <a:latin typeface="Century Schoolbook" pitchFamily="18" charset="0"/>
              </a:rPr>
              <a:t>Japanese.</a:t>
            </a:r>
          </a:p>
          <a:p>
            <a:pPr>
              <a:spcBef>
                <a:spcPct val="50000"/>
              </a:spcBef>
            </a:pPr>
            <a:r>
              <a:rPr lang="es-PE" sz="2400" b="1">
                <a:latin typeface="Century Schoolbook" pitchFamily="18" charset="0"/>
              </a:rPr>
              <a:t>potatoes and meat.</a:t>
            </a:r>
          </a:p>
          <a:p>
            <a:pPr>
              <a:spcBef>
                <a:spcPct val="50000"/>
              </a:spcBef>
            </a:pPr>
            <a:r>
              <a:rPr lang="es-PE" sz="2400" b="1">
                <a:latin typeface="Century Schoolbook" pitchFamily="18" charset="0"/>
              </a:rPr>
              <a:t>late twice this weekend.</a:t>
            </a:r>
          </a:p>
        </p:txBody>
      </p:sp>
      <p:sp>
        <p:nvSpPr>
          <p:cNvPr id="26658" name="Rectangle 34"/>
          <p:cNvSpPr>
            <a:spLocks noChangeArrowheads="1"/>
          </p:cNvSpPr>
          <p:nvPr/>
        </p:nvSpPr>
        <p:spPr bwMode="auto">
          <a:xfrm>
            <a:off x="0" y="6143625"/>
            <a:ext cx="9144000" cy="528638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PE" sz="2800" b="1" i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entury Schoolbook" pitchFamily="18" charset="0"/>
              </a:rPr>
              <a:t>The</a:t>
            </a:r>
            <a:r>
              <a:rPr lang="es-PE" sz="2800" b="1" i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entury Schoolbook" pitchFamily="18" charset="0"/>
              </a:rPr>
              <a:t> </a:t>
            </a:r>
            <a:r>
              <a:rPr lang="es-PE" sz="2800" b="1" i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entury Schoolbook" pitchFamily="18" charset="0"/>
              </a:rPr>
              <a:t>verb</a:t>
            </a:r>
            <a:r>
              <a:rPr lang="es-PE" sz="2800" b="1" i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entury Schoolbook" pitchFamily="18" charset="0"/>
              </a:rPr>
              <a:t> </a:t>
            </a:r>
            <a:r>
              <a:rPr lang="es-PE" sz="2800" b="1" i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entury Schoolbook" pitchFamily="18" charset="0"/>
              </a:rPr>
              <a:t>changes</a:t>
            </a:r>
            <a:r>
              <a:rPr lang="es-PE" sz="2800" b="1" i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entury Schoolbook" pitchFamily="18" charset="0"/>
              </a:rPr>
              <a:t> in </a:t>
            </a:r>
            <a:r>
              <a:rPr lang="es-PE" sz="2800" b="1" i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entury Schoolbook" pitchFamily="18" charset="0"/>
              </a:rPr>
              <a:t>past</a:t>
            </a:r>
            <a:r>
              <a:rPr lang="es-PE" sz="2800" b="1" i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entury Schoolbook" pitchFamily="18" charset="0"/>
              </a:rPr>
              <a:t> </a:t>
            </a:r>
            <a:r>
              <a:rPr lang="es-PE" sz="2800" b="1" i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entury Schoolbook" pitchFamily="18" charset="0"/>
              </a:rPr>
              <a:t>participle</a:t>
            </a:r>
            <a:r>
              <a:rPr lang="es-PE" sz="2800" b="1" i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entury Schoolbook" pitchFamily="18" charset="0"/>
              </a:rPr>
              <a:t>.</a:t>
            </a:r>
            <a:endParaRPr lang="es-ES" sz="2800" b="1" i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Century Schoolbook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66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266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3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3" dur="500"/>
                                        <p:tgtEl>
                                          <p:spTgt spid="266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" presetClass="exit" presetSubtype="9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0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2" presetClass="exit" presetSubtype="3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4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64" dur="500"/>
                                        <p:tgtEl>
                                          <p:spTgt spid="266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6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67" grpId="0" animBg="1"/>
      <p:bldP spid="26668" grpId="0" animBg="1"/>
      <p:bldP spid="26670" grpId="0"/>
      <p:bldP spid="29" grpId="0"/>
      <p:bldP spid="29" grpId="1"/>
      <p:bldP spid="30" grpId="0"/>
      <p:bldP spid="30" grpId="1"/>
      <p:bldP spid="32" grpId="0"/>
      <p:bldP spid="40" grpId="0" animBg="1"/>
      <p:bldP spid="44" grpId="0"/>
      <p:bldP spid="46" grpId="0"/>
      <p:bldP spid="47" grpId="0"/>
      <p:bldP spid="48" grpId="0"/>
      <p:bldP spid="2665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AutoShape 4"/>
          <p:cNvSpPr>
            <a:spLocks noChangeArrowheads="1"/>
          </p:cNvSpPr>
          <p:nvPr/>
        </p:nvSpPr>
        <p:spPr bwMode="auto">
          <a:xfrm>
            <a:off x="2411412" y="188640"/>
            <a:ext cx="6732588" cy="563563"/>
          </a:xfrm>
          <a:prstGeom prst="roundRect">
            <a:avLst>
              <a:gd name="adj" fmla="val 16667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es-PE" sz="2400" b="1" dirty="0">
                <a:solidFill>
                  <a:srgbClr val="002060"/>
                </a:solidFill>
                <a:latin typeface="Century Schoolbook" pitchFamily="18" charset="0"/>
              </a:rPr>
              <a:t>YES / NO QUESTIONS (</a:t>
            </a:r>
            <a:r>
              <a:rPr lang="es-PE" sz="2400" b="1" dirty="0" err="1">
                <a:solidFill>
                  <a:srgbClr val="002060"/>
                </a:solidFill>
                <a:latin typeface="Century Schoolbook" pitchFamily="18" charset="0"/>
              </a:rPr>
              <a:t>Confirmation</a:t>
            </a:r>
            <a:r>
              <a:rPr lang="es-PE" sz="2400" b="1" dirty="0">
                <a:solidFill>
                  <a:srgbClr val="002060"/>
                </a:solidFill>
                <a:latin typeface="Century Schoolbook" pitchFamily="18" charset="0"/>
              </a:rPr>
              <a:t>)</a:t>
            </a:r>
            <a:endParaRPr lang="es-ES" sz="2400" b="1" dirty="0">
              <a:solidFill>
                <a:srgbClr val="002060"/>
              </a:solidFill>
              <a:latin typeface="Century Schoolbook" pitchFamily="18" charset="0"/>
            </a:endParaRPr>
          </a:p>
        </p:txBody>
      </p:sp>
      <p:sp>
        <p:nvSpPr>
          <p:cNvPr id="18435" name="Line 5"/>
          <p:cNvSpPr>
            <a:spLocks noChangeShapeType="1"/>
          </p:cNvSpPr>
          <p:nvPr/>
        </p:nvSpPr>
        <p:spPr bwMode="auto">
          <a:xfrm>
            <a:off x="-71438" y="2339975"/>
            <a:ext cx="9144001" cy="0"/>
          </a:xfrm>
          <a:prstGeom prst="line">
            <a:avLst/>
          </a:prstGeom>
          <a:noFill/>
          <a:ln w="38100">
            <a:solidFill>
              <a:srgbClr val="CC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" name="Text Box 7"/>
          <p:cNvSpPr txBox="1">
            <a:spLocks noChangeArrowheads="1"/>
          </p:cNvSpPr>
          <p:nvPr/>
        </p:nvSpPr>
        <p:spPr bwMode="auto">
          <a:xfrm>
            <a:off x="1785938" y="4533900"/>
            <a:ext cx="1008062" cy="206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PE" sz="2000" dirty="0">
              <a:latin typeface="Century Schoolbook" pitchFamily="18" charset="0"/>
            </a:endParaRPr>
          </a:p>
          <a:p>
            <a:pPr>
              <a:spcBef>
                <a:spcPct val="50000"/>
              </a:spcBef>
            </a:pPr>
            <a:r>
              <a:rPr lang="es-PE" sz="2400" b="1" dirty="0">
                <a:latin typeface="Century Schoolbook" pitchFamily="18" charset="0"/>
              </a:rPr>
              <a:t>He</a:t>
            </a:r>
          </a:p>
          <a:p>
            <a:pPr>
              <a:spcBef>
                <a:spcPct val="50000"/>
              </a:spcBef>
            </a:pPr>
            <a:r>
              <a:rPr lang="es-PE" sz="2400" b="1" dirty="0" err="1">
                <a:latin typeface="Century Schoolbook" pitchFamily="18" charset="0"/>
              </a:rPr>
              <a:t>She</a:t>
            </a:r>
            <a:r>
              <a:rPr lang="es-PE" sz="2400" b="1" dirty="0">
                <a:latin typeface="Century Schoolbook" pitchFamily="18" charset="0"/>
              </a:rPr>
              <a:t> </a:t>
            </a:r>
          </a:p>
          <a:p>
            <a:pPr>
              <a:spcBef>
                <a:spcPts val="1000"/>
              </a:spcBef>
            </a:pPr>
            <a:r>
              <a:rPr lang="es-PE" sz="2400" b="1" dirty="0" err="1">
                <a:latin typeface="Century Schoolbook" pitchFamily="18" charset="0"/>
              </a:rPr>
              <a:t>It</a:t>
            </a:r>
            <a:endParaRPr lang="es-ES" sz="2400" b="1" dirty="0">
              <a:latin typeface="Century Schoolbook" pitchFamily="18" charset="0"/>
            </a:endParaRPr>
          </a:p>
        </p:txBody>
      </p:sp>
      <p:sp>
        <p:nvSpPr>
          <p:cNvPr id="32" name="Text Box 45"/>
          <p:cNvSpPr txBox="1">
            <a:spLocks noChangeArrowheads="1"/>
          </p:cNvSpPr>
          <p:nvPr/>
        </p:nvSpPr>
        <p:spPr bwMode="auto">
          <a:xfrm>
            <a:off x="755576" y="3068960"/>
            <a:ext cx="115212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s-PE" sz="3200" b="1" i="1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H</a:t>
            </a:r>
            <a:r>
              <a:rPr lang="es-PE" sz="3200" b="1" i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ave</a:t>
            </a:r>
            <a:endParaRPr lang="es-ES" sz="3200" b="1" i="1" u="sng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</p:txBody>
      </p:sp>
      <p:sp>
        <p:nvSpPr>
          <p:cNvPr id="33" name="Text Box 45"/>
          <p:cNvSpPr txBox="1">
            <a:spLocks noChangeArrowheads="1"/>
          </p:cNvSpPr>
          <p:nvPr/>
        </p:nvSpPr>
        <p:spPr bwMode="auto">
          <a:xfrm>
            <a:off x="899592" y="5445224"/>
            <a:ext cx="93434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s-PE" sz="32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Has</a:t>
            </a:r>
            <a:endParaRPr lang="es-ES" sz="3200" b="1" i="1" u="sng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</p:txBody>
      </p:sp>
      <p:sp>
        <p:nvSpPr>
          <p:cNvPr id="36" name="Text Box 6"/>
          <p:cNvSpPr txBox="1">
            <a:spLocks noChangeArrowheads="1"/>
          </p:cNvSpPr>
          <p:nvPr/>
        </p:nvSpPr>
        <p:spPr bwMode="auto">
          <a:xfrm>
            <a:off x="1857375" y="2400300"/>
            <a:ext cx="1008063" cy="212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PE" sz="2400" b="1">
                <a:latin typeface="Century Schoolbook" pitchFamily="18" charset="0"/>
              </a:rPr>
              <a:t>I</a:t>
            </a:r>
          </a:p>
          <a:p>
            <a:pPr>
              <a:spcBef>
                <a:spcPct val="50000"/>
              </a:spcBef>
            </a:pPr>
            <a:r>
              <a:rPr lang="es-PE" sz="2400" b="1">
                <a:latin typeface="Century Schoolbook" pitchFamily="18" charset="0"/>
              </a:rPr>
              <a:t>You</a:t>
            </a:r>
          </a:p>
          <a:p>
            <a:pPr>
              <a:spcBef>
                <a:spcPct val="50000"/>
              </a:spcBef>
            </a:pPr>
            <a:r>
              <a:rPr lang="es-PE" sz="2400" b="1">
                <a:latin typeface="Century Schoolbook" pitchFamily="18" charset="0"/>
              </a:rPr>
              <a:t>We</a:t>
            </a:r>
          </a:p>
          <a:p>
            <a:pPr>
              <a:spcBef>
                <a:spcPct val="50000"/>
              </a:spcBef>
            </a:pPr>
            <a:r>
              <a:rPr lang="es-PE" sz="2400" b="1">
                <a:latin typeface="Century Schoolbook" pitchFamily="18" charset="0"/>
              </a:rPr>
              <a:t>they</a:t>
            </a:r>
            <a:endParaRPr lang="es-ES" sz="2400" b="1">
              <a:latin typeface="Century Schoolbook" pitchFamily="18" charset="0"/>
            </a:endParaRPr>
          </a:p>
        </p:txBody>
      </p:sp>
      <p:sp>
        <p:nvSpPr>
          <p:cNvPr id="37" name="Text Box 46"/>
          <p:cNvSpPr txBox="1">
            <a:spLocks noChangeArrowheads="1"/>
          </p:cNvSpPr>
          <p:nvPr/>
        </p:nvSpPr>
        <p:spPr bwMode="auto">
          <a:xfrm>
            <a:off x="2843808" y="2389188"/>
            <a:ext cx="1799630" cy="22929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s-PE" sz="2600" b="1" i="1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studied</a:t>
            </a:r>
            <a:endParaRPr lang="es-PE" sz="260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s-PE" sz="2600" b="1" i="1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played</a:t>
            </a:r>
            <a:endParaRPr lang="es-PE" sz="2600" dirty="0">
              <a:solidFill>
                <a:srgbClr val="FF0000"/>
              </a:solidFill>
              <a:latin typeface="+mn-lt"/>
              <a:cs typeface="+mn-cs"/>
            </a:endParaRPr>
          </a:p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s-PE" sz="2600" b="1" i="1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seen</a:t>
            </a:r>
            <a:endParaRPr lang="es-PE" sz="2600" dirty="0">
              <a:solidFill>
                <a:srgbClr val="FF0000"/>
              </a:solidFill>
              <a:latin typeface="+mn-lt"/>
              <a:cs typeface="+mn-cs"/>
            </a:endParaRPr>
          </a:p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s-PE" sz="2600" b="1" i="1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gone</a:t>
            </a:r>
            <a:endParaRPr lang="es-ES" sz="2600" dirty="0">
              <a:solidFill>
                <a:srgbClr val="FF0000"/>
              </a:solidFill>
              <a:latin typeface="+mn-lt"/>
              <a:cs typeface="+mn-cs"/>
            </a:endParaRPr>
          </a:p>
        </p:txBody>
      </p:sp>
      <p:sp>
        <p:nvSpPr>
          <p:cNvPr id="38" name="Text Box 6"/>
          <p:cNvSpPr txBox="1">
            <a:spLocks noChangeArrowheads="1"/>
          </p:cNvSpPr>
          <p:nvPr/>
        </p:nvSpPr>
        <p:spPr bwMode="auto">
          <a:xfrm>
            <a:off x="4643438" y="2460625"/>
            <a:ext cx="4286250" cy="212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PE" sz="2400" b="1" dirty="0" err="1">
                <a:latin typeface="Century Schoolbook" pitchFamily="18" charset="0"/>
              </a:rPr>
              <a:t>English</a:t>
            </a:r>
            <a:r>
              <a:rPr lang="es-PE" sz="2400" b="1" dirty="0">
                <a:latin typeface="Century Schoolbook" pitchFamily="18" charset="0"/>
              </a:rPr>
              <a:t>?</a:t>
            </a:r>
          </a:p>
          <a:p>
            <a:pPr>
              <a:spcBef>
                <a:spcPct val="50000"/>
              </a:spcBef>
            </a:pPr>
            <a:r>
              <a:rPr lang="es-PE" sz="2400" b="1" dirty="0" err="1">
                <a:latin typeface="Century Schoolbook" pitchFamily="18" charset="0"/>
              </a:rPr>
              <a:t>tennis</a:t>
            </a:r>
            <a:r>
              <a:rPr lang="es-PE" sz="2400" b="1" dirty="0">
                <a:latin typeface="Century Schoolbook" pitchFamily="18" charset="0"/>
              </a:rPr>
              <a:t> </a:t>
            </a:r>
            <a:r>
              <a:rPr lang="es-PE" sz="2400" b="1" dirty="0" err="1">
                <a:latin typeface="Century Schoolbook" pitchFamily="18" charset="0"/>
              </a:rPr>
              <a:t>with</a:t>
            </a:r>
            <a:r>
              <a:rPr lang="es-PE" sz="2400" b="1" dirty="0">
                <a:latin typeface="Century Schoolbook" pitchFamily="18" charset="0"/>
              </a:rPr>
              <a:t> my </a:t>
            </a:r>
            <a:r>
              <a:rPr lang="es-PE" sz="2400" b="1" dirty="0" err="1">
                <a:latin typeface="Century Schoolbook" pitchFamily="18" charset="0"/>
              </a:rPr>
              <a:t>friends</a:t>
            </a:r>
            <a:r>
              <a:rPr lang="es-PE" sz="2400" b="1" dirty="0">
                <a:latin typeface="Century Schoolbook" pitchFamily="18" charset="0"/>
              </a:rPr>
              <a:t>?</a:t>
            </a:r>
          </a:p>
          <a:p>
            <a:pPr>
              <a:spcBef>
                <a:spcPct val="50000"/>
              </a:spcBef>
            </a:pPr>
            <a:r>
              <a:rPr lang="es-PE" sz="2400" b="1" dirty="0" err="1">
                <a:latin typeface="Century Schoolbook" pitchFamily="18" charset="0"/>
              </a:rPr>
              <a:t>that</a:t>
            </a:r>
            <a:r>
              <a:rPr lang="es-PE" sz="2400" b="1" dirty="0">
                <a:latin typeface="Century Schoolbook" pitchFamily="18" charset="0"/>
              </a:rPr>
              <a:t> </a:t>
            </a:r>
            <a:r>
              <a:rPr lang="es-PE" sz="2400" b="1" dirty="0" err="1">
                <a:latin typeface="Century Schoolbook" pitchFamily="18" charset="0"/>
              </a:rPr>
              <a:t>movie</a:t>
            </a:r>
            <a:r>
              <a:rPr lang="es-PE" sz="2400" b="1" dirty="0">
                <a:latin typeface="Century Schoolbook" pitchFamily="18" charset="0"/>
              </a:rPr>
              <a:t> </a:t>
            </a:r>
            <a:r>
              <a:rPr lang="es-PE" sz="2400" b="1" dirty="0" err="1">
                <a:latin typeface="Century Schoolbook" pitchFamily="18" charset="0"/>
              </a:rPr>
              <a:t>twice</a:t>
            </a:r>
            <a:r>
              <a:rPr lang="es-PE" sz="2400" b="1" dirty="0">
                <a:latin typeface="Century Schoolbook" pitchFamily="18" charset="0"/>
              </a:rPr>
              <a:t>?</a:t>
            </a:r>
          </a:p>
          <a:p>
            <a:pPr>
              <a:spcBef>
                <a:spcPct val="50000"/>
              </a:spcBef>
            </a:pPr>
            <a:r>
              <a:rPr lang="es-PE" sz="2400" b="1" dirty="0" err="1">
                <a:latin typeface="Century Schoolbook" pitchFamily="18" charset="0"/>
              </a:rPr>
              <a:t>to</a:t>
            </a:r>
            <a:r>
              <a:rPr lang="es-PE" sz="2400" b="1" dirty="0">
                <a:latin typeface="Century Schoolbook" pitchFamily="18" charset="0"/>
              </a:rPr>
              <a:t> </a:t>
            </a:r>
            <a:r>
              <a:rPr lang="es-PE" sz="2400" b="1" dirty="0" err="1">
                <a:latin typeface="Century Schoolbook" pitchFamily="18" charset="0"/>
              </a:rPr>
              <a:t>that</a:t>
            </a:r>
            <a:r>
              <a:rPr lang="es-PE" sz="2400" b="1" dirty="0">
                <a:latin typeface="Century Schoolbook" pitchFamily="18" charset="0"/>
              </a:rPr>
              <a:t> </a:t>
            </a:r>
            <a:r>
              <a:rPr lang="es-PE" sz="2400" b="1" dirty="0" err="1">
                <a:latin typeface="Century Schoolbook" pitchFamily="18" charset="0"/>
              </a:rPr>
              <a:t>concert</a:t>
            </a:r>
            <a:r>
              <a:rPr lang="es-PE" sz="2400" b="1" dirty="0">
                <a:latin typeface="Century Schoolbook" pitchFamily="18" charset="0"/>
              </a:rPr>
              <a:t>?</a:t>
            </a:r>
            <a:endParaRPr lang="es-ES" sz="2400" b="1" dirty="0">
              <a:latin typeface="Century Schoolbook" pitchFamily="18" charset="0"/>
            </a:endParaRPr>
          </a:p>
        </p:txBody>
      </p:sp>
      <p:sp>
        <p:nvSpPr>
          <p:cNvPr id="39" name="Text Box 46"/>
          <p:cNvSpPr txBox="1">
            <a:spLocks noChangeArrowheads="1"/>
          </p:cNvSpPr>
          <p:nvPr/>
        </p:nvSpPr>
        <p:spPr bwMode="auto">
          <a:xfrm>
            <a:off x="2843808" y="4797152"/>
            <a:ext cx="1714500" cy="16927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s-PE" sz="2600" b="1" i="1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studied</a:t>
            </a:r>
            <a:endParaRPr lang="es-PE" sz="260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s-PE" sz="2600" b="1" i="1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cooked</a:t>
            </a:r>
            <a:endParaRPr lang="es-PE" sz="2600" dirty="0">
              <a:solidFill>
                <a:srgbClr val="FF0000"/>
              </a:solidFill>
              <a:latin typeface="+mn-lt"/>
              <a:cs typeface="+mn-cs"/>
            </a:endParaRPr>
          </a:p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s-PE" sz="2600" b="1" i="1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worked</a:t>
            </a:r>
            <a:endParaRPr lang="es-PE" sz="2600" dirty="0">
              <a:solidFill>
                <a:srgbClr val="FF0000"/>
              </a:solidFill>
              <a:latin typeface="+mn-lt"/>
              <a:cs typeface="+mn-cs"/>
            </a:endParaRPr>
          </a:p>
        </p:txBody>
      </p:sp>
      <p:sp>
        <p:nvSpPr>
          <p:cNvPr id="40" name="Text Box 6"/>
          <p:cNvSpPr txBox="1">
            <a:spLocks noChangeArrowheads="1"/>
          </p:cNvSpPr>
          <p:nvPr/>
        </p:nvSpPr>
        <p:spPr bwMode="auto">
          <a:xfrm>
            <a:off x="4286250" y="4962525"/>
            <a:ext cx="4286250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PE" sz="2400" b="1" dirty="0" err="1">
                <a:latin typeface="Century Schoolbook" pitchFamily="18" charset="0"/>
              </a:rPr>
              <a:t>Japanese</a:t>
            </a:r>
            <a:r>
              <a:rPr lang="es-PE" sz="2400" b="1" dirty="0">
                <a:latin typeface="Century Schoolbook" pitchFamily="18" charset="0"/>
              </a:rPr>
              <a:t>.</a:t>
            </a:r>
          </a:p>
          <a:p>
            <a:pPr>
              <a:spcBef>
                <a:spcPct val="50000"/>
              </a:spcBef>
            </a:pPr>
            <a:r>
              <a:rPr lang="es-PE" sz="2400" b="1" dirty="0" err="1">
                <a:latin typeface="Century Schoolbook" pitchFamily="18" charset="0"/>
              </a:rPr>
              <a:t>potatoes</a:t>
            </a:r>
            <a:r>
              <a:rPr lang="es-PE" sz="2400" b="1" dirty="0">
                <a:latin typeface="Century Schoolbook" pitchFamily="18" charset="0"/>
              </a:rPr>
              <a:t> and </a:t>
            </a:r>
            <a:r>
              <a:rPr lang="es-PE" sz="2400" b="1" dirty="0" err="1">
                <a:latin typeface="Century Schoolbook" pitchFamily="18" charset="0"/>
              </a:rPr>
              <a:t>meat</a:t>
            </a:r>
            <a:r>
              <a:rPr lang="es-PE" sz="2400" b="1" dirty="0">
                <a:latin typeface="Century Schoolbook" pitchFamily="18" charset="0"/>
              </a:rPr>
              <a:t>.</a:t>
            </a:r>
          </a:p>
          <a:p>
            <a:pPr>
              <a:spcBef>
                <a:spcPts val="1000"/>
              </a:spcBef>
            </a:pPr>
            <a:r>
              <a:rPr lang="es-PE" sz="2400" b="1" dirty="0">
                <a:latin typeface="Century Schoolbook" pitchFamily="18" charset="0"/>
              </a:rPr>
              <a:t>late </a:t>
            </a:r>
            <a:r>
              <a:rPr lang="es-PE" sz="2400" b="1" dirty="0" err="1">
                <a:latin typeface="Century Schoolbook" pitchFamily="18" charset="0"/>
              </a:rPr>
              <a:t>twice</a:t>
            </a:r>
            <a:r>
              <a:rPr lang="es-PE" sz="2400" b="1" dirty="0">
                <a:latin typeface="Century Schoolbook" pitchFamily="18" charset="0"/>
              </a:rPr>
              <a:t> </a:t>
            </a:r>
            <a:r>
              <a:rPr lang="es-PE" sz="2400" b="1" dirty="0" err="1">
                <a:latin typeface="Century Schoolbook" pitchFamily="18" charset="0"/>
              </a:rPr>
              <a:t>this</a:t>
            </a:r>
            <a:r>
              <a:rPr lang="es-PE" sz="2400" b="1" dirty="0">
                <a:latin typeface="Century Schoolbook" pitchFamily="18" charset="0"/>
              </a:rPr>
              <a:t> </a:t>
            </a:r>
            <a:r>
              <a:rPr lang="es-PE" sz="2400" b="1" dirty="0" err="1">
                <a:latin typeface="Century Schoolbook" pitchFamily="18" charset="0"/>
              </a:rPr>
              <a:t>weekend</a:t>
            </a:r>
            <a:r>
              <a:rPr lang="es-PE" sz="2400" b="1" dirty="0">
                <a:latin typeface="Century Schoolbook" pitchFamily="18" charset="0"/>
              </a:rPr>
              <a:t>.</a:t>
            </a:r>
          </a:p>
        </p:txBody>
      </p:sp>
      <p:sp>
        <p:nvSpPr>
          <p:cNvPr id="18444" name="Line 5"/>
          <p:cNvSpPr>
            <a:spLocks noChangeShapeType="1"/>
          </p:cNvSpPr>
          <p:nvPr/>
        </p:nvSpPr>
        <p:spPr bwMode="auto">
          <a:xfrm>
            <a:off x="0" y="4791075"/>
            <a:ext cx="9144000" cy="0"/>
          </a:xfrm>
          <a:prstGeom prst="line">
            <a:avLst/>
          </a:prstGeom>
          <a:noFill/>
          <a:ln w="38100">
            <a:solidFill>
              <a:srgbClr val="CC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45" name="Text Box 6"/>
          <p:cNvSpPr txBox="1">
            <a:spLocks noChangeArrowheads="1"/>
          </p:cNvSpPr>
          <p:nvPr/>
        </p:nvSpPr>
        <p:spPr bwMode="auto">
          <a:xfrm>
            <a:off x="1071563" y="785813"/>
            <a:ext cx="57150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400" b="1" dirty="0" err="1">
                <a:latin typeface="Century Schoolbook" pitchFamily="18" charset="0"/>
              </a:rPr>
              <a:t>You</a:t>
            </a:r>
            <a:r>
              <a:rPr lang="es-ES" sz="2400" b="1" dirty="0">
                <a:latin typeface="Century Schoolbook" pitchFamily="18" charset="0"/>
              </a:rPr>
              <a:t>    </a:t>
            </a:r>
            <a:r>
              <a:rPr lang="es-ES" sz="2400" b="1" dirty="0" err="1">
                <a:solidFill>
                  <a:srgbClr val="FF0000"/>
                </a:solidFill>
                <a:latin typeface="Century Schoolbook" pitchFamily="18" charset="0"/>
              </a:rPr>
              <a:t>have</a:t>
            </a:r>
            <a:r>
              <a:rPr lang="es-ES" sz="2400" b="1" dirty="0">
                <a:latin typeface="Century Schoolbook" pitchFamily="18" charset="0"/>
              </a:rPr>
              <a:t>   </a:t>
            </a:r>
            <a:r>
              <a:rPr lang="es-ES" sz="2400" b="1" dirty="0" err="1">
                <a:solidFill>
                  <a:srgbClr val="FF0000"/>
                </a:solidFill>
                <a:latin typeface="Century Schoolbook" pitchFamily="18" charset="0"/>
              </a:rPr>
              <a:t>studied</a:t>
            </a:r>
            <a:r>
              <a:rPr lang="es-ES" sz="2400" b="1" dirty="0">
                <a:latin typeface="Century Schoolbook" pitchFamily="18" charset="0"/>
              </a:rPr>
              <a:t>   </a:t>
            </a:r>
            <a:r>
              <a:rPr lang="es-ES" sz="2400" b="1" dirty="0" err="1">
                <a:latin typeface="Century Schoolbook" pitchFamily="18" charset="0"/>
              </a:rPr>
              <a:t>English</a:t>
            </a:r>
            <a:r>
              <a:rPr lang="es-ES" sz="2400" b="1" dirty="0">
                <a:latin typeface="Century Schoolbook" pitchFamily="18" charset="0"/>
              </a:rPr>
              <a:t>.</a:t>
            </a:r>
          </a:p>
        </p:txBody>
      </p:sp>
      <p:sp>
        <p:nvSpPr>
          <p:cNvPr id="43" name="Text Box 6"/>
          <p:cNvSpPr txBox="1">
            <a:spLocks noChangeArrowheads="1"/>
          </p:cNvSpPr>
          <p:nvPr/>
        </p:nvSpPr>
        <p:spPr bwMode="auto">
          <a:xfrm>
            <a:off x="1071563" y="1609725"/>
            <a:ext cx="121443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400" b="1">
                <a:solidFill>
                  <a:srgbClr val="FF0000"/>
                </a:solidFill>
                <a:latin typeface="Century Schoolbook" pitchFamily="18" charset="0"/>
              </a:rPr>
              <a:t>Have</a:t>
            </a:r>
          </a:p>
        </p:txBody>
      </p:sp>
      <p:sp>
        <p:nvSpPr>
          <p:cNvPr id="44" name="Text Box 6"/>
          <p:cNvSpPr txBox="1">
            <a:spLocks noChangeArrowheads="1"/>
          </p:cNvSpPr>
          <p:nvPr/>
        </p:nvSpPr>
        <p:spPr bwMode="auto">
          <a:xfrm>
            <a:off x="2143125" y="1627188"/>
            <a:ext cx="107156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400" b="1">
                <a:latin typeface="Century Schoolbook" pitchFamily="18" charset="0"/>
              </a:rPr>
              <a:t>you</a:t>
            </a:r>
          </a:p>
        </p:txBody>
      </p:sp>
      <p:sp>
        <p:nvSpPr>
          <p:cNvPr id="45" name="Text Box 6"/>
          <p:cNvSpPr txBox="1">
            <a:spLocks noChangeArrowheads="1"/>
          </p:cNvSpPr>
          <p:nvPr/>
        </p:nvSpPr>
        <p:spPr bwMode="auto">
          <a:xfrm>
            <a:off x="3000375" y="1643063"/>
            <a:ext cx="307181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400" b="1">
                <a:solidFill>
                  <a:srgbClr val="FF0000"/>
                </a:solidFill>
                <a:latin typeface="Century Schoolbook" pitchFamily="18" charset="0"/>
              </a:rPr>
              <a:t>studied</a:t>
            </a:r>
            <a:r>
              <a:rPr lang="es-ES" sz="2400" b="1">
                <a:latin typeface="Century Schoolbook" pitchFamily="18" charset="0"/>
              </a:rPr>
              <a:t>   English?</a:t>
            </a:r>
          </a:p>
        </p:txBody>
      </p:sp>
      <p:cxnSp>
        <p:nvCxnSpPr>
          <p:cNvPr id="47" name="46 Conector recto de flecha"/>
          <p:cNvCxnSpPr/>
          <p:nvPr/>
        </p:nvCxnSpPr>
        <p:spPr>
          <a:xfrm>
            <a:off x="1571625" y="1285875"/>
            <a:ext cx="857250" cy="3571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8" name="47 Conector recto de flecha"/>
          <p:cNvCxnSpPr>
            <a:endCxn id="43" idx="0"/>
          </p:cNvCxnSpPr>
          <p:nvPr/>
        </p:nvCxnSpPr>
        <p:spPr>
          <a:xfrm rot="10800000" flipV="1">
            <a:off x="1677988" y="1285875"/>
            <a:ext cx="965200" cy="32385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0" name="Text Box 6"/>
          <p:cNvSpPr txBox="1">
            <a:spLocks noChangeArrowheads="1"/>
          </p:cNvSpPr>
          <p:nvPr/>
        </p:nvSpPr>
        <p:spPr bwMode="auto">
          <a:xfrm>
            <a:off x="6357938" y="1143000"/>
            <a:ext cx="3071812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400" b="1">
                <a:latin typeface="Century Schoolbook" pitchFamily="18" charset="0"/>
              </a:rPr>
              <a:t>Yes</a:t>
            </a:r>
            <a:r>
              <a:rPr lang="es-ES" sz="2400" b="1">
                <a:solidFill>
                  <a:srgbClr val="FF0000"/>
                </a:solidFill>
                <a:latin typeface="Century Schoolbook" pitchFamily="18" charset="0"/>
              </a:rPr>
              <a:t>, </a:t>
            </a:r>
            <a:r>
              <a:rPr lang="es-ES" sz="2400" b="1">
                <a:latin typeface="Century Schoolbook" pitchFamily="18" charset="0"/>
              </a:rPr>
              <a:t>I</a:t>
            </a:r>
            <a:r>
              <a:rPr lang="es-ES" sz="2400" b="1">
                <a:solidFill>
                  <a:srgbClr val="FF0000"/>
                </a:solidFill>
                <a:latin typeface="Century Schoolbook" pitchFamily="18" charset="0"/>
              </a:rPr>
              <a:t> have</a:t>
            </a:r>
          </a:p>
          <a:p>
            <a:pPr>
              <a:spcBef>
                <a:spcPct val="50000"/>
              </a:spcBef>
            </a:pPr>
            <a:r>
              <a:rPr lang="es-ES" sz="2400" b="1">
                <a:latin typeface="Century Schoolbook" pitchFamily="18" charset="0"/>
              </a:rPr>
              <a:t>No</a:t>
            </a:r>
            <a:r>
              <a:rPr lang="es-ES" sz="2400" b="1">
                <a:solidFill>
                  <a:srgbClr val="FF0000"/>
                </a:solidFill>
                <a:latin typeface="Century Schoolbook" pitchFamily="18" charset="0"/>
              </a:rPr>
              <a:t>, </a:t>
            </a:r>
            <a:r>
              <a:rPr lang="es-ES" sz="2400" b="1">
                <a:latin typeface="Century Schoolbook" pitchFamily="18" charset="0"/>
              </a:rPr>
              <a:t>I</a:t>
            </a:r>
            <a:r>
              <a:rPr lang="es-ES" sz="2400" b="1">
                <a:solidFill>
                  <a:srgbClr val="FF0000"/>
                </a:solidFill>
                <a:latin typeface="Century Schoolbook" pitchFamily="18" charset="0"/>
              </a:rPr>
              <a:t> haven’t</a:t>
            </a:r>
            <a:endParaRPr lang="es-ES" sz="2400" b="1">
              <a:latin typeface="Century Schoolbook" pitchFamily="18" charset="0"/>
            </a:endParaRPr>
          </a:p>
        </p:txBody>
      </p:sp>
      <p:sp>
        <p:nvSpPr>
          <p:cNvPr id="21" name="20 Rectángulo"/>
          <p:cNvSpPr/>
          <p:nvPr/>
        </p:nvSpPr>
        <p:spPr>
          <a:xfrm>
            <a:off x="1071563" y="2071688"/>
            <a:ext cx="857250" cy="460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PE"/>
          </a:p>
        </p:txBody>
      </p:sp>
      <p:sp>
        <p:nvSpPr>
          <p:cNvPr id="22" name="21 Rectángulo"/>
          <p:cNvSpPr/>
          <p:nvPr/>
        </p:nvSpPr>
        <p:spPr>
          <a:xfrm>
            <a:off x="2071688" y="2071688"/>
            <a:ext cx="857250" cy="460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PE"/>
          </a:p>
        </p:txBody>
      </p:sp>
      <p:sp>
        <p:nvSpPr>
          <p:cNvPr id="23" name="22 Rectángulo"/>
          <p:cNvSpPr/>
          <p:nvPr/>
        </p:nvSpPr>
        <p:spPr>
          <a:xfrm>
            <a:off x="3071813" y="2071688"/>
            <a:ext cx="857250" cy="460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PE"/>
          </a:p>
        </p:txBody>
      </p:sp>
      <p:sp>
        <p:nvSpPr>
          <p:cNvPr id="24" name="23 Rectángulo"/>
          <p:cNvSpPr/>
          <p:nvPr/>
        </p:nvSpPr>
        <p:spPr>
          <a:xfrm>
            <a:off x="4357688" y="2071688"/>
            <a:ext cx="1428750" cy="460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PE"/>
          </a:p>
        </p:txBody>
      </p:sp>
      <p:sp>
        <p:nvSpPr>
          <p:cNvPr id="25" name="24 Elipse"/>
          <p:cNvSpPr/>
          <p:nvPr/>
        </p:nvSpPr>
        <p:spPr>
          <a:xfrm>
            <a:off x="2483768" y="692696"/>
            <a:ext cx="2304256" cy="5950421"/>
          </a:xfrm>
          <a:prstGeom prst="ellipse">
            <a:avLst/>
          </a:prstGeom>
          <a:noFill/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PE" dirty="0">
                <a:solidFill>
                  <a:srgbClr val="FF0000"/>
                </a:solidFill>
              </a:rPr>
              <a:t>         </a:t>
            </a:r>
          </a:p>
        </p:txBody>
      </p:sp>
      <p:sp>
        <p:nvSpPr>
          <p:cNvPr id="26" name="Rectangle 34"/>
          <p:cNvSpPr>
            <a:spLocks noChangeArrowheads="1"/>
          </p:cNvSpPr>
          <p:nvPr/>
        </p:nvSpPr>
        <p:spPr bwMode="auto">
          <a:xfrm>
            <a:off x="0" y="6453336"/>
            <a:ext cx="9144000" cy="461665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PE" sz="2400" b="1" i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entury Schoolbook" pitchFamily="18" charset="0"/>
              </a:rPr>
              <a:t>The</a:t>
            </a:r>
            <a:r>
              <a:rPr lang="es-PE" sz="2400" b="1" i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entury Schoolbook" pitchFamily="18" charset="0"/>
              </a:rPr>
              <a:t> </a:t>
            </a:r>
            <a:r>
              <a:rPr lang="es-PE" sz="2400" b="1" i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entury Schoolbook" pitchFamily="18" charset="0"/>
              </a:rPr>
              <a:t>verb</a:t>
            </a:r>
            <a:r>
              <a:rPr lang="es-PE" sz="2400" b="1" i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entury Schoolbook" pitchFamily="18" charset="0"/>
              </a:rPr>
              <a:t> </a:t>
            </a:r>
            <a:r>
              <a:rPr lang="es-PE" sz="2400" b="1" i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entury Schoolbook" pitchFamily="18" charset="0"/>
              </a:rPr>
              <a:t>changes</a:t>
            </a:r>
            <a:r>
              <a:rPr lang="es-PE" sz="2400" b="1" i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entury Schoolbook" pitchFamily="18" charset="0"/>
              </a:rPr>
              <a:t> in </a:t>
            </a:r>
            <a:r>
              <a:rPr lang="es-PE" sz="2400" b="1" i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entury Schoolbook" pitchFamily="18" charset="0"/>
              </a:rPr>
              <a:t>past</a:t>
            </a:r>
            <a:r>
              <a:rPr lang="es-PE" sz="2400" b="1" i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entury Schoolbook" pitchFamily="18" charset="0"/>
              </a:rPr>
              <a:t> </a:t>
            </a:r>
            <a:r>
              <a:rPr lang="es-PE" sz="2400" b="1" i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entury Schoolbook" pitchFamily="18" charset="0"/>
              </a:rPr>
              <a:t>participle</a:t>
            </a:r>
            <a:r>
              <a:rPr lang="es-PE" sz="2400" b="1" i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entury Schoolbook" pitchFamily="18" charset="0"/>
              </a:rPr>
              <a:t>.</a:t>
            </a:r>
            <a:endParaRPr lang="es-ES" sz="2400" b="1" i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Century Schoolbook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6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6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32" grpId="0"/>
      <p:bldP spid="33" grpId="0"/>
      <p:bldP spid="36" grpId="0"/>
      <p:bldP spid="37" grpId="0"/>
      <p:bldP spid="38" grpId="0"/>
      <p:bldP spid="39" grpId="0"/>
      <p:bldP spid="40" grpId="0"/>
      <p:bldP spid="43" grpId="0"/>
      <p:bldP spid="44" grpId="0"/>
      <p:bldP spid="45" grpId="0"/>
      <p:bldP spid="50" grpId="0"/>
      <p:bldP spid="25" grpId="0" animBg="1"/>
      <p:bldP spid="26" grpId="0" animBg="1"/>
    </p:bldLst>
  </p:timing>
</p:sld>
</file>

<file path=ppt/theme/theme1.xml><?xml version="1.0" encoding="utf-8"?>
<a:theme xmlns:a="http://schemas.openxmlformats.org/drawingml/2006/main" name="Notebook">
  <a:themeElements>
    <a:clrScheme name="Notebook 1">
      <a:dk1>
        <a:srgbClr val="000000"/>
      </a:dk1>
      <a:lt1>
        <a:srgbClr val="FEFDE3"/>
      </a:lt1>
      <a:dk2>
        <a:srgbClr val="221304"/>
      </a:dk2>
      <a:lt2>
        <a:srgbClr val="CBBD83"/>
      </a:lt2>
      <a:accent1>
        <a:srgbClr val="A1BD69"/>
      </a:accent1>
      <a:accent2>
        <a:srgbClr val="3694B6"/>
      </a:accent2>
      <a:accent3>
        <a:srgbClr val="FEFEEF"/>
      </a:accent3>
      <a:accent4>
        <a:srgbClr val="000000"/>
      </a:accent4>
      <a:accent5>
        <a:srgbClr val="CDDBB9"/>
      </a:accent5>
      <a:accent6>
        <a:srgbClr val="3086A5"/>
      </a:accent6>
      <a:hlink>
        <a:srgbClr val="660066"/>
      </a:hlink>
      <a:folHlink>
        <a:srgbClr val="666699"/>
      </a:folHlink>
    </a:clrScheme>
    <a:fontScheme name="Notebook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Notebook 1">
        <a:dk1>
          <a:srgbClr val="000000"/>
        </a:dk1>
        <a:lt1>
          <a:srgbClr val="FEFDE3"/>
        </a:lt1>
        <a:dk2>
          <a:srgbClr val="221304"/>
        </a:dk2>
        <a:lt2>
          <a:srgbClr val="CBBD83"/>
        </a:lt2>
        <a:accent1>
          <a:srgbClr val="A1BD69"/>
        </a:accent1>
        <a:accent2>
          <a:srgbClr val="3694B6"/>
        </a:accent2>
        <a:accent3>
          <a:srgbClr val="FEFEEF"/>
        </a:accent3>
        <a:accent4>
          <a:srgbClr val="000000"/>
        </a:accent4>
        <a:accent5>
          <a:srgbClr val="CDDBB9"/>
        </a:accent5>
        <a:accent6>
          <a:srgbClr val="3086A5"/>
        </a:accent6>
        <a:hlink>
          <a:srgbClr val="660066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tebook 2">
        <a:dk1>
          <a:srgbClr val="000000"/>
        </a:dk1>
        <a:lt1>
          <a:srgbClr val="FFFFFF"/>
        </a:lt1>
        <a:dk2>
          <a:srgbClr val="221304"/>
        </a:dk2>
        <a:lt2>
          <a:srgbClr val="CBBD83"/>
        </a:lt2>
        <a:accent1>
          <a:srgbClr val="A1BD69"/>
        </a:accent1>
        <a:accent2>
          <a:srgbClr val="3694B6"/>
        </a:accent2>
        <a:accent3>
          <a:srgbClr val="FFFFFF"/>
        </a:accent3>
        <a:accent4>
          <a:srgbClr val="000000"/>
        </a:accent4>
        <a:accent5>
          <a:srgbClr val="CDDBB9"/>
        </a:accent5>
        <a:accent6>
          <a:srgbClr val="3086A5"/>
        </a:accent6>
        <a:hlink>
          <a:srgbClr val="660066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tebook 3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77777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</TotalTime>
  <Words>667</Words>
  <Application>Microsoft Office PowerPoint</Application>
  <PresentationFormat>On-screen Show (4:3)</PresentationFormat>
  <Paragraphs>235</Paragraphs>
  <Slides>18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0" baseType="lpstr">
      <vt:lpstr>Notebook</vt:lpstr>
      <vt:lpstr>Clip</vt:lpstr>
      <vt:lpstr>PRESENT PERFECT TENSE: FOR or  SINCE  NOVEMBER, 2013 </vt:lpstr>
      <vt:lpstr>Present Perfect Tense for</vt:lpstr>
      <vt:lpstr>Present Perfect Tense </vt:lpstr>
      <vt:lpstr>Present Perfect Tense </vt:lpstr>
      <vt:lpstr>Slide 5</vt:lpstr>
      <vt:lpstr>Slide 6</vt:lpstr>
      <vt:lpstr>Slide 7</vt:lpstr>
      <vt:lpstr>Slide 8</vt:lpstr>
      <vt:lpstr>Slide 9</vt:lpstr>
      <vt:lpstr>FOR and SINCE</vt:lpstr>
      <vt:lpstr>Fill in SINCE or FOR.</vt:lpstr>
      <vt:lpstr>Fill in SINCE or FOR.</vt:lpstr>
      <vt:lpstr>Slide 13</vt:lpstr>
      <vt:lpstr>Slide 14</vt:lpstr>
      <vt:lpstr>Chose suitable tense.</vt:lpstr>
      <vt:lpstr>Chose suitable tense.</vt:lpstr>
      <vt:lpstr>Chose suitable tense.</vt:lpstr>
      <vt:lpstr>Now, take your books and practise!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 PERFECT TENSE- FOR or  SINCE  NOVEMBER, 2013</dc:title>
  <dc:creator>Corporate Edition</dc:creator>
  <cp:lastModifiedBy>Corporate Edition</cp:lastModifiedBy>
  <cp:revision>29</cp:revision>
  <dcterms:created xsi:type="dcterms:W3CDTF">2013-11-06T21:47:43Z</dcterms:created>
  <dcterms:modified xsi:type="dcterms:W3CDTF">2016-11-01T20:59:17Z</dcterms:modified>
</cp:coreProperties>
</file>