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20"/>
  </p:notesMasterIdLst>
  <p:sldIdLst>
    <p:sldId id="291" r:id="rId4"/>
    <p:sldId id="280" r:id="rId5"/>
    <p:sldId id="282" r:id="rId6"/>
    <p:sldId id="281" r:id="rId7"/>
    <p:sldId id="274" r:id="rId8"/>
    <p:sldId id="289" r:id="rId9"/>
    <p:sldId id="283" r:id="rId10"/>
    <p:sldId id="285" r:id="rId11"/>
    <p:sldId id="286" r:id="rId12"/>
    <p:sldId id="287" r:id="rId13"/>
    <p:sldId id="284" r:id="rId14"/>
    <p:sldId id="275" r:id="rId15"/>
    <p:sldId id="276" r:id="rId16"/>
    <p:sldId id="277" r:id="rId17"/>
    <p:sldId id="278" r:id="rId18"/>
    <p:sldId id="273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42F"/>
    <a:srgbClr val="FFFF99"/>
    <a:srgbClr val="CCFFCC"/>
    <a:srgbClr val="CCFFFF"/>
    <a:srgbClr val="EAEAEA"/>
    <a:srgbClr val="FF6600"/>
    <a:srgbClr val="DDDDDD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36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3ADC28-C659-4818-BD02-BFAD13C8A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CC376-EF71-4E2A-BD53-7DEB5DBFD4E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D793A-E475-4633-8BE8-96D9CE81335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7DC20-A72C-44DB-8521-A0C884581D2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93534-2775-4497-8EF1-AA5DD5C4F51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A878F-3B9B-40B8-ABA2-6E26B27DAA3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7EA4F-7309-449E-BEA9-4BFFAE98A06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C6651-CC46-4383-82DA-7C92E9CA48B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1E332-AF38-47EE-AE14-EBDA4E0621E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57DC7-6CC7-4C0C-A9C6-A7D0F63AC98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38393-E6FD-4B83-A4CD-C6B81EE8152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E2236-8C08-4DE3-BDF0-F2E35630E0A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0EBB8-4399-49C2-8D0A-C19F7DF464C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3Int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long_cmyk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00200"/>
            <a:ext cx="5486400" cy="175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886200"/>
            <a:ext cx="48006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3Int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plong_cmyk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39988" y="1600200"/>
            <a:ext cx="5484812" cy="1755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71700" y="3886200"/>
            <a:ext cx="4799013" cy="13716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ct val="20000"/>
              </a:spcBef>
              <a:defRPr sz="3200" b="0" i="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7013"/>
            <a:ext cx="2171700" cy="589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013"/>
            <a:ext cx="6362700" cy="5899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97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3Int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plong_cmyk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39988" y="1600200"/>
            <a:ext cx="5484812" cy="1755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173288" y="3886200"/>
            <a:ext cx="4799012" cy="1371600"/>
          </a:xfrm>
          <a:ln algn="ctr"/>
        </p:spPr>
        <p:txBody>
          <a:bodyPr/>
          <a:lstStyle>
            <a:lvl1pPr marL="0" indent="0" algn="ctr"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50975"/>
            <a:ext cx="37338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450975"/>
            <a:ext cx="37338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27013"/>
            <a:ext cx="1905000" cy="221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27013"/>
            <a:ext cx="5562600" cy="221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286017">
                <a:alpha val="20000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286017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286017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326020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286017">
                <a:alpha val="20000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286017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286017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1" name="Oval 19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32602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286017">
                <a:alpha val="20000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286017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286017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95" name="Oval 23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1560513" y="227013"/>
            <a:ext cx="6024562" cy="841375"/>
          </a:xfrm>
          <a:prstGeom prst="roundRect">
            <a:avLst>
              <a:gd name="adj" fmla="val 16667"/>
            </a:avLst>
          </a:prstGeom>
          <a:solidFill>
            <a:srgbClr val="326020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1143000"/>
          </a:xfrm>
          <a:prstGeom prst="rect">
            <a:avLst/>
          </a:prstGeom>
          <a:solidFill>
            <a:srgbClr val="FCF4D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b"/>
          <a:lstStyle/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sz="3200" b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8690" name="Picture 18" descr="1320h0763 notepad with p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307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50975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obsbots.org.uk/arduino-on-the-pi/arduinologo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589415" cy="347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4600" y="2057400"/>
            <a:ext cx="6019800" cy="3048000"/>
          </a:xfrm>
          <a:prstGeom prst="rect">
            <a:avLst/>
          </a:prstGeom>
          <a:ln w="57150">
            <a:rou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44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r>
              <a:rPr lang="en-US" sz="6000" dirty="0" smtClean="0"/>
              <a:t>Times and Places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819400" y="2133600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r-Latn-RS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</a:t>
            </a:r>
          </a:p>
          <a:p>
            <a:pPr lvl="0">
              <a:defRPr/>
            </a:pPr>
            <a:r>
              <a:rPr lang="en-US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What was happening?</a:t>
            </a:r>
            <a:endParaRPr lang="sr-Latn-RS" sz="44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endParaRPr lang="en-US" sz="44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</a:t>
            </a:r>
            <a:r>
              <a:rPr lang="sr-Latn-R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žana Tomašević</a:t>
            </a:r>
          </a:p>
          <a:p>
            <a:pPr lvl="0">
              <a:defRPr/>
            </a:pPr>
            <a:r>
              <a:rPr lang="sr-Latn-R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December, 2013</a:t>
            </a:r>
            <a:endParaRPr lang="en-US" sz="3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logo 01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9550" y="5791200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3886200" y="5059363"/>
            <a:ext cx="0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324225" y="4635500"/>
            <a:ext cx="14763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9 pm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4114800" y="2819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56388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257800" y="5019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600200" y="58674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90800" y="5475288"/>
            <a:ext cx="21336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taking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451600" y="52578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667000" y="2743200"/>
            <a:ext cx="6477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She </a:t>
            </a:r>
            <a:r>
              <a:rPr lang="en-US" sz="2800">
                <a:solidFill>
                  <a:schemeClr val="tx1"/>
                </a:solidFill>
              </a:rPr>
              <a:t>was taking </a:t>
            </a:r>
            <a:r>
              <a:rPr lang="en-US" sz="2800" b="0">
                <a:solidFill>
                  <a:schemeClr val="tx1"/>
                </a:solidFill>
              </a:rPr>
              <a:t>the bus home.</a:t>
            </a:r>
          </a:p>
          <a:p>
            <a:pPr>
              <a:spcBef>
                <a:spcPct val="50000"/>
              </a:spcBef>
            </a:pP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5373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Practice</a:t>
            </a:r>
          </a:p>
        </p:txBody>
      </p:sp>
      <p:sp>
        <p:nvSpPr>
          <p:cNvPr id="15375" name="Text Box 2"/>
          <p:cNvSpPr txBox="1">
            <a:spLocks noChangeArrowheads="1"/>
          </p:cNvSpPr>
          <p:nvPr/>
        </p:nvSpPr>
        <p:spPr bwMode="auto">
          <a:xfrm>
            <a:off x="4724400" y="27305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What were they doing?</a:t>
            </a:r>
          </a:p>
        </p:txBody>
      </p:sp>
      <p:sp>
        <p:nvSpPr>
          <p:cNvPr id="15376" name="Text Box 2"/>
          <p:cNvSpPr txBox="1">
            <a:spLocks noChangeArrowheads="1"/>
          </p:cNvSpPr>
          <p:nvPr/>
        </p:nvSpPr>
        <p:spPr bwMode="auto">
          <a:xfrm>
            <a:off x="1600200" y="1752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At 9 o’clock last night…</a:t>
            </a:r>
          </a:p>
        </p:txBody>
      </p:sp>
      <p:pic>
        <p:nvPicPr>
          <p:cNvPr id="15377" name="Picture 4"/>
          <p:cNvPicPr>
            <a:picLocks noChangeAspect="1" noChangeArrowheads="1"/>
          </p:cNvPicPr>
          <p:nvPr/>
        </p:nvPicPr>
        <p:blipFill>
          <a:blip r:embed="rId4" cstate="print"/>
          <a:srcRect l="4958" t="7054" r="8299" b="8302"/>
          <a:stretch>
            <a:fillRect/>
          </a:stretch>
        </p:blipFill>
        <p:spPr bwMode="auto">
          <a:xfrm>
            <a:off x="381000" y="29718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6" descr="1084h5403"/>
          <p:cNvPicPr>
            <a:picLocks noGrp="1" noChangeAspect="1" noChangeArrowheads="1"/>
          </p:cNvPicPr>
          <p:nvPr>
            <p:ph/>
          </p:nvPr>
        </p:nvPicPr>
        <p:blipFill>
          <a:blip r:embed="rId5" cstate="print"/>
          <a:srcRect b="25000"/>
          <a:stretch>
            <a:fillRect/>
          </a:stretch>
        </p:blipFill>
        <p:spPr>
          <a:xfrm>
            <a:off x="1752600" y="2667000"/>
            <a:ext cx="1255713" cy="1143000"/>
          </a:xfrm>
          <a:noFill/>
        </p:spPr>
      </p:pic>
      <p:pic>
        <p:nvPicPr>
          <p:cNvPr id="19" name="Picture 2" descr="logo 01-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 animBg="1"/>
      <p:bldP spid="175115" grpId="0" animBg="1"/>
      <p:bldP spid="175121" grpId="0" animBg="1"/>
      <p:bldP spid="175110" grpId="0" animBg="1"/>
      <p:bldP spid="175111" grpId="0" animBg="1" autoUpdateAnimBg="0"/>
      <p:bldP spid="175112" grpId="0" animBg="1"/>
      <p:bldP spid="175113" grpId="0" animBg="1"/>
      <p:bldP spid="175119" grpId="0" animBg="1" autoUpdateAnimBg="0"/>
      <p:bldP spid="175120" grpId="0" animBg="1" autoUpdateAnimBg="0"/>
      <p:bldP spid="175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0"/>
          <p:cNvSpPr>
            <a:spLocks noChangeShapeType="1"/>
          </p:cNvSpPr>
          <p:nvPr/>
        </p:nvSpPr>
        <p:spPr bwMode="auto">
          <a:xfrm>
            <a:off x="3886200" y="5059363"/>
            <a:ext cx="0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324225" y="4635500"/>
            <a:ext cx="14763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12o’clock</a:t>
            </a: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3886200" y="2590800"/>
            <a:ext cx="18288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6388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257800" y="5019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600200" y="58674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971800" y="5410200"/>
            <a:ext cx="16764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sitting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451600" y="52578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3962400" y="3200400"/>
            <a:ext cx="22098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286000" y="1828800"/>
            <a:ext cx="647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At 12 o’clock on Sunday</a:t>
            </a: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 Martin  </a:t>
            </a:r>
            <a:r>
              <a:rPr lang="en-US" sz="2800">
                <a:solidFill>
                  <a:schemeClr val="tx1"/>
                </a:solidFill>
              </a:rPr>
              <a:t>was sitting </a:t>
            </a:r>
            <a:r>
              <a:rPr lang="en-US" sz="2800" b="0">
                <a:solidFill>
                  <a:schemeClr val="tx1"/>
                </a:solidFill>
              </a:rPr>
              <a:t>at his computer.</a:t>
            </a: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   Martin </a:t>
            </a:r>
            <a:r>
              <a:rPr lang="en-US" sz="2800">
                <a:solidFill>
                  <a:schemeClr val="tx1"/>
                </a:solidFill>
              </a:rPr>
              <a:t>was sending  </a:t>
            </a:r>
            <a:r>
              <a:rPr lang="en-US" sz="2800" b="0">
                <a:solidFill>
                  <a:schemeClr val="tx1"/>
                </a:solidFill>
              </a:rPr>
              <a:t>e-mails to his friends.</a:t>
            </a:r>
          </a:p>
        </p:txBody>
      </p:sp>
      <p:sp>
        <p:nvSpPr>
          <p:cNvPr id="16398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2819400" y="5867400"/>
            <a:ext cx="18288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sending</a:t>
            </a:r>
          </a:p>
        </p:txBody>
      </p:sp>
      <p:pic>
        <p:nvPicPr>
          <p:cNvPr id="16400" name="Picture 2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2819400"/>
            <a:ext cx="1943100" cy="2400300"/>
          </a:xfrm>
          <a:noFill/>
        </p:spPr>
      </p:pic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Practice</a:t>
            </a:r>
          </a:p>
        </p:txBody>
      </p:sp>
      <p:sp>
        <p:nvSpPr>
          <p:cNvPr id="16402" name="Text Box 2"/>
          <p:cNvSpPr txBox="1">
            <a:spLocks noChangeArrowheads="1"/>
          </p:cNvSpPr>
          <p:nvPr/>
        </p:nvSpPr>
        <p:spPr bwMode="auto">
          <a:xfrm>
            <a:off x="4724400" y="27305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What were they doing?</a:t>
            </a:r>
          </a:p>
        </p:txBody>
      </p:sp>
      <p:pic>
        <p:nvPicPr>
          <p:cNvPr id="19" name="Picture 2" descr="logo 01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5" grpId="0" animBg="1"/>
      <p:bldP spid="175121" grpId="0" animBg="1"/>
      <p:bldP spid="175111" grpId="0" animBg="1" autoUpdateAnimBg="0"/>
      <p:bldP spid="175113" grpId="0" animBg="1"/>
      <p:bldP spid="175119" grpId="0" animBg="1" autoUpdateAnimBg="0"/>
      <p:bldP spid="175120" grpId="0" animBg="1" autoUpdateAnimBg="0"/>
      <p:bldP spid="175123" grpId="0" animBg="1"/>
      <p:bldP spid="175118" grpId="0"/>
      <p:bldP spid="175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3886200" y="5059363"/>
            <a:ext cx="0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324225" y="4635500"/>
            <a:ext cx="14763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4 am</a:t>
            </a: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4953000" y="3352800"/>
            <a:ext cx="20701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06" name="AutoShape 2"/>
          <p:cNvSpPr>
            <a:spLocks noChangeArrowheads="1"/>
          </p:cNvSpPr>
          <p:nvPr/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32602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Past Continuous</a:t>
            </a:r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56388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257800" y="5019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600200" y="58674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90800" y="5475288"/>
            <a:ext cx="19050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sleeping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451600" y="52578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4876800" y="3962400"/>
            <a:ext cx="25908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362200" y="2590800"/>
            <a:ext cx="6477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At 4am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 Kay  </a:t>
            </a:r>
            <a:r>
              <a:rPr lang="en-US" sz="2800" dirty="0">
                <a:solidFill>
                  <a:schemeClr val="tx1"/>
                </a:solidFill>
              </a:rPr>
              <a:t>was </a:t>
            </a:r>
            <a:r>
              <a:rPr lang="en-US" sz="2800" dirty="0" smtClean="0">
                <a:solidFill>
                  <a:schemeClr val="tx1"/>
                </a:solidFill>
              </a:rPr>
              <a:t>sleeping</a:t>
            </a:r>
            <a:r>
              <a:rPr lang="en-US" sz="2800" b="0" dirty="0" smtClean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    She </a:t>
            </a:r>
            <a:r>
              <a:rPr lang="en-US" sz="2800" dirty="0">
                <a:solidFill>
                  <a:schemeClr val="tx1"/>
                </a:solidFill>
              </a:rPr>
              <a:t>was dreaming.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423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2590800" y="5891213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dreaming</a:t>
            </a:r>
          </a:p>
        </p:txBody>
      </p:sp>
      <p:pic>
        <p:nvPicPr>
          <p:cNvPr id="174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400"/>
            <a:ext cx="2671763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2" descr="logo 01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 animBg="1"/>
      <p:bldP spid="175115" grpId="0" animBg="1"/>
      <p:bldP spid="175121" grpId="0" animBg="1"/>
      <p:bldP spid="175110" grpId="0" animBg="1"/>
      <p:bldP spid="175111" grpId="0" animBg="1" autoUpdateAnimBg="0"/>
      <p:bldP spid="175112" grpId="0" animBg="1"/>
      <p:bldP spid="175113" grpId="0" animBg="1"/>
      <p:bldP spid="175119" grpId="0" animBg="1" autoUpdateAnimBg="0"/>
      <p:bldP spid="175120" grpId="0" animBg="1" autoUpdateAnimBg="0"/>
      <p:bldP spid="175123" grpId="0" animBg="1"/>
      <p:bldP spid="175118" grpId="0"/>
      <p:bldP spid="1751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429000" y="3124200"/>
            <a:ext cx="25146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657600" y="2438400"/>
            <a:ext cx="23622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3886200" y="5059363"/>
            <a:ext cx="0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324225" y="4635500"/>
            <a:ext cx="14763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11 pm</a:t>
            </a: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6248400" y="1447800"/>
            <a:ext cx="25146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06" name="AutoShape 2"/>
          <p:cNvSpPr>
            <a:spLocks noChangeArrowheads="1"/>
          </p:cNvSpPr>
          <p:nvPr/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32602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Past Continuous</a:t>
            </a:r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56388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257800" y="5019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600200" y="58674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14600" y="5486400"/>
            <a:ext cx="26670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were getting ready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451600" y="52578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514600" y="1295400"/>
            <a:ext cx="6400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At 11pm Gillian and Mike </a:t>
            </a:r>
            <a:r>
              <a:rPr lang="en-US" sz="2800">
                <a:solidFill>
                  <a:schemeClr val="tx1"/>
                </a:solidFill>
              </a:rPr>
              <a:t>were getting</a:t>
            </a:r>
            <a:r>
              <a:rPr lang="en-US" sz="2800" b="0">
                <a:solidFill>
                  <a:schemeClr val="tx1"/>
                </a:solidFill>
              </a:rPr>
              <a:t> ready for  bed.</a:t>
            </a:r>
          </a:p>
          <a:p>
            <a:pPr algn="l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</a:rPr>
              <a:t>Gillian </a:t>
            </a:r>
            <a:r>
              <a:rPr lang="en-GB" sz="2800">
                <a:solidFill>
                  <a:schemeClr val="tx1"/>
                </a:solidFill>
              </a:rPr>
              <a:t>was brushing </a:t>
            </a:r>
            <a:r>
              <a:rPr lang="en-GB" sz="2800" b="0">
                <a:solidFill>
                  <a:schemeClr val="tx1"/>
                </a:solidFill>
              </a:rPr>
              <a:t>her teeth.</a:t>
            </a:r>
          </a:p>
          <a:p>
            <a:pPr algn="l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</a:rPr>
              <a:t>Mike </a:t>
            </a:r>
            <a:r>
              <a:rPr lang="en-GB" sz="2800">
                <a:solidFill>
                  <a:schemeClr val="tx1"/>
                </a:solidFill>
              </a:rPr>
              <a:t>was putting on </a:t>
            </a:r>
            <a:r>
              <a:rPr lang="en-GB" sz="2800" b="0">
                <a:solidFill>
                  <a:schemeClr val="tx1"/>
                </a:solidFill>
              </a:rPr>
              <a:t>his pyjamas.</a:t>
            </a:r>
          </a:p>
          <a:p>
            <a:pPr algn="l">
              <a:spcBef>
                <a:spcPct val="50000"/>
              </a:spcBef>
            </a:pPr>
            <a:endParaRPr lang="en-US" sz="28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448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84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2066925" cy="1352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5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33800"/>
            <a:ext cx="2038350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514600" y="5867400"/>
            <a:ext cx="26670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brushing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514600" y="6248400"/>
            <a:ext cx="26670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putting on</a:t>
            </a:r>
          </a:p>
        </p:txBody>
      </p:sp>
      <p:pic>
        <p:nvPicPr>
          <p:cNvPr id="21" name="Picture 2" descr="logo 01-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75114" grpId="0" animBg="1"/>
      <p:bldP spid="175115" grpId="0" animBg="1"/>
      <p:bldP spid="175121" grpId="0" animBg="1"/>
      <p:bldP spid="175110" grpId="0" animBg="1"/>
      <p:bldP spid="175111" grpId="0" animBg="1" autoUpdateAnimBg="0"/>
      <p:bldP spid="175112" grpId="0" animBg="1"/>
      <p:bldP spid="175113" grpId="0" animBg="1"/>
      <p:bldP spid="175119" grpId="0" animBg="1" autoUpdateAnimBg="0"/>
      <p:bldP spid="175120" grpId="0" animBg="1" autoUpdateAnimBg="0"/>
      <p:bldP spid="175118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657600" y="2438400"/>
            <a:ext cx="23622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3886200" y="5059363"/>
            <a:ext cx="0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324225" y="4635500"/>
            <a:ext cx="14763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9 pm</a:t>
            </a: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4876800" y="1828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06" name="AutoShape 2"/>
          <p:cNvSpPr>
            <a:spLocks noChangeArrowheads="1"/>
          </p:cNvSpPr>
          <p:nvPr/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32602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Past Continuous</a:t>
            </a:r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56388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257800" y="5019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600200" y="58674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14600" y="5486400"/>
            <a:ext cx="26670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sitting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451600" y="52578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590800" y="1752600"/>
            <a:ext cx="6400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At 9 pm Yoko  </a:t>
            </a:r>
            <a:r>
              <a:rPr lang="en-US" sz="2800">
                <a:solidFill>
                  <a:schemeClr val="tx1"/>
                </a:solidFill>
              </a:rPr>
              <a:t>was sitting</a:t>
            </a:r>
            <a:r>
              <a:rPr lang="en-US" sz="2800" b="0">
                <a:solidFill>
                  <a:schemeClr val="tx1"/>
                </a:solidFill>
              </a:rPr>
              <a:t> at her desk..</a:t>
            </a:r>
          </a:p>
          <a:p>
            <a:pPr algn="l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</a:rPr>
              <a:t>   She </a:t>
            </a:r>
            <a:r>
              <a:rPr lang="en-GB" sz="2800">
                <a:solidFill>
                  <a:schemeClr val="tx1"/>
                </a:solidFill>
              </a:rPr>
              <a:t>was finishing </a:t>
            </a:r>
            <a:r>
              <a:rPr lang="en-GB" sz="2800" b="0">
                <a:solidFill>
                  <a:schemeClr val="tx1"/>
                </a:solidFill>
              </a:rPr>
              <a:t>her Maths   </a:t>
            </a:r>
          </a:p>
          <a:p>
            <a:pPr algn="l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</a:rPr>
              <a:t>                                homework .</a:t>
            </a:r>
          </a:p>
          <a:p>
            <a:pPr algn="l">
              <a:spcBef>
                <a:spcPct val="50000"/>
              </a:spcBef>
            </a:pPr>
            <a:endParaRPr lang="en-US" sz="28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9471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514600" y="5867400"/>
            <a:ext cx="26670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finishing</a:t>
            </a:r>
          </a:p>
        </p:txBody>
      </p:sp>
      <p:pic>
        <p:nvPicPr>
          <p:cNvPr id="194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95600"/>
            <a:ext cx="2665413" cy="169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2" descr="logo 01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5114" grpId="0" animBg="1"/>
      <p:bldP spid="175115" grpId="0" animBg="1"/>
      <p:bldP spid="175121" grpId="0" animBg="1"/>
      <p:bldP spid="175110" grpId="0" animBg="1"/>
      <p:bldP spid="175111" grpId="0" animBg="1" autoUpdateAnimBg="0"/>
      <p:bldP spid="175112" grpId="0" animBg="1"/>
      <p:bldP spid="175113" grpId="0" animBg="1"/>
      <p:bldP spid="175119" grpId="0" animBg="1" autoUpdateAnimBg="0"/>
      <p:bldP spid="175120" grpId="0" animBg="1" autoUpdateAnimBg="0"/>
      <p:bldP spid="175118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4191000" y="2895600"/>
            <a:ext cx="20574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3886200" y="5059363"/>
            <a:ext cx="0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324225" y="4635500"/>
            <a:ext cx="14763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5:30 pm</a:t>
            </a: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5715000" y="1600200"/>
            <a:ext cx="25146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06" name="AutoShape 2"/>
          <p:cNvSpPr>
            <a:spLocks noChangeArrowheads="1"/>
          </p:cNvSpPr>
          <p:nvPr/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32602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Past </a:t>
            </a:r>
            <a:r>
              <a:rPr lang="en-US" sz="4400" dirty="0" smtClean="0"/>
              <a:t>Continuous</a:t>
            </a:r>
            <a:endParaRPr lang="en-US" sz="4400" dirty="0"/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56388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257800" y="5019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600200" y="58674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14600" y="5486400"/>
            <a:ext cx="26670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watching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451600" y="52578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743200" y="1524000"/>
            <a:ext cx="6172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At 5:30 pm Rash </a:t>
            </a:r>
            <a:r>
              <a:rPr lang="en-US" sz="2800">
                <a:solidFill>
                  <a:schemeClr val="tx1"/>
                </a:solidFill>
              </a:rPr>
              <a:t>was watching TV  </a:t>
            </a:r>
          </a:p>
          <a:p>
            <a:pPr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</a:rPr>
              <a:t>and</a:t>
            </a:r>
            <a:endParaRPr lang="en-US" sz="28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</a:rPr>
              <a:t>   He </a:t>
            </a:r>
            <a:r>
              <a:rPr lang="en-GB" sz="2800">
                <a:solidFill>
                  <a:schemeClr val="tx1"/>
                </a:solidFill>
              </a:rPr>
              <a:t>was talking </a:t>
            </a:r>
            <a:r>
              <a:rPr lang="en-GB" sz="2800" b="0">
                <a:solidFill>
                  <a:schemeClr val="tx1"/>
                </a:solidFill>
              </a:rPr>
              <a:t>to his sister.  </a:t>
            </a:r>
          </a:p>
          <a:p>
            <a:pPr algn="l">
              <a:spcBef>
                <a:spcPct val="50000"/>
              </a:spcBef>
            </a:pPr>
            <a:endParaRPr lang="en-US" sz="28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20495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514600" y="5867400"/>
            <a:ext cx="26670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talking</a:t>
            </a:r>
          </a:p>
        </p:txBody>
      </p:sp>
      <p:pic>
        <p:nvPicPr>
          <p:cNvPr id="20497" name="Picture 2"/>
          <p:cNvPicPr>
            <a:picLocks noChangeAspect="1" noChangeArrowheads="1"/>
          </p:cNvPicPr>
          <p:nvPr/>
        </p:nvPicPr>
        <p:blipFill>
          <a:blip r:embed="rId4" cstate="print"/>
          <a:srcRect t="33360" r="55399" b="39760"/>
          <a:stretch>
            <a:fillRect/>
          </a:stretch>
        </p:blipFill>
        <p:spPr bwMode="auto">
          <a:xfrm>
            <a:off x="381000" y="2590800"/>
            <a:ext cx="28194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2" descr="logo 01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5114" grpId="0" animBg="1"/>
      <p:bldP spid="175115" grpId="0" animBg="1"/>
      <p:bldP spid="175121" grpId="0" animBg="1"/>
      <p:bldP spid="175110" grpId="0" animBg="1"/>
      <p:bldP spid="175111" grpId="0" animBg="1" autoUpdateAnimBg="0"/>
      <p:bldP spid="175112" grpId="0" animBg="1"/>
      <p:bldP spid="175113" grpId="0" animBg="1"/>
      <p:bldP spid="175119" grpId="0" animBg="1" autoUpdateAnimBg="0"/>
      <p:bldP spid="175120" grpId="0" animBg="1" autoUpdateAnimBg="0"/>
      <p:bldP spid="175118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AutoShape 3"/>
          <p:cNvSpPr>
            <a:spLocks noChangeArrowheads="1"/>
          </p:cNvSpPr>
          <p:nvPr/>
        </p:nvSpPr>
        <p:spPr bwMode="auto">
          <a:xfrm>
            <a:off x="503238" y="227013"/>
            <a:ext cx="8135937" cy="841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sr-Latn-RS" sz="4400" dirty="0"/>
              <a:t>Conclusion</a:t>
            </a:r>
            <a:endParaRPr lang="en-US" sz="4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2971800"/>
          </a:xfrm>
          <a:prstGeom prst="rect">
            <a:avLst/>
          </a:prstGeom>
          <a:solidFill>
            <a:srgbClr val="FCF4D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b"/>
          <a:lstStyle/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sz="3200" b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Use the </a:t>
            </a:r>
            <a:r>
              <a:rPr lang="en-US" sz="2800">
                <a:solidFill>
                  <a:schemeClr val="tx1"/>
                </a:solidFill>
              </a:rPr>
              <a:t>past continuous </a:t>
            </a:r>
            <a:r>
              <a:rPr lang="en-US" sz="2800" b="0">
                <a:solidFill>
                  <a:schemeClr val="tx1"/>
                </a:solidFill>
              </a:rPr>
              <a:t>to describe an action that was</a:t>
            </a:r>
            <a:r>
              <a:rPr lang="en-US" sz="2800" b="0" i="1">
                <a:solidFill>
                  <a:schemeClr val="tx1"/>
                </a:solidFill>
              </a:rPr>
              <a:t> </a:t>
            </a:r>
            <a:r>
              <a:rPr lang="en-US" sz="2800" b="0">
                <a:solidFill>
                  <a:schemeClr val="tx1"/>
                </a:solidFill>
              </a:rPr>
              <a:t>in progress at a specific time in the past.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Koristi </a:t>
            </a:r>
            <a:r>
              <a:rPr lang="en-US" sz="2800">
                <a:solidFill>
                  <a:schemeClr val="tx1"/>
                </a:solidFill>
              </a:rPr>
              <a:t>past continuous </a:t>
            </a:r>
            <a:r>
              <a:rPr lang="en-US" sz="2800" b="0">
                <a:solidFill>
                  <a:schemeClr val="tx1"/>
                </a:solidFill>
              </a:rPr>
              <a:t>da opišeš radnju koja je trajala u nekom odrđenom trenutku u prošlosti. </a:t>
            </a:r>
          </a:p>
        </p:txBody>
      </p:sp>
      <p:pic>
        <p:nvPicPr>
          <p:cNvPr id="7" name="Picture 2" descr="logo 01-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4241"/>
            <a:ext cx="8229600" cy="353788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Practice 1</a:t>
            </a: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4724400" y="273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Name the countries and continents.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3545698">
            <a:off x="936626" y="2520950"/>
            <a:ext cx="1828800" cy="377825"/>
          </a:xfrm>
          <a:prstGeom prst="notchedRightArrow">
            <a:avLst>
              <a:gd name="adj1" fmla="val 53407"/>
              <a:gd name="adj2" fmla="val 69313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4469717">
            <a:off x="4306888" y="2468562"/>
            <a:ext cx="2198688" cy="379413"/>
          </a:xfrm>
          <a:prstGeom prst="notchedRightArrow">
            <a:avLst>
              <a:gd name="adj1" fmla="val 53407"/>
              <a:gd name="adj2" fmla="val 69313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5400000">
            <a:off x="5827713" y="2401887"/>
            <a:ext cx="1828800" cy="377825"/>
          </a:xfrm>
          <a:prstGeom prst="notchedRightArrow">
            <a:avLst>
              <a:gd name="adj1" fmla="val 53407"/>
              <a:gd name="adj2" fmla="val 69313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19661835">
            <a:off x="1939925" y="5335588"/>
            <a:ext cx="1828800" cy="379412"/>
          </a:xfrm>
          <a:prstGeom prst="notchedRightArrow">
            <a:avLst>
              <a:gd name="adj1" fmla="val 53407"/>
              <a:gd name="adj2" fmla="val 69313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16729728">
            <a:off x="6194426" y="5734050"/>
            <a:ext cx="1289050" cy="377825"/>
          </a:xfrm>
          <a:prstGeom prst="notchedRightArrow">
            <a:avLst>
              <a:gd name="adj1" fmla="val 53407"/>
              <a:gd name="adj2" fmla="val 69313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1000" y="1447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San Francisco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3429000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the USA/ North America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85800" y="61722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Rio da Janeiro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4800" y="5791200"/>
            <a:ext cx="3429000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Brazil / South America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858000" y="5791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Sydney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010400" y="6172200"/>
            <a:ext cx="1905000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Australia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010400" y="13716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Tokyo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934200" y="1752600"/>
            <a:ext cx="1905000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Japan / Asia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267200" y="12954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Delhi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267200" y="1676400"/>
            <a:ext cx="1905000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India / Asia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 rot="20360849">
            <a:off x="3495675" y="3492500"/>
            <a:ext cx="1273175" cy="254000"/>
          </a:xfrm>
          <a:prstGeom prst="notchedRightArrow">
            <a:avLst>
              <a:gd name="adj1" fmla="val 53407"/>
              <a:gd name="adj2" fmla="val 69313"/>
            </a:avLst>
          </a:prstGeom>
          <a:solidFill>
            <a:srgbClr val="7030A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048000" y="38862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Serbia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429000" y="4191000"/>
            <a:ext cx="1905000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  <p:bldP spid="16" grpId="0"/>
      <p:bldP spid="17" grpId="0" build="p" animBg="1"/>
      <p:bldP spid="18" grpId="0"/>
      <p:bldP spid="19" grpId="0" build="p" animBg="1"/>
      <p:bldP spid="20" grpId="0"/>
      <p:bldP spid="21" grpId="0" build="p" animBg="1"/>
      <p:bldP spid="22" grpId="0"/>
      <p:bldP spid="23" grpId="0" build="p" animBg="1"/>
      <p:bldP spid="24" grpId="0" animBg="1"/>
      <p:bldP spid="25" grpId="0"/>
      <p:bldP spid="2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724400" y="273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Write the names of the countries.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572000" y="3200400"/>
            <a:ext cx="30480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2)Australia</a:t>
            </a: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Practice 2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066800" y="32766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i="1">
                <a:solidFill>
                  <a:schemeClr val="tx1"/>
                </a:solidFill>
              </a:rPr>
              <a:t>1) Japan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295400" y="4191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4) India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4724400" y="4191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5) the USA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b="74400"/>
          <a:stretch>
            <a:fillRect/>
          </a:stretch>
        </p:blipFill>
        <p:spPr bwMode="auto">
          <a:xfrm>
            <a:off x="1066800" y="1447800"/>
            <a:ext cx="6126163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t="33360" b="39760"/>
          <a:stretch>
            <a:fillRect/>
          </a:stretch>
        </p:blipFill>
        <p:spPr bwMode="auto">
          <a:xfrm>
            <a:off x="990600" y="2209800"/>
            <a:ext cx="6321425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t="66640" b="6480"/>
          <a:stretch>
            <a:fillRect/>
          </a:stretch>
        </p:blipFill>
        <p:spPr bwMode="auto">
          <a:xfrm>
            <a:off x="838200" y="3886200"/>
            <a:ext cx="6502400" cy="203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066800" y="5943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5) Brazil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572000" y="6019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6) Australia</a:t>
            </a:r>
          </a:p>
        </p:txBody>
      </p:sp>
      <p:pic>
        <p:nvPicPr>
          <p:cNvPr id="13" name="Picture 2" descr="logo 01-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nimBg="1"/>
      <p:bldP spid="185349" grpId="0"/>
      <p:bldP spid="185350" grpId="0"/>
      <p:bldP spid="185357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2103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Vocabulary- Collocations</a:t>
            </a:r>
            <a:endParaRPr lang="en-US" dirty="0" smtClean="0"/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GB" smtClean="0"/>
              <a:t>brush</a:t>
            </a:r>
          </a:p>
          <a:p>
            <a:pPr eaLnBrk="1" hangingPunct="1"/>
            <a:r>
              <a:rPr lang="en-GB" smtClean="0"/>
              <a:t>take</a:t>
            </a:r>
          </a:p>
          <a:p>
            <a:pPr eaLnBrk="1" hangingPunct="1"/>
            <a:r>
              <a:rPr lang="en-GB" smtClean="0"/>
              <a:t>put on</a:t>
            </a:r>
          </a:p>
          <a:p>
            <a:pPr eaLnBrk="1" hangingPunct="1"/>
            <a:r>
              <a:rPr lang="en-GB" smtClean="0"/>
              <a:t>have</a:t>
            </a:r>
          </a:p>
          <a:p>
            <a:pPr eaLnBrk="1" hangingPunct="1"/>
            <a:r>
              <a:rPr lang="en-GB" smtClean="0"/>
              <a:t>send</a:t>
            </a:r>
          </a:p>
          <a:p>
            <a:pPr eaLnBrk="1" hangingPunct="1"/>
            <a:r>
              <a:rPr lang="en-GB" smtClean="0"/>
              <a:t>throw</a:t>
            </a:r>
          </a:p>
          <a:p>
            <a:pPr eaLnBrk="1" hangingPunct="1"/>
            <a:r>
              <a:rPr lang="en-GB" smtClean="0"/>
              <a:t>get ready</a:t>
            </a:r>
          </a:p>
          <a:p>
            <a:pPr eaLnBrk="1" hangingPunct="1"/>
            <a:endParaRPr lang="en-US" smtClean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95600" y="1676400"/>
            <a:ext cx="2133600" cy="400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your teeth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95600" y="2209800"/>
            <a:ext cx="2133600" cy="400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 photograph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95600" y="2819400"/>
            <a:ext cx="2133600" cy="400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your pyjamas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95600" y="3429000"/>
            <a:ext cx="2133600" cy="400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dinner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95600" y="4038600"/>
            <a:ext cx="2133600" cy="400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an e-mail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95600" y="4572000"/>
            <a:ext cx="2133600" cy="400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 ball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895600" y="5257800"/>
            <a:ext cx="2133600" cy="400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for bed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00600" y="5257800"/>
            <a:ext cx="2133600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for school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48200" y="1676400"/>
            <a:ext cx="2133600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your hair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00600" y="2819400"/>
            <a:ext cx="2133600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your shoes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00600" y="3429000"/>
            <a:ext cx="2133600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 drink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800600" y="4038600"/>
            <a:ext cx="2133600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 letter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800600" y="2209800"/>
            <a:ext cx="2133600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 shower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 rot="-627229">
            <a:off x="6353175" y="3384550"/>
            <a:ext cx="1738313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 shower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-802328">
            <a:off x="7324725" y="3468688"/>
            <a:ext cx="1851025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 break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553200" y="2209800"/>
            <a:ext cx="2133600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the bus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553200" y="2819400"/>
            <a:ext cx="1447800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 hat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553200" y="1676400"/>
            <a:ext cx="2133600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 dog</a:t>
            </a:r>
          </a:p>
        </p:txBody>
      </p:sp>
      <p:pic>
        <p:nvPicPr>
          <p:cNvPr id="25" name="Picture 2" descr="logo 01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ChangeArrowheads="1"/>
          </p:cNvSpPr>
          <p:nvPr/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32602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Past Continuous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1219200"/>
          </a:xfrm>
          <a:prstGeom prst="rect">
            <a:avLst/>
          </a:prstGeom>
          <a:solidFill>
            <a:srgbClr val="FCF4D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b"/>
          <a:lstStyle/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sz="3200" b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09800" y="17526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</a:rPr>
              <a:t>get       play       have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3098800" y="3860800"/>
            <a:ext cx="19304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7121" b="2670"/>
          <a:stretch>
            <a:fillRect/>
          </a:stretch>
        </p:blipFill>
        <p:spPr bwMode="auto">
          <a:xfrm>
            <a:off x="1371600" y="2667000"/>
            <a:ext cx="7620000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352800" y="4191000"/>
            <a:ext cx="1066800" cy="304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400">
                <a:solidFill>
                  <a:schemeClr val="tx1"/>
                </a:solidFill>
              </a:rPr>
              <a:t>wasn’t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352800" y="5257800"/>
            <a:ext cx="1066800" cy="304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400">
                <a:solidFill>
                  <a:schemeClr val="tx1"/>
                </a:solidFill>
              </a:rPr>
              <a:t>were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257800" y="3962400"/>
            <a:ext cx="1066800" cy="304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400">
                <a:solidFill>
                  <a:schemeClr val="tx1"/>
                </a:solidFill>
              </a:rPr>
              <a:t>playing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5257800" y="4572000"/>
            <a:ext cx="1066800" cy="304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400">
                <a:solidFill>
                  <a:schemeClr val="tx1"/>
                </a:solidFill>
              </a:rPr>
              <a:t>having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5257800" y="5257800"/>
            <a:ext cx="1066800" cy="304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400">
                <a:solidFill>
                  <a:schemeClr val="tx1"/>
                </a:solidFill>
              </a:rPr>
              <a:t>getting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4" name="Picture 2" descr="logo 01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41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4400" dirty="0" err="1" smtClean="0"/>
              <a:t>Past</a:t>
            </a:r>
            <a:r>
              <a:rPr lang="es-PE" sz="4400" dirty="0" smtClean="0"/>
              <a:t> </a:t>
            </a:r>
            <a:r>
              <a:rPr lang="es-PE" sz="4400" dirty="0" err="1" smtClean="0"/>
              <a:t>Continuous</a:t>
            </a:r>
            <a:r>
              <a:rPr lang="es-PE" sz="4400" dirty="0" smtClean="0"/>
              <a:t> Tense / FORM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1760" y="2852936"/>
            <a:ext cx="2016125" cy="86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bIns="0"/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</a:rPr>
              <a:t>	WAS/ WERE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088" y="2852936"/>
            <a:ext cx="3168650" cy="86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</a:rPr>
              <a:t>inf.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</a:rPr>
              <a:t>osnova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</a:rPr>
              <a:t> +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</a:rPr>
              <a:t>-ING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43608" y="2780928"/>
            <a:ext cx="647700" cy="115252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475A8D">
                    <a:lumMod val="50000"/>
                  </a:srgbClr>
                </a:solidFill>
                <a:latin typeface="Times New Roman" pitchFamily="18" charset="0"/>
              </a:rPr>
              <a:t>S</a:t>
            </a:r>
            <a:endParaRPr lang="en-US" sz="3200" dirty="0">
              <a:solidFill>
                <a:srgbClr val="475A8D">
                  <a:lumMod val="50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0247" name="Picture 2" descr="plus">
            <a:hlinkClick r:id="rId2" tooltip="plu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68960"/>
            <a:ext cx="52863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plus">
            <a:hlinkClick r:id="rId2" tooltip="plu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5270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 bwMode="auto">
          <a:xfrm rot="16200000">
            <a:off x="6804249" y="4365103"/>
            <a:ext cx="720079" cy="432048"/>
          </a:xfrm>
          <a:prstGeom prst="rightArrow">
            <a:avLst>
              <a:gd name="adj1" fmla="val 56827"/>
              <a:gd name="adj2" fmla="val 7048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" name="39 Elipse"/>
          <p:cNvSpPr/>
          <p:nvPr/>
        </p:nvSpPr>
        <p:spPr>
          <a:xfrm>
            <a:off x="5148064" y="2348880"/>
            <a:ext cx="3851275" cy="187220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800" b="0" dirty="0">
              <a:solidFill>
                <a:srgbClr val="FF0000"/>
              </a:solidFill>
            </a:endParaRPr>
          </a:p>
        </p:txBody>
      </p:sp>
      <p:sp>
        <p:nvSpPr>
          <p:cNvPr id="18" name="39 Elipse"/>
          <p:cNvSpPr/>
          <p:nvPr/>
        </p:nvSpPr>
        <p:spPr>
          <a:xfrm>
            <a:off x="1979712" y="1700808"/>
            <a:ext cx="7164288" cy="3599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800" b="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68144" y="4797152"/>
            <a:ext cx="3275856" cy="5762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600" b="0" dirty="0" smtClean="0">
                <a:solidFill>
                  <a:srgbClr val="0000AC"/>
                </a:solidFill>
                <a:latin typeface="Times New Roman" pitchFamily="18" charset="0"/>
              </a:rPr>
              <a:t>present participle</a:t>
            </a:r>
            <a:endParaRPr lang="en-US" sz="3600" b="0" dirty="0" smtClean="0">
              <a:solidFill>
                <a:srgbClr val="0000AC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923928" y="6021288"/>
            <a:ext cx="2663825" cy="5762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</a:rPr>
              <a:t>predicator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6200000">
            <a:off x="5004049" y="5445223"/>
            <a:ext cx="720079" cy="432048"/>
          </a:xfrm>
          <a:prstGeom prst="rightArrow">
            <a:avLst>
              <a:gd name="adj1" fmla="val 56827"/>
              <a:gd name="adj2" fmla="val 70482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6200000">
            <a:off x="3059833" y="4221088"/>
            <a:ext cx="720079" cy="432048"/>
          </a:xfrm>
          <a:prstGeom prst="rightArrow">
            <a:avLst>
              <a:gd name="adj1" fmla="val 56827"/>
              <a:gd name="adj2" fmla="val 7048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" name="39 Elipse"/>
          <p:cNvSpPr/>
          <p:nvPr/>
        </p:nvSpPr>
        <p:spPr>
          <a:xfrm>
            <a:off x="2195736" y="2564904"/>
            <a:ext cx="2448271" cy="151216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800" b="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971600" y="4725144"/>
            <a:ext cx="3095749" cy="5762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600" b="0" dirty="0" smtClean="0">
                <a:solidFill>
                  <a:srgbClr val="0000AC"/>
                </a:solidFill>
                <a:latin typeface="Times New Roman" pitchFamily="18" charset="0"/>
              </a:rPr>
              <a:t>past tense </a:t>
            </a:r>
            <a:r>
              <a:rPr lang="en-GB" sz="2800" b="0" dirty="0" smtClean="0">
                <a:solidFill>
                  <a:srgbClr val="0000AC"/>
                </a:solidFill>
                <a:latin typeface="Times New Roman" pitchFamily="18" charset="0"/>
              </a:rPr>
              <a:t>TO BE</a:t>
            </a:r>
            <a:endParaRPr lang="en-US" sz="2800" b="0" dirty="0" smtClean="0">
              <a:solidFill>
                <a:srgbClr val="0000AC"/>
              </a:solidFill>
              <a:latin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67544" y="3905672"/>
            <a:ext cx="8352928" cy="29523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play  	                        play</a:t>
            </a:r>
            <a:r>
              <a:rPr lang="en-GB" sz="2800" dirty="0" smtClean="0">
                <a:solidFill>
                  <a:srgbClr val="FF0000"/>
                </a:solidFill>
                <a:latin typeface="Baskerville Old Face" pitchFamily="18" charset="0"/>
              </a:rPr>
              <a:t>ing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    watch	                   watch</a:t>
            </a:r>
            <a:r>
              <a:rPr lang="en-GB" sz="2800" dirty="0" smtClean="0">
                <a:solidFill>
                  <a:srgbClr val="FF0000"/>
                </a:solidFill>
                <a:latin typeface="Baskerville Old Face" pitchFamily="18" charset="0"/>
              </a:rPr>
              <a:t>ing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     come     	</a:t>
            </a:r>
            <a:r>
              <a:rPr lang="en-GB" sz="2800" dirty="0" smtClean="0">
                <a:solidFill>
                  <a:srgbClr val="FF0000"/>
                </a:solidFill>
                <a:latin typeface="Baskerville Old Face" pitchFamily="18" charset="0"/>
              </a:rPr>
              <a:t>+</a:t>
            </a:r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   </a:t>
            </a:r>
            <a:r>
              <a:rPr lang="en-GB" sz="2800" dirty="0" smtClean="0">
                <a:solidFill>
                  <a:srgbClr val="FF0000"/>
                </a:solidFill>
                <a:latin typeface="Baskerville Old Face" pitchFamily="18" charset="0"/>
              </a:rPr>
              <a:t>-ING   </a:t>
            </a:r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	com</a:t>
            </a:r>
            <a:r>
              <a:rPr lang="en-GB" sz="2800" dirty="0" smtClean="0">
                <a:solidFill>
                  <a:srgbClr val="FF0000"/>
                </a:solidFill>
                <a:latin typeface="Baskerville Old Face" pitchFamily="18" charset="0"/>
              </a:rPr>
              <a:t>ing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     dance  		           danc</a:t>
            </a:r>
            <a:r>
              <a:rPr lang="en-GB" sz="2800" dirty="0" smtClean="0">
                <a:solidFill>
                  <a:srgbClr val="FF0000"/>
                </a:solidFill>
                <a:latin typeface="Baskerville Old Face" pitchFamily="18" charset="0"/>
              </a:rPr>
              <a:t>ing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         swim     		    swi</a:t>
            </a:r>
            <a:r>
              <a:rPr lang="en-GB" sz="2800" u="sng" dirty="0" smtClean="0">
                <a:solidFill>
                  <a:prstClr val="black"/>
                </a:solidFill>
                <a:latin typeface="Baskerville Old Face" pitchFamily="18" charset="0"/>
              </a:rPr>
              <a:t>m</a:t>
            </a:r>
            <a:r>
              <a:rPr lang="en-GB" sz="2800" u="sng" dirty="0" smtClean="0">
                <a:solidFill>
                  <a:srgbClr val="FF0000"/>
                </a:solidFill>
                <a:latin typeface="Baskerville Old Face" pitchFamily="18" charset="0"/>
              </a:rPr>
              <a:t>m</a:t>
            </a:r>
            <a:r>
              <a:rPr lang="en-GB" sz="2800" dirty="0" smtClean="0">
                <a:solidFill>
                  <a:srgbClr val="FF0000"/>
                </a:solidFill>
                <a:latin typeface="Baskerville Old Face" pitchFamily="18" charset="0"/>
              </a:rPr>
              <a:t>ing</a:t>
            </a:r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	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                   run	                         ru</a:t>
            </a:r>
            <a:r>
              <a:rPr lang="en-GB" sz="2800" u="sng" dirty="0" smtClean="0">
                <a:solidFill>
                  <a:prstClr val="black"/>
                </a:solidFill>
                <a:latin typeface="Baskerville Old Face" pitchFamily="18" charset="0"/>
              </a:rPr>
              <a:t>n</a:t>
            </a:r>
            <a:r>
              <a:rPr lang="en-GB" sz="2800" u="sng" dirty="0" smtClean="0">
                <a:solidFill>
                  <a:srgbClr val="FF0000"/>
                </a:solidFill>
                <a:latin typeface="Baskerville Old Face" pitchFamily="18" charset="0"/>
              </a:rPr>
              <a:t>n</a:t>
            </a:r>
            <a:r>
              <a:rPr lang="en-GB" sz="2800" dirty="0" smtClean="0">
                <a:solidFill>
                  <a:srgbClr val="FF0000"/>
                </a:solidFill>
                <a:latin typeface="Baskerville Old Face" pitchFamily="18" charset="0"/>
              </a:rPr>
              <a:t>ing</a:t>
            </a:r>
            <a:r>
              <a:rPr lang="en-GB" sz="2800" dirty="0" smtClean="0">
                <a:solidFill>
                  <a:prstClr val="black"/>
                </a:solidFill>
                <a:latin typeface="Baskerville Old Face" pitchFamily="18" charset="0"/>
              </a:rPr>
              <a:t>	</a:t>
            </a:r>
            <a:r>
              <a:rPr lang="en-GB" sz="1800" dirty="0" smtClean="0">
                <a:solidFill>
                  <a:prstClr val="black"/>
                </a:solidFill>
                <a:latin typeface="Gill Sans MT"/>
              </a:rPr>
              <a:t>	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347864" y="5013176"/>
            <a:ext cx="216024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419872" y="5445224"/>
            <a:ext cx="216024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2" descr="logo 01-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8" grpId="0" animBg="1"/>
      <p:bldP spid="19" grpId="0"/>
      <p:bldP spid="20" grpId="0"/>
      <p:bldP spid="28" grpId="0" animBg="1"/>
      <p:bldP spid="29" grpId="0"/>
      <p:bldP spid="3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3886200" y="5059363"/>
            <a:ext cx="0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324225" y="4635500"/>
            <a:ext cx="14763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9 pm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3657600" y="2590800"/>
            <a:ext cx="22860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56388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257800" y="5019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600200" y="58674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90800" y="5475288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brushing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451600" y="52578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057400" y="25146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He </a:t>
            </a:r>
            <a:r>
              <a:rPr lang="en-US" sz="2800">
                <a:solidFill>
                  <a:schemeClr val="tx1"/>
                </a:solidFill>
              </a:rPr>
              <a:t>was brushing </a:t>
            </a:r>
            <a:r>
              <a:rPr lang="en-US" sz="2800" b="0">
                <a:solidFill>
                  <a:schemeClr val="tx1"/>
                </a:solidFill>
              </a:rPr>
              <a:t>his teeth.</a:t>
            </a:r>
          </a:p>
        </p:txBody>
      </p:sp>
      <p:sp>
        <p:nvSpPr>
          <p:cNvPr id="12301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Practice</a:t>
            </a:r>
          </a:p>
        </p:txBody>
      </p:sp>
      <p:sp>
        <p:nvSpPr>
          <p:cNvPr id="12303" name="Text Box 2"/>
          <p:cNvSpPr txBox="1">
            <a:spLocks noChangeArrowheads="1"/>
          </p:cNvSpPr>
          <p:nvPr/>
        </p:nvSpPr>
        <p:spPr bwMode="auto">
          <a:xfrm>
            <a:off x="4724400" y="27305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What were they doing?</a:t>
            </a:r>
          </a:p>
        </p:txBody>
      </p:sp>
      <p:pic>
        <p:nvPicPr>
          <p:cNvPr id="123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19446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 Box 2"/>
          <p:cNvSpPr txBox="1">
            <a:spLocks noChangeArrowheads="1"/>
          </p:cNvSpPr>
          <p:nvPr/>
        </p:nvSpPr>
        <p:spPr bwMode="auto">
          <a:xfrm>
            <a:off x="1600200" y="1752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At 9 o’clock last night…</a:t>
            </a:r>
          </a:p>
        </p:txBody>
      </p:sp>
      <p:pic>
        <p:nvPicPr>
          <p:cNvPr id="18" name="Picture 2" descr="logo 01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 animBg="1"/>
      <p:bldP spid="175115" grpId="0" animBg="1"/>
      <p:bldP spid="175121" grpId="0" animBg="1"/>
      <p:bldP spid="175110" grpId="0" animBg="1"/>
      <p:bldP spid="175111" grpId="0" animBg="1" autoUpdateAnimBg="0"/>
      <p:bldP spid="175112" grpId="0" animBg="1"/>
      <p:bldP spid="175113" grpId="0" animBg="1"/>
      <p:bldP spid="175119" grpId="0" animBg="1" autoUpdateAnimBg="0"/>
      <p:bldP spid="175120" grpId="0" animBg="1" autoUpdateAnimBg="0"/>
      <p:bldP spid="175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3886200" y="5059363"/>
            <a:ext cx="0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324225" y="4635500"/>
            <a:ext cx="14763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9 pm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3429000" y="2590800"/>
            <a:ext cx="25146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56388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257800" y="5019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600200" y="58674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90800" y="5475288"/>
            <a:ext cx="21336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putting on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451600" y="52578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057400" y="2514600"/>
            <a:ext cx="6477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He </a:t>
            </a:r>
            <a:r>
              <a:rPr lang="en-US" sz="2800">
                <a:solidFill>
                  <a:schemeClr val="tx1"/>
                </a:solidFill>
              </a:rPr>
              <a:t>was putting on </a:t>
            </a:r>
            <a:r>
              <a:rPr lang="en-US" sz="2800" b="0">
                <a:solidFill>
                  <a:schemeClr val="tx1"/>
                </a:solidFill>
              </a:rPr>
              <a:t>his jacket.</a:t>
            </a:r>
          </a:p>
          <a:p>
            <a:pPr>
              <a:spcBef>
                <a:spcPct val="50000"/>
              </a:spcBef>
            </a:pP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3325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Practice</a:t>
            </a:r>
          </a:p>
        </p:txBody>
      </p:sp>
      <p:sp>
        <p:nvSpPr>
          <p:cNvPr id="13327" name="Text Box 2"/>
          <p:cNvSpPr txBox="1">
            <a:spLocks noChangeArrowheads="1"/>
          </p:cNvSpPr>
          <p:nvPr/>
        </p:nvSpPr>
        <p:spPr bwMode="auto">
          <a:xfrm>
            <a:off x="4724400" y="27305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What were they doing?</a:t>
            </a:r>
          </a:p>
        </p:txBody>
      </p:sp>
      <p:sp>
        <p:nvSpPr>
          <p:cNvPr id="13328" name="Text Box 2"/>
          <p:cNvSpPr txBox="1">
            <a:spLocks noChangeArrowheads="1"/>
          </p:cNvSpPr>
          <p:nvPr/>
        </p:nvSpPr>
        <p:spPr bwMode="auto">
          <a:xfrm>
            <a:off x="1600200" y="1752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At 9 o’clock last night…</a:t>
            </a:r>
          </a:p>
        </p:txBody>
      </p:sp>
      <p:pic>
        <p:nvPicPr>
          <p:cNvPr id="13329" name="Picture 8"/>
          <p:cNvPicPr>
            <a:picLocks noChangeAspect="1" noChangeArrowheads="1"/>
          </p:cNvPicPr>
          <p:nvPr/>
        </p:nvPicPr>
        <p:blipFill>
          <a:blip r:embed="rId4" cstate="print"/>
          <a:srcRect t="14253"/>
          <a:stretch>
            <a:fillRect/>
          </a:stretch>
        </p:blipFill>
        <p:spPr bwMode="auto">
          <a:xfrm>
            <a:off x="838200" y="2514600"/>
            <a:ext cx="17843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logo 01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 animBg="1"/>
      <p:bldP spid="175115" grpId="0" animBg="1"/>
      <p:bldP spid="175121" grpId="0" animBg="1"/>
      <p:bldP spid="175110" grpId="0" animBg="1"/>
      <p:bldP spid="175111" grpId="0" animBg="1" autoUpdateAnimBg="0"/>
      <p:bldP spid="175112" grpId="0" animBg="1"/>
      <p:bldP spid="175113" grpId="0" animBg="1"/>
      <p:bldP spid="175119" grpId="0" animBg="1" autoUpdateAnimBg="0"/>
      <p:bldP spid="175120" grpId="0" animBg="1" autoUpdateAnimBg="0"/>
      <p:bldP spid="175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3886200" y="5059363"/>
            <a:ext cx="0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324225" y="4635500"/>
            <a:ext cx="14763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9 pm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3810000" y="2514600"/>
            <a:ext cx="21336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5108" name="Picture 4" descr="1320h0763 notepad with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56388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257800" y="5019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600200" y="58674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90800" y="5475288"/>
            <a:ext cx="21336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</a:rPr>
              <a:t>was sending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451600" y="52578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667000" y="2438400"/>
            <a:ext cx="647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</a:rPr>
              <a:t>He </a:t>
            </a:r>
            <a:r>
              <a:rPr lang="en-US" sz="2800">
                <a:solidFill>
                  <a:schemeClr val="tx1"/>
                </a:solidFill>
              </a:rPr>
              <a:t>was sending </a:t>
            </a:r>
            <a:r>
              <a:rPr lang="en-US" sz="2800" b="0">
                <a:solidFill>
                  <a:schemeClr val="tx1"/>
                </a:solidFill>
              </a:rPr>
              <a:t>an e-mail to his friend.</a:t>
            </a:r>
          </a:p>
          <a:p>
            <a:pPr>
              <a:spcBef>
                <a:spcPct val="50000"/>
              </a:spcBef>
            </a:pP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4349" name="Line 21"/>
          <p:cNvSpPr>
            <a:spLocks noChangeShapeType="1"/>
          </p:cNvSpPr>
          <p:nvPr/>
        </p:nvSpPr>
        <p:spPr bwMode="auto">
          <a:xfrm>
            <a:off x="7315200" y="5867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 dirty="0"/>
              <a:t>Practice</a:t>
            </a:r>
          </a:p>
        </p:txBody>
      </p:sp>
      <p:sp>
        <p:nvSpPr>
          <p:cNvPr id="14351" name="Text Box 2"/>
          <p:cNvSpPr txBox="1">
            <a:spLocks noChangeArrowheads="1"/>
          </p:cNvSpPr>
          <p:nvPr/>
        </p:nvSpPr>
        <p:spPr bwMode="auto">
          <a:xfrm>
            <a:off x="4724400" y="27305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What were they doing?</a:t>
            </a:r>
          </a:p>
        </p:txBody>
      </p:sp>
      <p:sp>
        <p:nvSpPr>
          <p:cNvPr id="14352" name="Text Box 2"/>
          <p:cNvSpPr txBox="1">
            <a:spLocks noChangeArrowheads="1"/>
          </p:cNvSpPr>
          <p:nvPr/>
        </p:nvSpPr>
        <p:spPr bwMode="auto">
          <a:xfrm>
            <a:off x="1600200" y="1752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At 9 o’clock last night…</a:t>
            </a:r>
          </a:p>
        </p:txBody>
      </p:sp>
      <p:pic>
        <p:nvPicPr>
          <p:cNvPr id="14353" name="Picture 8"/>
          <p:cNvPicPr>
            <a:picLocks noChangeAspect="1" noChangeArrowheads="1"/>
          </p:cNvPicPr>
          <p:nvPr/>
        </p:nvPicPr>
        <p:blipFill>
          <a:blip r:embed="rId4" cstate="print"/>
          <a:srcRect l="12025" t="5687" r="11816" b="6161"/>
          <a:stretch>
            <a:fillRect/>
          </a:stretch>
        </p:blipFill>
        <p:spPr bwMode="auto">
          <a:xfrm>
            <a:off x="381000" y="25146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logo 01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462" y="5925964"/>
            <a:ext cx="11620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 animBg="1"/>
      <p:bldP spid="175115" grpId="0" animBg="1"/>
      <p:bldP spid="175121" grpId="0" animBg="1"/>
      <p:bldP spid="175110" grpId="0" animBg="1"/>
      <p:bldP spid="175111" grpId="0" animBg="1" autoUpdateAnimBg="0"/>
      <p:bldP spid="175112" grpId="0" animBg="1"/>
      <p:bldP spid="175113" grpId="0" animBg="1"/>
      <p:bldP spid="175119" grpId="0" animBg="1" autoUpdateAnimBg="0"/>
      <p:bldP spid="175120" grpId="0" animBg="1" autoUpdateAnimBg="0"/>
      <p:bldP spid="175118" grpId="0"/>
    </p:bldLst>
  </p:timing>
</p:sld>
</file>

<file path=ppt/theme/theme1.xml><?xml version="1.0" encoding="utf-8"?>
<a:theme xmlns:a="http://schemas.openxmlformats.org/drawingml/2006/main" name="Intermediate Templat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ntermedi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mediate Template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26020"/>
        </a:accent1>
        <a:accent2>
          <a:srgbClr val="B2CAB2"/>
        </a:accent2>
        <a:accent3>
          <a:srgbClr val="FFFFFF"/>
        </a:accent3>
        <a:accent4>
          <a:srgbClr val="000000"/>
        </a:accent4>
        <a:accent5>
          <a:srgbClr val="ADB6AB"/>
        </a:accent5>
        <a:accent6>
          <a:srgbClr val="A1B7A1"/>
        </a:accent6>
        <a:hlink>
          <a:srgbClr val="971328"/>
        </a:hlink>
        <a:folHlink>
          <a:srgbClr val="F7B2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D8DB3"/>
      </a:accent1>
      <a:accent2>
        <a:srgbClr val="B2B2B2"/>
      </a:accent2>
      <a:accent3>
        <a:srgbClr val="FFFFFF"/>
      </a:accent3>
      <a:accent4>
        <a:srgbClr val="000000"/>
      </a:accent4>
      <a:accent5>
        <a:srgbClr val="C5C5D6"/>
      </a:accent5>
      <a:accent6>
        <a:srgbClr val="A1A1A1"/>
      </a:accent6>
      <a:hlink>
        <a:srgbClr val="6F89F7"/>
      </a:hlink>
      <a:folHlink>
        <a:srgbClr val="4F56AD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8D8DB3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26020"/>
        </a:accent1>
        <a:accent2>
          <a:srgbClr val="B2CAB2"/>
        </a:accent2>
        <a:accent3>
          <a:srgbClr val="FFFFFF"/>
        </a:accent3>
        <a:accent4>
          <a:srgbClr val="000000"/>
        </a:accent4>
        <a:accent5>
          <a:srgbClr val="ADB6AB"/>
        </a:accent5>
        <a:accent6>
          <a:srgbClr val="A1B7A1"/>
        </a:accent6>
        <a:hlink>
          <a:srgbClr val="971328"/>
        </a:hlink>
        <a:folHlink>
          <a:srgbClr val="F7B2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D8DB3"/>
      </a:accent1>
      <a:accent2>
        <a:srgbClr val="B2B2B2"/>
      </a:accent2>
      <a:accent3>
        <a:srgbClr val="FFFFFF"/>
      </a:accent3>
      <a:accent4>
        <a:srgbClr val="000000"/>
      </a:accent4>
      <a:accent5>
        <a:srgbClr val="C5C5D6"/>
      </a:accent5>
      <a:accent6>
        <a:srgbClr val="A1A1A1"/>
      </a:accent6>
      <a:hlink>
        <a:srgbClr val="6F89F7"/>
      </a:hlink>
      <a:folHlink>
        <a:srgbClr val="4F56AD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8D8DB3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26020"/>
        </a:accent1>
        <a:accent2>
          <a:srgbClr val="B2CAB2"/>
        </a:accent2>
        <a:accent3>
          <a:srgbClr val="FFFFFF"/>
        </a:accent3>
        <a:accent4>
          <a:srgbClr val="000000"/>
        </a:accent4>
        <a:accent5>
          <a:srgbClr val="ADB6AB"/>
        </a:accent5>
        <a:accent6>
          <a:srgbClr val="A1B7A1"/>
        </a:accent6>
        <a:hlink>
          <a:srgbClr val="971328"/>
        </a:hlink>
        <a:folHlink>
          <a:srgbClr val="F7B2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 Template</Template>
  <TotalTime>1614</TotalTime>
  <Words>463</Words>
  <Application>Microsoft Office PowerPoint</Application>
  <PresentationFormat>On-screen Show (4:3)</PresentationFormat>
  <Paragraphs>178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Intermediate Template</vt:lpstr>
      <vt:lpstr>Custom Design</vt:lpstr>
      <vt:lpstr>1_Custom Design</vt:lpstr>
      <vt:lpstr>Times and Places</vt:lpstr>
      <vt:lpstr>Slide 2</vt:lpstr>
      <vt:lpstr>Slide 3</vt:lpstr>
      <vt:lpstr>Vocabulary- Collocations</vt:lpstr>
      <vt:lpstr>Slide 5</vt:lpstr>
      <vt:lpstr>Past Continuous Tense / FORM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YCCD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wraps if needed</dc:title>
  <dc:creator>Gabriele Steiner</dc:creator>
  <cp:lastModifiedBy>Corporate Edition</cp:lastModifiedBy>
  <cp:revision>105</cp:revision>
  <dcterms:created xsi:type="dcterms:W3CDTF">2005-01-21T23:40:12Z</dcterms:created>
  <dcterms:modified xsi:type="dcterms:W3CDTF">2015-12-11T21:47:29Z</dcterms:modified>
</cp:coreProperties>
</file>