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0" r:id="rId20"/>
    <p:sldId id="281" r:id="rId21"/>
    <p:sldId id="282" r:id="rId22"/>
    <p:sldId id="273" r:id="rId23"/>
    <p:sldId id="275" r:id="rId24"/>
    <p:sldId id="276" r:id="rId25"/>
    <p:sldId id="284" r:id="rId26"/>
    <p:sldId id="283" r:id="rId27"/>
    <p:sldId id="286" r:id="rId28"/>
    <p:sldId id="288" r:id="rId29"/>
    <p:sldId id="317" r:id="rId30"/>
    <p:sldId id="287" r:id="rId31"/>
    <p:sldId id="319" r:id="rId32"/>
    <p:sldId id="289" r:id="rId33"/>
    <p:sldId id="291" r:id="rId34"/>
    <p:sldId id="292" r:id="rId35"/>
    <p:sldId id="311" r:id="rId36"/>
    <p:sldId id="293" r:id="rId37"/>
    <p:sldId id="294" r:id="rId38"/>
    <p:sldId id="295" r:id="rId39"/>
    <p:sldId id="296" r:id="rId40"/>
    <p:sldId id="297" r:id="rId41"/>
    <p:sldId id="312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13" r:id="rId51"/>
    <p:sldId id="308" r:id="rId52"/>
    <p:sldId id="309" r:id="rId53"/>
    <p:sldId id="320" r:id="rId54"/>
    <p:sldId id="315" r:id="rId55"/>
    <p:sldId id="316" r:id="rId56"/>
    <p:sldId id="322" r:id="rId57"/>
    <p:sldId id="323" r:id="rId58"/>
    <p:sldId id="324" r:id="rId59"/>
    <p:sldId id="32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4D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30D4-72DE-468A-8FD2-A475E007B969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9B93-1002-4AB3-B9C3-DB87502CBF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6F4CA-E8CF-4516-87F8-047CCCAA141C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000000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000000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9FA2-1A4C-4DC8-825B-3F5212C8B3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847C-5EB9-4B10-8D7D-03F0C32AF7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716B-B766-4117-8D26-799FACDDB9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752940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397C3-B5CA-4989-B87D-FC6BC6D94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332A-88C1-4A8F-A192-94D8347ADC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5AF8-2B56-4C76-9A18-DA5FB6636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B5A-082A-410D-970E-D2FA26CC17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56A3-6D94-4722-8200-6841C7B80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0219-020A-4309-A2F8-83029859D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B17E-D22A-476E-9637-A340968A6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F329C-9A44-4505-9037-F05DB1BA63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000000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>
              <a:solidFill>
                <a:srgbClr val="000000"/>
              </a:solidFill>
            </a:endParaRPr>
          </a:p>
        </p:txBody>
      </p:sp>
      <p:pic>
        <p:nvPicPr>
          <p:cNvPr id="6148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inispir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137F2-DEA9-4F18-98CD-5EA4646C9DA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7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5" Type="http://schemas.openxmlformats.org/officeDocument/2006/relationships/image" Target="../media/image65.png"/><Relationship Id="rId4" Type="http://schemas.microsoft.com/office/2007/relationships/hdphoto" Target="../media/hdphoto14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6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3429000"/>
            <a:ext cx="7943850" cy="22288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cap="all" dirty="0" smtClean="0"/>
              <a:t>HEALTH PROBLEMS </a:t>
            </a:r>
            <a:br>
              <a:rPr lang="en-GB" sz="4000" b="1" cap="all" dirty="0" smtClean="0"/>
            </a:br>
            <a:r>
              <a:rPr lang="en-GB" sz="4000" b="1" cap="all" dirty="0" smtClean="0"/>
              <a:t>&amp; </a:t>
            </a:r>
            <a:br>
              <a:rPr lang="en-GB" sz="4000" b="1" cap="all" dirty="0" smtClean="0"/>
            </a:br>
            <a:r>
              <a:rPr lang="en-GB" sz="4000" b="1" cap="all" dirty="0" smtClean="0"/>
              <a:t>TREATMENT</a:t>
            </a:r>
            <a:r>
              <a:rPr lang="en-GB" sz="4000" cap="all" dirty="0" smtClean="0"/>
              <a:t/>
            </a:r>
            <a:br>
              <a:rPr lang="en-GB" sz="4000" cap="all" dirty="0" smtClean="0"/>
            </a:br>
            <a:r>
              <a:rPr lang="en-GB" sz="2800" cap="all" dirty="0" smtClean="0"/>
              <a:t>JANUARY, 2014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GB" sz="40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14438" y="928688"/>
          <a:ext cx="1830387" cy="1316037"/>
        </p:xfrm>
        <a:graphic>
          <a:graphicData uri="http://schemas.openxmlformats.org/presentationml/2006/ole">
            <p:oleObj spid="_x0000_s2050" name="Clip" r:id="rId4" imgW="1830600" imgH="1316520" progId="MS_ClipArt_Gallery.5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0826" y="35716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PROJECT 4/ UNIT 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temperature/ fever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11" t="6018" r="21184" b="7176"/>
          <a:stretch>
            <a:fillRect/>
          </a:stretch>
        </p:blipFill>
        <p:spPr>
          <a:xfrm>
            <a:off x="5214942" y="2786058"/>
            <a:ext cx="3643338" cy="3571900"/>
          </a:xfrm>
          <a:solidFill>
            <a:srgbClr val="FFFFFF"/>
          </a:solidFill>
          <a:ln/>
        </p:spPr>
      </p:pic>
      <p:sp>
        <p:nvSpPr>
          <p:cNvPr id="6" name="TextBox 5"/>
          <p:cNvSpPr txBox="1"/>
          <p:nvPr/>
        </p:nvSpPr>
        <p:spPr>
          <a:xfrm>
            <a:off x="1214414" y="1928802"/>
            <a:ext cx="4572032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temperature/ fever.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temperature/ fever.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cough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4" descr="coug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71678"/>
            <a:ext cx="3257564" cy="43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1857364"/>
            <a:ext cx="3500462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cough.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cough.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flu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4" descr="have the fl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1785926"/>
            <a:ext cx="4011634" cy="4124215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214414" y="2000240"/>
            <a:ext cx="2928958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flu.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flu.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runny nose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Content Placeholder 3" descr="runny no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14554"/>
            <a:ext cx="338236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2143116"/>
            <a:ext cx="3357586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runny nose.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runny nose.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bleeding nose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4" descr="have a noseble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3000372"/>
            <a:ext cx="4492648" cy="3529938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214414" y="1857364"/>
            <a:ext cx="6286544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bleeding nose.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She’s 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bleeding nose.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3643314"/>
            <a:ext cx="27146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Her nose is bleeding.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measles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2" descr="meas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14620"/>
            <a:ext cx="4767288" cy="38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1785926"/>
            <a:ext cx="4929222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measles.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measles.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broken leg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4" descr="break your l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2786058"/>
            <a:ext cx="3429024" cy="3566185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214414" y="1714488"/>
            <a:ext cx="5143536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broken leg.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broken leg.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3500438"/>
            <a:ext cx="2928958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My leg is broken.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His leg is broken.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broken arm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Espace réservé du contenu 3" descr="BrokenA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89"/>
          <a:stretch>
            <a:fillRect/>
          </a:stretch>
        </p:blipFill>
        <p:spPr>
          <a:xfrm>
            <a:off x="5500694" y="2357430"/>
            <a:ext cx="3193388" cy="4114800"/>
          </a:xfrm>
        </p:spPr>
      </p:pic>
      <p:sp>
        <p:nvSpPr>
          <p:cNvPr id="5" name="TextBox 4"/>
          <p:cNvSpPr txBox="1"/>
          <p:nvPr/>
        </p:nvSpPr>
        <p:spPr>
          <a:xfrm>
            <a:off x="1142976" y="1714488"/>
            <a:ext cx="4572032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broken arm.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broken arm.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3857628"/>
            <a:ext cx="2643206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My arm is broken.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His arm is broken.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cut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Espace réservé du contenu 3" descr="c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5391160" cy="3032527"/>
          </a:xfrm>
        </p:spPr>
      </p:pic>
      <p:sp>
        <p:nvSpPr>
          <p:cNvPr id="5" name="TextBox 4"/>
          <p:cNvSpPr txBox="1"/>
          <p:nvPr/>
        </p:nvSpPr>
        <p:spPr>
          <a:xfrm>
            <a:off x="5929322" y="164305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I cut my palm/ hand.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714488"/>
            <a:ext cx="3071834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cut.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cut.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eye infection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4" descr="have a pink ey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214686"/>
            <a:ext cx="3890980" cy="3087209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214414" y="1857364"/>
            <a:ext cx="5500726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an eye infection.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an eye infection.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0" b="1" kern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</a:t>
            </a:r>
            <a:r>
              <a:rPr lang="en-GB" sz="6000" b="1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llnesses</a:t>
            </a:r>
            <a:endParaRPr lang="en-GB" sz="6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What’s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the </a:t>
            </a:r>
            <a:r>
              <a:rPr lang="fr-FR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matter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r>
              <a:rPr lang="fr-FR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What’s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wrong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  <a:b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sunburn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Content Placeholder 3" descr="sunbu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928934"/>
            <a:ext cx="5000628" cy="3506641"/>
          </a:xfrm>
        </p:spPr>
      </p:pic>
      <p:sp>
        <p:nvSpPr>
          <p:cNvPr id="5" name="TextBox 4"/>
          <p:cNvSpPr txBox="1"/>
          <p:nvPr/>
        </p:nvSpPr>
        <p:spPr>
          <a:xfrm>
            <a:off x="1142976" y="1714488"/>
            <a:ext cx="5429288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sunburn.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sunburn.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hiccups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Content Placeholder 3" descr="hicc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928934"/>
            <a:ext cx="3390900" cy="3479744"/>
          </a:xfrm>
        </p:spPr>
      </p:pic>
      <p:sp>
        <p:nvSpPr>
          <p:cNvPr id="5" name="TextBox 4"/>
          <p:cNvSpPr txBox="1"/>
          <p:nvPr/>
        </p:nvSpPr>
        <p:spPr>
          <a:xfrm>
            <a:off x="1214414" y="1857364"/>
            <a:ext cx="5786478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hiccups.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hiccups.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I’ve/ She’s/ He’s  got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643050"/>
            <a:ext cx="4148142" cy="4748234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headache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toothache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 earache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</a:t>
            </a:r>
            <a:r>
              <a:rPr lang="en-GB" sz="3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stomachache</a:t>
            </a:r>
            <a:endParaRPr lang="en-GB" sz="3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backache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sore throat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cold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temperature/ </a:t>
            </a:r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fever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cough</a:t>
            </a:r>
          </a:p>
          <a:p>
            <a:endParaRPr lang="en-GB" sz="3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GB" sz="32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57752" y="1643050"/>
            <a:ext cx="3929090" cy="4857784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flu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runny nose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bleeding nose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measles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broken leg/ arm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cut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 eye infection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sunburn</a:t>
            </a:r>
          </a:p>
          <a:p>
            <a:r>
              <a:rPr lang="en-GB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hiccups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 descr="bruise_by_tukiiko-d37b6x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8593" y="1752600"/>
            <a:ext cx="3336414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feel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sick</a:t>
            </a:r>
          </a:p>
          <a:p>
            <a:r>
              <a:rPr lang="en-GB" dirty="0" smtClean="0"/>
              <a:t>dizzy</a:t>
            </a:r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2983663" cy="308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757307" cy="281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hurt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4707274" cy="16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57298"/>
            <a:ext cx="2509850" cy="22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14686"/>
            <a:ext cx="2438065" cy="266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71538" y="1643050"/>
            <a:ext cx="278606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an arm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a leg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1538" y="4929198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b="1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It’s bleeding.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b="1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It’s painful.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b="1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It’s swollen.</a:t>
            </a:r>
            <a:endParaRPr lang="en-US" sz="3200" b="1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cut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643050"/>
            <a:ext cx="7620000" cy="4786346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finger</a:t>
            </a:r>
          </a:p>
          <a:p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 arm</a:t>
            </a:r>
          </a:p>
          <a:p>
            <a:endParaRPr lang="en-GB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GB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GB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GB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It’s bleeding.</a:t>
            </a:r>
          </a:p>
          <a:p>
            <a:r>
              <a:rPr lang="en-GB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It’s painful.</a:t>
            </a:r>
            <a:endParaRPr lang="en-US" sz="4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643050"/>
            <a:ext cx="2869612" cy="30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7181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</a:rPr>
              <a:t>sprain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714488"/>
            <a:ext cx="7620000" cy="4114800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ankle</a:t>
            </a:r>
          </a:p>
          <a:p>
            <a:endParaRPr lang="en-GB" dirty="0" smtClean="0"/>
          </a:p>
          <a:p>
            <a:endParaRPr lang="en-GB" dirty="0" smtClean="0"/>
          </a:p>
          <a:p>
            <a:pPr lvl="0"/>
            <a:r>
              <a:rPr lang="en-GB" sz="4000" b="1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It’s </a:t>
            </a:r>
            <a:r>
              <a:rPr lang="en-GB" sz="4000" b="1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painful</a:t>
            </a:r>
            <a:r>
              <a:rPr lang="en-GB" sz="4000" b="1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</a:p>
          <a:p>
            <a:r>
              <a:rPr lang="en-GB" sz="4000" b="1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It's swollen.</a:t>
            </a:r>
            <a:endParaRPr lang="en-US" sz="4000" b="1" dirty="0" smtClean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lvl="0"/>
            <a:endParaRPr lang="en-US" sz="4000" b="1" dirty="0" smtClean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sprain ank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785926"/>
            <a:ext cx="2438400" cy="1828800"/>
          </a:xfrm>
          <a:prstGeom prst="rect">
            <a:avLst/>
          </a:prstGeom>
        </p:spPr>
      </p:pic>
      <p:pic>
        <p:nvPicPr>
          <p:cNvPr id="5" name="Content Placeholder 6" descr="sprain ank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43702" y="3857628"/>
            <a:ext cx="19264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rash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Content Placeholder 9" descr="r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500174"/>
            <a:ext cx="2485737" cy="2152648"/>
          </a:xfrm>
        </p:spPr>
      </p:pic>
      <p:pic>
        <p:nvPicPr>
          <p:cNvPr id="6" name="Picture 5" descr="rash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357562"/>
            <a:ext cx="4380203" cy="2462205"/>
          </a:xfrm>
          <a:prstGeom prst="rect">
            <a:avLst/>
          </a:prstGeom>
        </p:spPr>
      </p:pic>
      <p:pic>
        <p:nvPicPr>
          <p:cNvPr id="7" name="Content Placeholder 13" descr="r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2" y="1785926"/>
            <a:ext cx="1742320" cy="253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00100" y="4143380"/>
            <a:ext cx="3727302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4000" b="1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It’s (a bit) red.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4000" b="1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It’s </a:t>
            </a:r>
            <a:r>
              <a:rPr lang="en-GB" sz="4000" b="1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painful</a:t>
            </a:r>
            <a:r>
              <a:rPr lang="en-GB" sz="4000" b="1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4000" b="1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It’s itchy.</a:t>
            </a:r>
            <a:endParaRPr lang="en-GB" sz="4000" b="1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Look at the picture. What’s the problem?</a:t>
            </a:r>
            <a:endParaRPr lang="en-US" sz="4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4" t="11227" r="2490"/>
          <a:stretch>
            <a:fillRect/>
          </a:stretch>
        </p:blipFill>
        <p:spPr bwMode="auto">
          <a:xfrm>
            <a:off x="1928794" y="1571612"/>
            <a:ext cx="6727407" cy="35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507207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 Tito has a broken leg.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42926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Joanne has a </a:t>
            </a:r>
            <a:r>
              <a:rPr lang="en-GB" sz="2400" b="1" dirty="0" err="1" smtClean="0">
                <a:solidFill>
                  <a:srgbClr val="FF0000"/>
                </a:solidFill>
              </a:rPr>
              <a:t>a</a:t>
            </a:r>
            <a:r>
              <a:rPr lang="en-GB" sz="2400" b="1" dirty="0" smtClean="0">
                <a:solidFill>
                  <a:srgbClr val="FF0000"/>
                </a:solidFill>
              </a:rPr>
              <a:t> sore throat.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85789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 Dana has an earache.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21495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  Steve has a </a:t>
            </a:r>
            <a:r>
              <a:rPr lang="en-GB" sz="2400" b="1" dirty="0" err="1" smtClean="0">
                <a:solidFill>
                  <a:srgbClr val="FF0000"/>
                </a:solidFill>
              </a:rPr>
              <a:t>stomachache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64357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Tam has a sprained ankle.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/>
              <a:t>headache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I’ve got a headache.</a:t>
            </a:r>
          </a:p>
          <a:p>
            <a:r>
              <a:rPr lang="en-GB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He’s got a headache.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86124"/>
            <a:ext cx="3263573" cy="31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feel/ He feels sick/ dizzy.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hurt my arm/leg.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cut my finger/arm.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sprained my ankle.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I’ve got a skin rash.</a:t>
            </a:r>
            <a:endParaRPr lang="en-US" sz="3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It’s painful.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It’s bleeding.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It’s swollen.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It’s a bit red.</a:t>
            </a:r>
          </a:p>
          <a:p>
            <a:r>
              <a:rPr lang="en-GB" sz="3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It’s itchy.</a:t>
            </a:r>
            <a:endParaRPr lang="en-US" sz="3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Match the sentences with the correct 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819672"/>
          </a:xfrm>
        </p:spPr>
        <p:txBody>
          <a:bodyPr/>
          <a:lstStyle/>
          <a:p>
            <a:pPr lvl="0"/>
            <a:endParaRPr lang="en-GB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It's bleeding.    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It's painful.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It's 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a bit red.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It's swollen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It's 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itchy.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It's 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sore. 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857752" y="1643050"/>
            <a:ext cx="1200152" cy="12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8424" r="6887"/>
          <a:stretch>
            <a:fillRect/>
          </a:stretch>
        </p:blipFill>
        <p:spPr bwMode="auto">
          <a:xfrm>
            <a:off x="6929454" y="1714488"/>
            <a:ext cx="1357322" cy="140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r="54698"/>
          <a:stretch>
            <a:fillRect/>
          </a:stretch>
        </p:blipFill>
        <p:spPr bwMode="auto">
          <a:xfrm>
            <a:off x="4643438" y="3214686"/>
            <a:ext cx="1785950" cy="13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58739"/>
          <a:stretch>
            <a:fillRect/>
          </a:stretch>
        </p:blipFill>
        <p:spPr bwMode="auto">
          <a:xfrm>
            <a:off x="6786578" y="3214686"/>
            <a:ext cx="1709739" cy="137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r="60223"/>
          <a:stretch>
            <a:fillRect/>
          </a:stretch>
        </p:blipFill>
        <p:spPr bwMode="auto">
          <a:xfrm>
            <a:off x="4643438" y="4929198"/>
            <a:ext cx="1643074" cy="13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53691"/>
          <a:stretch>
            <a:fillRect/>
          </a:stretch>
        </p:blipFill>
        <p:spPr bwMode="auto">
          <a:xfrm>
            <a:off x="6786578" y="4929198"/>
            <a:ext cx="1685919" cy="125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16200000" flipH="1">
            <a:off x="3036083" y="3464719"/>
            <a:ext cx="2500330" cy="10001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43306" y="3286124"/>
            <a:ext cx="328614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3857620" y="2714620"/>
            <a:ext cx="1071570" cy="1071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714744" y="2357430"/>
            <a:ext cx="3357586" cy="20717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214678" y="4286256"/>
            <a:ext cx="1643074" cy="714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071802" y="5143512"/>
            <a:ext cx="40719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/>
              <a:t>Going to the doctor’s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make an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appointment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2 tell your symptoms/ problems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3 the doctor examines you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4 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</a:t>
            </a: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iagnosis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5 treatment: -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write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prescription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		  -medicine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6 get better-&gt; check up</a:t>
            </a:r>
            <a:endParaRPr 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p1.wac.edgecastcdn.net/802892/production_public/Artist/880115/image/Dr.Mario_1279812046_1279812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000" l="0" r="100000">
                        <a14:foregroundMark x1="24207" y1="88667" x2="32997" y2="90833"/>
                        <a14:foregroundMark x1="26657" y1="28167" x2="27810" y2="35667"/>
                        <a14:foregroundMark x1="79539" y1="39333" x2="68156" y2="66833"/>
                        <a14:foregroundMark x1="87464" y1="43667" x2="75504" y2="74000"/>
                        <a14:foregroundMark x1="39914" y1="65000" x2="43372" y2="69333"/>
                        <a14:foregroundMark x1="44236" y1="71333" x2="45101" y2="75500"/>
                        <a14:foregroundMark x1="48847" y1="71000" x2="48415" y2="76333"/>
                        <a14:foregroundMark x1="49712" y1="71500" x2="52594" y2="76000"/>
                        <a14:foregroundMark x1="53026" y1="66667" x2="54899" y2="73667"/>
                        <a14:foregroundMark x1="54899" y1="68167" x2="59366" y2="71000"/>
                        <a14:foregroundMark x1="60663" y1="71333" x2="62392" y2="69667"/>
                        <a14:foregroundMark x1="58790" y1="62667" x2="63256" y2="63333"/>
                        <a14:foregroundMark x1="56916" y1="55667" x2="62248" y2="59333"/>
                        <a14:foregroundMark x1="54179" y1="47667" x2="49135" y2="50167"/>
                        <a14:foregroundMark x1="77233" y1="53500" x2="71902" y2="67333"/>
                        <a14:foregroundMark x1="13401" y1="47667" x2="6916" y2="53333"/>
                        <a14:foregroundMark x1="42219" y1="18000" x2="45389" y2="17000"/>
                        <a14:foregroundMark x1="45677" y1="14333" x2="47983" y2="13000"/>
                        <a14:foregroundMark x1="50865" y1="13000" x2="54035" y2="15667"/>
                        <a14:foregroundMark x1="56484" y1="17000" x2="56916" y2="1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28"/>
          <a:stretch/>
        </p:blipFill>
        <p:spPr bwMode="auto">
          <a:xfrm>
            <a:off x="834777" y="794321"/>
            <a:ext cx="6610350" cy="53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23928" y="5323855"/>
            <a:ext cx="4608512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44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treatment</a:t>
            </a:r>
            <a:endParaRPr lang="es-ES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3738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15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8" name="17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1680" y="5013177"/>
            <a:ext cx="5976664" cy="12241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first aid kit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4" descr="http://med-apte4ka.ru/uploads/posts/2012-12/1355725015_b7ca9c997b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296" y1="46997" x2="21300" y2="50914"/>
                        <a14:foregroundMark x1="15695" y1="19582" x2="14798" y2="34204"/>
                        <a14:foregroundMark x1="26682" y1="36292" x2="41704" y2="62402"/>
                        <a14:foregroundMark x1="59641" y1="27154" x2="62556" y2="33681"/>
                        <a14:foregroundMark x1="32960" y1="11488" x2="43274" y2="2872"/>
                        <a14:foregroundMark x1="48206" y1="3133" x2="54484" y2="2350"/>
                        <a14:foregroundMark x1="57848" y1="3916" x2="64126" y2="8616"/>
                        <a14:foregroundMark x1="71525" y1="62924" x2="62332" y2="81201"/>
                        <a14:foregroundMark x1="63004" y1="67102" x2="59865" y2="74935"/>
                        <a14:foregroundMark x1="60314" y1="77546" x2="60314" y2="83812"/>
                        <a14:foregroundMark x1="63229" y1="85901" x2="69507" y2="85901"/>
                        <a14:foregroundMark x1="72422" y1="73890" x2="72197" y2="83551"/>
                        <a14:foregroundMark x1="79596" y1="46214" x2="89013" y2="54047"/>
                        <a14:foregroundMark x1="87668" y1="45692" x2="77803" y2="43603"/>
                        <a14:foregroundMark x1="77803" y1="48825" x2="77803" y2="55352"/>
                        <a14:foregroundMark x1="50897" y1="53525" x2="53363" y2="70757"/>
                        <a14:foregroundMark x1="57848" y1="37337" x2="63229" y2="37859"/>
                        <a14:foregroundMark x1="82735" y1="72846" x2="81390" y2="84334"/>
                        <a14:foregroundMark x1="94619" y1="72324" x2="84978" y2="72324"/>
                        <a14:foregroundMark x1="96413" y1="71279" x2="83857" y2="69974"/>
                        <a14:foregroundMark x1="97534" y1="72063" x2="92825" y2="69974"/>
                        <a14:foregroundMark x1="80045" y1="86684" x2="91256" y2="86423"/>
                        <a14:foregroundMark x1="57623" y1="91906" x2="74888" y2="92689"/>
                        <a14:foregroundMark x1="35202" y1="79373" x2="39686" y2="84334"/>
                        <a14:foregroundMark x1="38341" y1="76240" x2="44395" y2="76240"/>
                        <a14:foregroundMark x1="46188" y1="82245" x2="45516" y2="85901"/>
                        <a14:foregroundMark x1="36547" y1="77285" x2="42825" y2="79373"/>
                        <a14:foregroundMark x1="39013" y1="73890" x2="35426" y2="74935"/>
                        <a14:foregroundMark x1="22197" y1="81201" x2="13901" y2="85379"/>
                        <a14:foregroundMark x1="45291" y1="15405" x2="52242" y2="14883"/>
                        <a14:foregroundMark x1="26457" y1="83290" x2="18386" y2="86684"/>
                        <a14:foregroundMark x1="77354" y1="92689" x2="85650" y2="92689"/>
                        <a14:foregroundMark x1="41031" y1="47258" x2="45740" y2="5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628" y="972472"/>
            <a:ext cx="4208827" cy="36143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36578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3" name="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19672" y="5013176"/>
            <a:ext cx="6120680" cy="1296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stethoscope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://mycrazynotes.com/wp-content/uploads/2012/11/Doctors-note_02-209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0048" y1="46000" x2="3349" y2="53000"/>
                        <a14:foregroundMark x1="17703" y1="44000" x2="21531" y2="48000"/>
                        <a14:foregroundMark x1="21531" y1="48333" x2="21531" y2="54000"/>
                        <a14:foregroundMark x1="32057" y1="7000" x2="20574" y2="12000"/>
                        <a14:foregroundMark x1="44019" y1="4000" x2="55024" y2="1333"/>
                        <a14:foregroundMark x1="87560" y1="34333" x2="85646" y2="51667"/>
                        <a14:foregroundMark x1="51196" y1="47333" x2="66507" y2="55000"/>
                        <a14:foregroundMark x1="69856" y1="56000" x2="79904" y2="56000"/>
                        <a14:foregroundMark x1="82297" y1="56667" x2="93301" y2="73333"/>
                        <a14:foregroundMark x1="10048" y1="59333" x2="3828" y2="70000"/>
                        <a14:foregroundMark x1="4306" y1="72667" x2="7177" y2="82000"/>
                        <a14:foregroundMark x1="10526" y1="84000" x2="20574" y2="87667"/>
                        <a14:foregroundMark x1="18660" y1="88000" x2="31579" y2="84333"/>
                        <a14:foregroundMark x1="33014" y1="83667" x2="45455" y2="83333"/>
                        <a14:foregroundMark x1="48325" y1="85333" x2="64593" y2="94667"/>
                        <a14:foregroundMark x1="66986" y1="95000" x2="79904" y2="98000"/>
                        <a14:foregroundMark x1="96651" y1="80000" x2="90431" y2="93333"/>
                        <a14:foregroundMark x1="96172" y1="88667" x2="89952" y2="96000"/>
                        <a14:foregroundMark x1="20574" y1="16667" x2="24402" y2="23667"/>
                        <a14:foregroundMark x1="43541" y1="39333" x2="65072" y2="45333"/>
                        <a14:foregroundMark x1="83254" y1="23333" x2="85646" y2="32000"/>
                        <a14:backgroundMark x1="32057" y1="2000" x2="2392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50067"/>
            <a:ext cx="2520280" cy="36176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5755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3" name="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19672" y="4941168"/>
            <a:ext cx="6120680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prescription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9597">
            <a:off x="3232653" y="893318"/>
            <a:ext cx="2983838" cy="3703211"/>
          </a:xfrm>
          <a:prstGeom prst="rect">
            <a:avLst/>
          </a:prstGeom>
        </p:spPr>
      </p:pic>
      <p:pic>
        <p:nvPicPr>
          <p:cNvPr id="13" name="Picture 2" descr="http://mycrazynotes.com/wp-content/uploads/2012/11/Doctors-note_02-209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0048" y1="46000" x2="3349" y2="53000"/>
                        <a14:foregroundMark x1="17703" y1="44000" x2="21531" y2="48000"/>
                        <a14:foregroundMark x1="21531" y1="48333" x2="21531" y2="54000"/>
                        <a14:foregroundMark x1="32057" y1="7000" x2="20574" y2="12000"/>
                        <a14:foregroundMark x1="44019" y1="4000" x2="55024" y2="1333"/>
                        <a14:foregroundMark x1="87560" y1="34333" x2="85646" y2="51667"/>
                        <a14:foregroundMark x1="51196" y1="47333" x2="66507" y2="55000"/>
                        <a14:foregroundMark x1="69856" y1="56000" x2="79904" y2="56000"/>
                        <a14:foregroundMark x1="82297" y1="56667" x2="93301" y2="73333"/>
                        <a14:foregroundMark x1="10048" y1="59333" x2="3828" y2="70000"/>
                        <a14:foregroundMark x1="4306" y1="72667" x2="7177" y2="82000"/>
                        <a14:foregroundMark x1="10526" y1="84000" x2="20574" y2="87667"/>
                        <a14:foregroundMark x1="18660" y1="88000" x2="31579" y2="84333"/>
                        <a14:foregroundMark x1="33014" y1="83667" x2="45455" y2="83333"/>
                        <a14:foregroundMark x1="48325" y1="85333" x2="64593" y2="94667"/>
                        <a14:foregroundMark x1="66986" y1="95000" x2="79904" y2="98000"/>
                        <a14:foregroundMark x1="96651" y1="80000" x2="90431" y2="93333"/>
                        <a14:foregroundMark x1="96172" y1="88667" x2="89952" y2="96000"/>
                        <a14:foregroundMark x1="20574" y1="16667" x2="24402" y2="23667"/>
                        <a14:foregroundMark x1="43541" y1="39333" x2="65072" y2="45333"/>
                        <a14:foregroundMark x1="83254" y1="23333" x2="85646" y2="32000"/>
                        <a14:backgroundMark x1="32057" y1="2000" x2="2392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40532">
            <a:off x="1944956" y="1975480"/>
            <a:ext cx="1685395" cy="24192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ng-1.findicons.com/files/icons/2383/women_s_day/256/p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313" y="1916832"/>
            <a:ext cx="1906975" cy="1906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6920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4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15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8" name="17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00100" y="4941168"/>
            <a:ext cx="7572428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tablets/pills/ capsules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5" name="31 Grupo"/>
          <p:cNvGrpSpPr/>
          <p:nvPr/>
        </p:nvGrpSpPr>
        <p:grpSpPr>
          <a:xfrm>
            <a:off x="2146051" y="998199"/>
            <a:ext cx="5018237" cy="3688102"/>
            <a:chOff x="2146051" y="998199"/>
            <a:chExt cx="5018237" cy="3688102"/>
          </a:xfrm>
        </p:grpSpPr>
        <p:grpSp>
          <p:nvGrpSpPr>
            <p:cNvPr id="7" name="21 Grupo"/>
            <p:cNvGrpSpPr/>
            <p:nvPr/>
          </p:nvGrpSpPr>
          <p:grpSpPr>
            <a:xfrm>
              <a:off x="5584511" y="3717032"/>
              <a:ext cx="576064" cy="358543"/>
              <a:chOff x="5364088" y="3717032"/>
              <a:chExt cx="576064" cy="358543"/>
            </a:xfrm>
          </p:grpSpPr>
          <p:sp>
            <p:nvSpPr>
              <p:cNvPr id="12" name="11 Cilindro"/>
              <p:cNvSpPr/>
              <p:nvPr/>
            </p:nvSpPr>
            <p:spPr>
              <a:xfrm>
                <a:off x="5364088" y="3717032"/>
                <a:ext cx="576064" cy="358543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25000">
                    <a:srgbClr val="B6B6B6"/>
                  </a:gs>
                  <a:gs pos="0">
                    <a:schemeClr val="bg1">
                      <a:lumMod val="85000"/>
                    </a:schemeClr>
                  </a:gs>
                  <a:gs pos="6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" name="5 Conector recto"/>
              <p:cNvCxnSpPr/>
              <p:nvPr/>
            </p:nvCxnSpPr>
            <p:spPr>
              <a:xfrm flipH="1">
                <a:off x="5508104" y="3731012"/>
                <a:ext cx="288032" cy="144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22 Grupo"/>
            <p:cNvGrpSpPr/>
            <p:nvPr/>
          </p:nvGrpSpPr>
          <p:grpSpPr>
            <a:xfrm>
              <a:off x="6160575" y="4033396"/>
              <a:ext cx="576064" cy="358543"/>
              <a:chOff x="5364088" y="3717032"/>
              <a:chExt cx="576064" cy="358543"/>
            </a:xfrm>
          </p:grpSpPr>
          <p:sp>
            <p:nvSpPr>
              <p:cNvPr id="24" name="23 Cilindro"/>
              <p:cNvSpPr/>
              <p:nvPr/>
            </p:nvSpPr>
            <p:spPr>
              <a:xfrm>
                <a:off x="5364088" y="3717032"/>
                <a:ext cx="576064" cy="358543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25000">
                    <a:srgbClr val="B6B6B6"/>
                  </a:gs>
                  <a:gs pos="0">
                    <a:schemeClr val="bg1">
                      <a:lumMod val="85000"/>
                    </a:schemeClr>
                  </a:gs>
                  <a:gs pos="6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" name="24 Conector recto"/>
              <p:cNvCxnSpPr/>
              <p:nvPr/>
            </p:nvCxnSpPr>
            <p:spPr>
              <a:xfrm flipH="1">
                <a:off x="5508104" y="3731012"/>
                <a:ext cx="288032" cy="144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25 Grupo"/>
            <p:cNvGrpSpPr/>
            <p:nvPr/>
          </p:nvGrpSpPr>
          <p:grpSpPr>
            <a:xfrm>
              <a:off x="6451623" y="3358489"/>
              <a:ext cx="576064" cy="358543"/>
              <a:chOff x="5364088" y="3717032"/>
              <a:chExt cx="576064" cy="358543"/>
            </a:xfrm>
          </p:grpSpPr>
          <p:sp>
            <p:nvSpPr>
              <p:cNvPr id="27" name="26 Cilindro"/>
              <p:cNvSpPr/>
              <p:nvPr/>
            </p:nvSpPr>
            <p:spPr>
              <a:xfrm>
                <a:off x="5364088" y="3717032"/>
                <a:ext cx="576064" cy="358543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25000">
                    <a:srgbClr val="B6B6B6"/>
                  </a:gs>
                  <a:gs pos="0">
                    <a:schemeClr val="bg1">
                      <a:lumMod val="85000"/>
                    </a:schemeClr>
                  </a:gs>
                  <a:gs pos="6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8" name="27 Conector recto"/>
              <p:cNvCxnSpPr/>
              <p:nvPr/>
            </p:nvCxnSpPr>
            <p:spPr>
              <a:xfrm flipH="1">
                <a:off x="5508104" y="3731012"/>
                <a:ext cx="288032" cy="144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30 Grupo"/>
            <p:cNvGrpSpPr/>
            <p:nvPr/>
          </p:nvGrpSpPr>
          <p:grpSpPr>
            <a:xfrm>
              <a:off x="2146051" y="998199"/>
              <a:ext cx="1768838" cy="2603070"/>
              <a:chOff x="1907704" y="998199"/>
              <a:chExt cx="1768838" cy="2603070"/>
            </a:xfrm>
          </p:grpSpPr>
          <p:grpSp>
            <p:nvGrpSpPr>
              <p:cNvPr id="15" name="3 Grupo"/>
              <p:cNvGrpSpPr/>
              <p:nvPr/>
            </p:nvGrpSpPr>
            <p:grpSpPr>
              <a:xfrm>
                <a:off x="1907704" y="998199"/>
                <a:ext cx="1768838" cy="2603070"/>
                <a:chOff x="-1487774" y="2127465"/>
                <a:chExt cx="1768838" cy="2603070"/>
              </a:xfrm>
            </p:grpSpPr>
            <p:sp>
              <p:nvSpPr>
                <p:cNvPr id="3" name="2 Cilindro"/>
                <p:cNvSpPr/>
                <p:nvPr/>
              </p:nvSpPr>
              <p:spPr>
                <a:xfrm>
                  <a:off x="-1426867" y="2127465"/>
                  <a:ext cx="1647025" cy="2603070"/>
                </a:xfrm>
                <a:prstGeom prst="can">
                  <a:avLst>
                    <a:gd name="adj" fmla="val 36777"/>
                  </a:avLst>
                </a:prstGeom>
                <a:gradFill flip="none" rotWithShape="1">
                  <a:gsLst>
                    <a:gs pos="25000">
                      <a:srgbClr val="B6B6B6"/>
                    </a:gs>
                    <a:gs pos="0">
                      <a:schemeClr val="bg1">
                        <a:lumMod val="85000"/>
                      </a:schemeClr>
                    </a:gs>
                    <a:gs pos="72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" name="9 Cilindro"/>
                <p:cNvSpPr/>
                <p:nvPr/>
              </p:nvSpPr>
              <p:spPr>
                <a:xfrm>
                  <a:off x="-1487774" y="2127465"/>
                  <a:ext cx="1768838" cy="717087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25000">
                      <a:schemeClr val="bg2"/>
                    </a:gs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9" name="28 Elipse"/>
              <p:cNvSpPr/>
              <p:nvPr/>
            </p:nvSpPr>
            <p:spPr>
              <a:xfrm>
                <a:off x="2051720" y="1043989"/>
                <a:ext cx="1512168" cy="27056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2195736" y="1113214"/>
                <a:ext cx="1224136" cy="13211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249"/>
            <a:stretch/>
          </p:blipFill>
          <p:spPr bwMode="auto">
            <a:xfrm>
              <a:off x="2855153" y="1091481"/>
              <a:ext cx="4309135" cy="35948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223243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9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2" name="11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7170" name="Picture 2" descr="https://d2dct7y3250e4n.cloudfront.net/ht-staging/user_answer/reference_image/6036/large/Wound_Healing.jpeg?134947488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28" b="99278" l="0" r="100000">
                        <a14:foregroundMark x1="12500" y1="71480" x2="14000" y2="83755"/>
                        <a14:foregroundMark x1="34500" y1="85379" x2="29667" y2="91877"/>
                        <a14:foregroundMark x1="40167" y1="83574" x2="44000" y2="87184"/>
                        <a14:foregroundMark x1="62000" y1="34657" x2="52500" y2="43321"/>
                        <a14:foregroundMark x1="63167" y1="36282" x2="81500" y2="42599"/>
                        <a14:foregroundMark x1="41500" y1="88809" x2="31667" y2="93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5" t="21803"/>
          <a:stretch/>
        </p:blipFill>
        <p:spPr bwMode="auto">
          <a:xfrm>
            <a:off x="2339751" y="811504"/>
            <a:ext cx="4752529" cy="3825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691680" y="4941168"/>
            <a:ext cx="6048672" cy="1224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ointment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2424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10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3" name="1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4098" name="Picture 2" descr="http://www.poolhayesprimary.co.uk/images/p012_1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363" y="1016732"/>
            <a:ext cx="614899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786050" y="4857760"/>
            <a:ext cx="4096476" cy="14634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syrup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5220072" y="945995"/>
            <a:ext cx="2218779" cy="1906353"/>
            <a:chOff x="2555776" y="1950719"/>
            <a:chExt cx="3429000" cy="3238501"/>
          </a:xfrm>
          <a:effectLst/>
        </p:grpSpPr>
        <p:pic>
          <p:nvPicPr>
            <p:cNvPr id="15" name="Picture 2" descr="http://pcdblog.com/wp-content/uploads/2012/11/mancoughing.jp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2555776" y="1950719"/>
              <a:ext cx="3429000" cy="3238501"/>
            </a:xfrm>
            <a:prstGeom prst="rect">
              <a:avLst/>
            </a:prstGeom>
            <a:noFill/>
            <a:extLst/>
          </p:spPr>
        </p:pic>
        <p:sp>
          <p:nvSpPr>
            <p:cNvPr id="16" name="15 Forma libre"/>
            <p:cNvSpPr/>
            <p:nvPr/>
          </p:nvSpPr>
          <p:spPr>
            <a:xfrm>
              <a:off x="4922520" y="3352800"/>
              <a:ext cx="441960" cy="266700"/>
            </a:xfrm>
            <a:custGeom>
              <a:avLst/>
              <a:gdLst>
                <a:gd name="connsiteX0" fmla="*/ 0 w 441960"/>
                <a:gd name="connsiteY0" fmla="*/ 0 h 266700"/>
                <a:gd name="connsiteX1" fmla="*/ 411480 w 441960"/>
                <a:gd name="connsiteY1" fmla="*/ 259080 h 266700"/>
                <a:gd name="connsiteX2" fmla="*/ 441960 w 44196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60" h="266700">
                  <a:moveTo>
                    <a:pt x="0" y="0"/>
                  </a:moveTo>
                  <a:lnTo>
                    <a:pt x="411480" y="259080"/>
                  </a:lnTo>
                  <a:lnTo>
                    <a:pt x="441960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4945380" y="3291840"/>
              <a:ext cx="495300" cy="144780"/>
            </a:xfrm>
            <a:custGeom>
              <a:avLst/>
              <a:gdLst>
                <a:gd name="connsiteX0" fmla="*/ 0 w 495300"/>
                <a:gd name="connsiteY0" fmla="*/ 0 h 144780"/>
                <a:gd name="connsiteX1" fmla="*/ 495300 w 495300"/>
                <a:gd name="connsiteY1" fmla="*/ 144780 h 144780"/>
                <a:gd name="connsiteX2" fmla="*/ 495300 w 495300"/>
                <a:gd name="connsiteY2" fmla="*/ 144780 h 144780"/>
                <a:gd name="connsiteX3" fmla="*/ 495300 w 495300"/>
                <a:gd name="connsiteY3" fmla="*/ 14478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44780">
                  <a:moveTo>
                    <a:pt x="0" y="0"/>
                  </a:moveTo>
                  <a:lnTo>
                    <a:pt x="495300" y="144780"/>
                  </a:lnTo>
                  <a:lnTo>
                    <a:pt x="495300" y="144780"/>
                  </a:lnTo>
                  <a:lnTo>
                    <a:pt x="495300" y="1447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17 Forma libre"/>
            <p:cNvSpPr/>
            <p:nvPr/>
          </p:nvSpPr>
          <p:spPr>
            <a:xfrm rot="418034">
              <a:off x="4816097" y="3436620"/>
              <a:ext cx="441960" cy="266700"/>
            </a:xfrm>
            <a:custGeom>
              <a:avLst/>
              <a:gdLst>
                <a:gd name="connsiteX0" fmla="*/ 0 w 441960"/>
                <a:gd name="connsiteY0" fmla="*/ 0 h 266700"/>
                <a:gd name="connsiteX1" fmla="*/ 411480 w 441960"/>
                <a:gd name="connsiteY1" fmla="*/ 259080 h 266700"/>
                <a:gd name="connsiteX2" fmla="*/ 441960 w 44196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60" h="266700">
                  <a:moveTo>
                    <a:pt x="0" y="0"/>
                  </a:moveTo>
                  <a:lnTo>
                    <a:pt x="411480" y="259080"/>
                  </a:lnTo>
                  <a:lnTo>
                    <a:pt x="441960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265647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toothache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Content Placeholder 3" descr="toothach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8" y="2500306"/>
            <a:ext cx="2643206" cy="37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1785926"/>
            <a:ext cx="5072098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toothache.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toothache.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11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4" name="13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699792" y="5013176"/>
            <a:ext cx="3960440" cy="13914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drops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87824" y="1412776"/>
            <a:ext cx="1425012" cy="2897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RrptFzKUmFj3GSBJ-OWzHoavdOeu-XwPqlOqSIfHLkseZi7x64v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05" b="89879" l="9804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5" r="9188" b="19582"/>
          <a:stretch/>
        </p:blipFill>
        <p:spPr bwMode="auto">
          <a:xfrm>
            <a:off x="4860032" y="1019159"/>
            <a:ext cx="2088232" cy="2449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2457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3" name="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7704" y="5013176"/>
            <a:ext cx="5400600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X-ray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 descr="http://rlv.zcache.com/dentist_x_ray_dental_dentist_hygienist_postcard-r391d5b8fd0c6478c8f6967abd7303f4b_vgbaq_8byvr_5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61" b="93945" l="9961" r="91016">
                        <a14:foregroundMark x1="23047" y1="21484" x2="22070" y2="27344"/>
                        <a14:foregroundMark x1="28906" y1="22266" x2="28906" y2="25977"/>
                        <a14:foregroundMark x1="68164" y1="29688" x2="78906" y2="28125"/>
                        <a14:foregroundMark x1="67578" y1="41016" x2="76953" y2="44531"/>
                        <a14:foregroundMark x1="73438" y1="37891" x2="72852" y2="40820"/>
                        <a14:foregroundMark x1="82031" y1="25781" x2="79883" y2="46094"/>
                        <a14:foregroundMark x1="72852" y1="21484" x2="59766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t="9340" r="15567" b="9931"/>
          <a:stretch/>
        </p:blipFill>
        <p:spPr bwMode="auto">
          <a:xfrm>
            <a:off x="2908300" y="762000"/>
            <a:ext cx="3352800" cy="393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028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1" name="10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2050" name="Picture 2" descr="http://www.clker.com/cliparts/D/7/E/Z/J/m/pink-band-aid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39575"/>
            <a:ext cx="3491717" cy="3497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35696" y="4941168"/>
            <a:ext cx="5616624" cy="12708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band aid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512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1" name="10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07704" y="4941168"/>
            <a:ext cx="5616624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plaster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2" descr="http://moda.culturamix.com/blog/wp-content/gallery/5_10/esparadrapo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400" b="97400" l="26464" r="73431"/>
                    </a14:imgEffect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7" t="5634" r="27443" b="3166"/>
          <a:stretch/>
        </p:blipFill>
        <p:spPr bwMode="auto">
          <a:xfrm>
            <a:off x="2840136" y="837704"/>
            <a:ext cx="3604072" cy="3764136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5195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1" name="10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5122" name="Picture 2" descr="http://www.expressen.se/ImageHandler.axd?imageFormat=secondColumn&amp;guid=d772d0df-88ba-4292-8897-9f69c6f5c85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722" b="99007" l="1852" r="99630">
                        <a14:foregroundMark x1="9074" y1="16377" x2="8333" y2="18859"/>
                        <a14:foregroundMark x1="11852" y1="13400" x2="15926" y2="12903"/>
                        <a14:foregroundMark x1="16667" y1="12407" x2="30741" y2="10918"/>
                        <a14:foregroundMark x1="21481" y1="10918" x2="17037" y2="11911"/>
                        <a14:foregroundMark x1="45556" y1="12407" x2="32593" y2="10670"/>
                        <a14:foregroundMark x1="63333" y1="74442" x2="65185" y2="78164"/>
                        <a14:backgroundMark x1="51296" y1="91811" x2="54074" y2="83375"/>
                        <a14:backgroundMark x1="9815" y1="88089" x2="15556" y2="94789"/>
                        <a14:backgroundMark x1="58519" y1="79901" x2="67963" y2="92308"/>
                        <a14:backgroundMark x1="86667" y1="84367" x2="83519" y2="8933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4" t="9548" r="3155" b="3356"/>
          <a:stretch/>
        </p:blipFill>
        <p:spPr bwMode="auto">
          <a:xfrm>
            <a:off x="2771800" y="1021828"/>
            <a:ext cx="4648201" cy="3343276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35696" y="4941168"/>
            <a:ext cx="5832648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bandage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2792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1" name="10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43108" y="4857760"/>
            <a:ext cx="5379510" cy="12389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gauze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t2.gstatic.com/images?q=tbn:ANd9GcTC9eyzQ0d5TixT3DrT1TwVARjUEKCdUCdyIQX8Dd_8993FuTRV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9783" r="89493">
                        <a14:backgroundMark x1="54348" y1="96721" x2="47826" y2="99454"/>
                        <a14:backgroundMark x1="35145" y1="91257" x2="38406" y2="99454"/>
                        <a14:backgroundMark x1="27174" y1="78142" x2="43478" y2="99454"/>
                        <a14:backgroundMark x1="15580" y1="53005" x2="22464" y2="64481"/>
                        <a14:backgroundMark x1="83333" y1="41530" x2="83333" y2="41530"/>
                        <a14:backgroundMark x1="79710" y1="31694" x2="79710" y2="31694"/>
                        <a14:backgroundMark x1="86232" y1="59016" x2="82609" y2="617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3" r="9128"/>
          <a:stretch/>
        </p:blipFill>
        <p:spPr bwMode="auto">
          <a:xfrm>
            <a:off x="2653145" y="1142215"/>
            <a:ext cx="3810000" cy="3205418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66860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1" name="10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07704" y="4964507"/>
            <a:ext cx="5544616" cy="12728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cotton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434" name="Picture 2" descr="http://www.c-pmedical.com/products/3224/400_downloadable%20pics%20of%20pod%20cat%20161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67" b="100000" l="0" r="100000">
                        <a14:foregroundMark x1="63000" y1="60333" x2="51500" y2="73333"/>
                        <a14:foregroundMark x1="73000" y1="42667" x2="76500" y2="51333"/>
                        <a14:backgroundMark x1="36250" y1="37667" x2="36250" y2="3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1"/>
            <a:ext cx="4800533" cy="3600400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057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1" name="10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51720" y="4964507"/>
            <a:ext cx="5215656" cy="14168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splint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://img.webmd.com/dtmcms/live/webmd/consumer_assets/site_images/media/medical/hw/h9991352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33" b="96000" l="3261" r="99783">
                        <a14:backgroundMark x1="81739" y1="64000" x2="84130" y2="65333"/>
                        <a14:backgroundMark x1="82826" y1="56000" x2="82826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18018"/>
            <a:ext cx="5359672" cy="3495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6915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1" name="10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67744" y="4964507"/>
            <a:ext cx="4855616" cy="14168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sling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Picture 4" descr="http://2.bp.blogspot.com/-62tDxs-gfYk/ULSZeMPIs0I/AAAAAAAAAGE/4SR38qhWuXM/s1600/cabestril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64" b="99636" l="0" r="100000">
                        <a14:backgroundMark x1="26794" y1="45091" x2="12440" y2="51273"/>
                        <a14:backgroundMark x1="70813" y1="65818" x2="68900" y2="68000"/>
                        <a14:backgroundMark x1="66507" y1="72000" x2="66507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589" y="668869"/>
            <a:ext cx="3155603" cy="41521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55434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1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12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5" name="14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8194" name="Picture 2" descr="http://www.easyvectors.com/assets/images/thumbs/vmvectors/syringe-vector-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71670" y="1142984"/>
            <a:ext cx="5192784" cy="3461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123728" y="4941168"/>
            <a:ext cx="4968552" cy="14634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vaccine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588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earache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m 10" descr="imagesCA1V289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27612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2214554"/>
            <a:ext cx="500066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an earache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an earache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1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12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15" name="14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3256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8194" name="Picture 2" descr="http://www.easyvectors.com/assets/images/thumbs/vmvectors/syringe-vector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5534" y1="85000" x2="2184" y2="95625"/>
                        <a14:foregroundMark x1="22330" y1="78750" x2="16748" y2="83125"/>
                        <a14:foregroundMark x1="25000" y1="80625" x2="18689" y2="84375"/>
                        <a14:foregroundMark x1="31068" y1="67500" x2="31553" y2="762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603" y="1628800"/>
            <a:ext cx="5593084" cy="2172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123728" y="4941168"/>
            <a:ext cx="4968552" cy="14634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injection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588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3" name="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9222" name="Picture 6" descr="http://image.shutterstock.com/display_pic_with_logo/169/169,1233185139,4/stock-vector-walking-crutch-24052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723" l="0" r="99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99649">
            <a:off x="3881009" y="403960"/>
            <a:ext cx="1396056" cy="4720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226224" y="4941168"/>
            <a:ext cx="4938064" cy="1224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crutch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http://img.desmotivaciones.es/201102/MULE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6" b="95601" l="7000" r="100000">
                        <a14:backgroundMark x1="38600" y1="32962" x2="44800" y2="79287"/>
                        <a14:backgroundMark x1="27200" y1="39532" x2="20200" y2="85356"/>
                        <a14:backgroundMark x1="88600" y1="41759" x2="74600" y2="88085"/>
                        <a14:backgroundMark x1="79800" y1="21492" x2="79000" y2="36860"/>
                        <a14:backgroundMark x1="22000" y1="7628" x2="51800" y2="18820"/>
                        <a14:backgroundMark x1="63200" y1="3731" x2="79000" y2="4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5" t="3462" r="9638" b="6571"/>
          <a:stretch/>
        </p:blipFill>
        <p:spPr bwMode="auto">
          <a:xfrm rot="3085849">
            <a:off x="4080368" y="354694"/>
            <a:ext cx="1118231" cy="4738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1747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 redondeado"/>
            <p:cNvSpPr/>
            <p:nvPr/>
          </p:nvSpPr>
          <p:spPr>
            <a:xfrm>
              <a:off x="1187624" y="620688"/>
              <a:ext cx="6912767" cy="4248472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4" descr="http://t2.gstatic.com/images?q=tbn:ANd9GcQra2MFMMnllw8-99EA2gVL2rl4F_POFvjfQkekgr5uaCz8kswh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t="8494" b="9740"/>
            <a:stretch/>
          </p:blipFill>
          <p:spPr bwMode="auto">
            <a:xfrm>
              <a:off x="207791" y="260648"/>
              <a:ext cx="1277024" cy="1475102"/>
            </a:xfrm>
            <a:prstGeom prst="rect">
              <a:avLst/>
            </a:prstGeom>
            <a:noFill/>
            <a:extLst/>
          </p:spPr>
        </p:pic>
        <p:sp>
          <p:nvSpPr>
            <p:cNvPr id="3" name="2 Marco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03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1 Forma libre"/>
          <p:cNvSpPr/>
          <p:nvPr/>
        </p:nvSpPr>
        <p:spPr>
          <a:xfrm>
            <a:off x="-41564" y="5735782"/>
            <a:ext cx="9199419" cy="817418"/>
          </a:xfrm>
          <a:custGeom>
            <a:avLst/>
            <a:gdLst>
              <a:gd name="connsiteX0" fmla="*/ 0 w 9199419"/>
              <a:gd name="connsiteY0" fmla="*/ 443345 h 817418"/>
              <a:gd name="connsiteX1" fmla="*/ 831273 w 9199419"/>
              <a:gd name="connsiteY1" fmla="*/ 429491 h 817418"/>
              <a:gd name="connsiteX2" fmla="*/ 1025237 w 9199419"/>
              <a:gd name="connsiteY2" fmla="*/ 69273 h 817418"/>
              <a:gd name="connsiteX3" fmla="*/ 1122219 w 9199419"/>
              <a:gd name="connsiteY3" fmla="*/ 817418 h 817418"/>
              <a:gd name="connsiteX4" fmla="*/ 1205346 w 9199419"/>
              <a:gd name="connsiteY4" fmla="*/ 318654 h 817418"/>
              <a:gd name="connsiteX5" fmla="*/ 1246909 w 9199419"/>
              <a:gd name="connsiteY5" fmla="*/ 526473 h 817418"/>
              <a:gd name="connsiteX6" fmla="*/ 1357746 w 9199419"/>
              <a:gd name="connsiteY6" fmla="*/ 96982 h 817418"/>
              <a:gd name="connsiteX7" fmla="*/ 1510146 w 9199419"/>
              <a:gd name="connsiteY7" fmla="*/ 581891 h 817418"/>
              <a:gd name="connsiteX8" fmla="*/ 1620982 w 9199419"/>
              <a:gd name="connsiteY8" fmla="*/ 346363 h 817418"/>
              <a:gd name="connsiteX9" fmla="*/ 7841673 w 9199419"/>
              <a:gd name="connsiteY9" fmla="*/ 360218 h 817418"/>
              <a:gd name="connsiteX10" fmla="*/ 7938655 w 9199419"/>
              <a:gd name="connsiteY10" fmla="*/ 96982 h 817418"/>
              <a:gd name="connsiteX11" fmla="*/ 8049491 w 9199419"/>
              <a:gd name="connsiteY11" fmla="*/ 651163 h 817418"/>
              <a:gd name="connsiteX12" fmla="*/ 8132619 w 9199419"/>
              <a:gd name="connsiteY12" fmla="*/ 304800 h 817418"/>
              <a:gd name="connsiteX13" fmla="*/ 8243455 w 9199419"/>
              <a:gd name="connsiteY13" fmla="*/ 498763 h 817418"/>
              <a:gd name="connsiteX14" fmla="*/ 8354291 w 9199419"/>
              <a:gd name="connsiteY14" fmla="*/ 0 h 817418"/>
              <a:gd name="connsiteX15" fmla="*/ 8451273 w 9199419"/>
              <a:gd name="connsiteY15" fmla="*/ 706582 h 817418"/>
              <a:gd name="connsiteX16" fmla="*/ 8562109 w 9199419"/>
              <a:gd name="connsiteY16" fmla="*/ 304800 h 817418"/>
              <a:gd name="connsiteX17" fmla="*/ 9199419 w 9199419"/>
              <a:gd name="connsiteY17" fmla="*/ 304800 h 817418"/>
              <a:gd name="connsiteX18" fmla="*/ 9199419 w 9199419"/>
              <a:gd name="connsiteY18" fmla="*/ 304800 h 817418"/>
              <a:gd name="connsiteX19" fmla="*/ 9199419 w 9199419"/>
              <a:gd name="connsiteY19" fmla="*/ 3048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9419" h="817418">
                <a:moveTo>
                  <a:pt x="0" y="443345"/>
                </a:moveTo>
                <a:lnTo>
                  <a:pt x="831273" y="429491"/>
                </a:lnTo>
                <a:lnTo>
                  <a:pt x="1025237" y="69273"/>
                </a:lnTo>
                <a:lnTo>
                  <a:pt x="1122219" y="817418"/>
                </a:lnTo>
                <a:lnTo>
                  <a:pt x="1205346" y="318654"/>
                </a:lnTo>
                <a:lnTo>
                  <a:pt x="1246909" y="526473"/>
                </a:lnTo>
                <a:lnTo>
                  <a:pt x="1357746" y="96982"/>
                </a:lnTo>
                <a:lnTo>
                  <a:pt x="1510146" y="581891"/>
                </a:lnTo>
                <a:lnTo>
                  <a:pt x="1620982" y="346363"/>
                </a:lnTo>
                <a:lnTo>
                  <a:pt x="7841673" y="360218"/>
                </a:lnTo>
                <a:lnTo>
                  <a:pt x="7938655" y="96982"/>
                </a:lnTo>
                <a:lnTo>
                  <a:pt x="8049491" y="651163"/>
                </a:lnTo>
                <a:lnTo>
                  <a:pt x="8132619" y="304800"/>
                </a:lnTo>
                <a:lnTo>
                  <a:pt x="8243455" y="498763"/>
                </a:lnTo>
                <a:lnTo>
                  <a:pt x="8354291" y="0"/>
                </a:lnTo>
                <a:lnTo>
                  <a:pt x="8451273" y="706582"/>
                </a:lnTo>
                <a:lnTo>
                  <a:pt x="8562109" y="304800"/>
                </a:lnTo>
                <a:lnTo>
                  <a:pt x="9199419" y="304800"/>
                </a:lnTo>
                <a:lnTo>
                  <a:pt x="9199419" y="304800"/>
                </a:lnTo>
                <a:lnTo>
                  <a:pt x="9199419" y="3048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10242" name="Picture 2" descr="http://files.vector-images.com/clipart/wheelchair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652" y="943115"/>
            <a:ext cx="3826710" cy="35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47664" y="5013176"/>
            <a:ext cx="6120680" cy="11754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Aharoni" pitchFamily="2" charset="-79"/>
                <a:cs typeface="Aharoni" pitchFamily="2" charset="-79"/>
              </a:rPr>
              <a:t>wheelchair</a:t>
            </a:r>
            <a:endParaRPr lang="en-GB" sz="4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dist="38100" dir="2700000" algn="tl" rotWithShape="0">
                  <a:prstClr val="black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3434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Treatment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819672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prescription</a:t>
            </a:r>
            <a:endParaRPr lang="en-GB" sz="3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tablets/ pills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ointment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syrup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drops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x-ray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plaster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bandage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51054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gauze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cotton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splint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sling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vaccine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injection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crutch</a:t>
            </a:r>
          </a:p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wheelchair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Label these things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1804"/>
          <a:stretch>
            <a:fillRect/>
          </a:stretch>
        </p:blipFill>
        <p:spPr bwMode="auto">
          <a:xfrm>
            <a:off x="1500166" y="1857364"/>
            <a:ext cx="1071570" cy="10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000496" y="1857364"/>
            <a:ext cx="1085852" cy="10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6643702" y="1928802"/>
            <a:ext cx="1193610" cy="98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5214942" y="4929198"/>
            <a:ext cx="1285884" cy="116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1015" r="37969"/>
          <a:stretch>
            <a:fillRect/>
          </a:stretch>
        </p:blipFill>
        <p:spPr bwMode="auto">
          <a:xfrm>
            <a:off x="1500166" y="3500438"/>
            <a:ext cx="12573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8985"/>
          <a:stretch>
            <a:fillRect/>
          </a:stretch>
        </p:blipFill>
        <p:spPr bwMode="auto">
          <a:xfrm>
            <a:off x="3857620" y="3643314"/>
            <a:ext cx="1231107" cy="11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7286644" y="5000636"/>
            <a:ext cx="1146171" cy="10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4414" y="292893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tablets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00037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bandage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300037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plaster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57200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drops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464344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injection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592933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x-ray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585789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sling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285728"/>
            <a:ext cx="7215238" cy="1384995"/>
          </a:xfrm>
          <a:prstGeom prst="rect">
            <a:avLst/>
          </a:prstGeom>
          <a:solidFill>
            <a:srgbClr val="724D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 smtClean="0">
                <a:solidFill>
                  <a:schemeClr val="bg1"/>
                </a:solidFill>
              </a:rPr>
              <a:t>What problems do you use these treatments for?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complete the card for each patient</a:t>
            </a:r>
            <a:endParaRPr lang="en-US" sz="4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071538" y="2071678"/>
            <a:ext cx="6215106" cy="44291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Patient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Problem: 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Diagnosis: 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Treatment: ___________________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 l="13362" r="51087" b="58536"/>
          <a:stretch>
            <a:fillRect/>
          </a:stretch>
        </p:blipFill>
        <p:spPr bwMode="auto">
          <a:xfrm>
            <a:off x="6572264" y="1500174"/>
            <a:ext cx="2090745" cy="271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complete the card for each patient</a:t>
            </a:r>
            <a:endParaRPr lang="en-US" sz="4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071538" y="2071678"/>
            <a:ext cx="6215106" cy="44291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Patient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Problem: 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Diagnosis: 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Treatment: ___________________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48913" b="56097"/>
          <a:stretch>
            <a:fillRect/>
          </a:stretch>
        </p:blipFill>
        <p:spPr bwMode="auto">
          <a:xfrm>
            <a:off x="6357950" y="1857364"/>
            <a:ext cx="22383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complete the card for each patient</a:t>
            </a:r>
            <a:endParaRPr lang="en-US" sz="4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071538" y="2071678"/>
            <a:ext cx="6215106" cy="44291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Patient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Problem: 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Diagnosis: 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Treatment: ___________________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66183" t="47589"/>
          <a:stretch>
            <a:fillRect/>
          </a:stretch>
        </p:blipFill>
        <p:spPr bwMode="auto">
          <a:xfrm>
            <a:off x="7000892" y="1714488"/>
            <a:ext cx="1714512" cy="26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Times New Roman"/>
              </a:rPr>
              <a:t>Fill in the gaps with suitable words</a:t>
            </a:r>
            <a:r>
              <a:rPr lang="en-US" b="1" dirty="0" smtClean="0">
                <a:ea typeface="Calibri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752600"/>
            <a:ext cx="8001056" cy="4891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1.If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want to find out someone’s temperature,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a____________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I’ve got a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nose. I suppose it’s a cold coming on.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 quite a bad cut and it was bleeding, so I put on 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think he’s broken his leg. Quick, someone call 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5.He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ten kilos overweight and was advised to go on </a:t>
            </a:r>
            <a:r>
              <a:rPr lang="en-US" sz="2200" dirty="0" smtClean="0"/>
              <a:t>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en-US" sz="2200" dirty="0" smtClean="0"/>
              <a:t>6.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pills,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you’ll have to ask the doctor for 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en-US" sz="2200" dirty="0" smtClean="0"/>
              <a:t>7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you’ve got measles, your skin is covered in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________________.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I think you take too many sleeping __________________.</a:t>
            </a:r>
          </a:p>
          <a:p>
            <a:pPr>
              <a:buNone/>
            </a:pPr>
            <a:r>
              <a:rPr lang="en-GB" sz="2200" dirty="0" smtClean="0"/>
              <a:t>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5000636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pills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5143512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thermometre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938" y="5367350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diet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6000768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ambulance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5929330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spots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5929330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plaster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6000768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runny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5429264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prescription</a:t>
            </a:r>
            <a:endParaRPr lang="en-US" sz="2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46806 -0.4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22223 -0.5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3229 -0.490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4132 -0.43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0.03033 L 0.70156 -0.292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10104 -0.228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1782 L 0.23351 -0.2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6093 -0.06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stomachache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Espace réservé du contenu 3" descr="bigstock_Child_With_Stomach_Ache_443108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2143116"/>
            <a:ext cx="2714644" cy="41148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928802"/>
            <a:ext cx="5500726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err="1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stomachache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She’s 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got a </a:t>
            </a:r>
            <a:r>
              <a:rPr lang="en-GB" sz="3200" kern="0" dirty="0" err="1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stomachache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backache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 4" descr="backa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643182"/>
            <a:ext cx="3995760" cy="3785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714488"/>
            <a:ext cx="5143536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backache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backache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sore </a:t>
            </a:r>
            <a:r>
              <a:rPr lang="en-GB" sz="6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thorat</a:t>
            </a:r>
            <a:endParaRPr 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Espace réservé du contenu 3" descr="depositphotos_1895966-Medical-icon-Cold-Sore-throat-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3954066" cy="4114800"/>
          </a:xfrm>
        </p:spPr>
      </p:pic>
      <p:sp>
        <p:nvSpPr>
          <p:cNvPr id="5" name="TextBox 4"/>
          <p:cNvSpPr txBox="1"/>
          <p:nvPr/>
        </p:nvSpPr>
        <p:spPr>
          <a:xfrm>
            <a:off x="5429256" y="1857364"/>
            <a:ext cx="3286148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sore throat.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He’s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sore throat.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/>
              <a:t>cold</a:t>
            </a:r>
            <a:endParaRPr lang="en-US" sz="6000" b="1" dirty="0"/>
          </a:p>
        </p:txBody>
      </p:sp>
      <p:pic>
        <p:nvPicPr>
          <p:cNvPr id="4" name="Image 5" descr="snee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428868"/>
            <a:ext cx="375285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2071678"/>
            <a:ext cx="3286148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I’ve 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cold.</a:t>
            </a:r>
            <a:endParaRPr lang="en-GB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She’s </a:t>
            </a:r>
            <a:r>
              <a:rPr lang="en-GB" sz="3200" kern="0" dirty="0">
                <a:solidFill>
                  <a:srgbClr val="221304">
                    <a:lumMod val="90000"/>
                    <a:lumOff val="10000"/>
                  </a:srgbClr>
                </a:solidFill>
              </a:rPr>
              <a:t>got a </a:t>
            </a:r>
            <a:r>
              <a:rPr lang="en-GB" sz="3200" kern="0" dirty="0" smtClean="0">
                <a:solidFill>
                  <a:srgbClr val="221304">
                    <a:lumMod val="90000"/>
                    <a:lumOff val="10000"/>
                  </a:srgbClr>
                </a:solidFill>
              </a:rPr>
              <a:t>cold.</a:t>
            </a:r>
            <a:endParaRPr lang="en-US" sz="3200" kern="0" dirty="0">
              <a:solidFill>
                <a:srgbClr val="221304">
                  <a:lumMod val="90000"/>
                  <a:lumOff val="10000"/>
                </a:srgb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769</Words>
  <Application>Microsoft Office PowerPoint</Application>
  <PresentationFormat>On-screen Show (4:3)</PresentationFormat>
  <Paragraphs>230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Notebook</vt:lpstr>
      <vt:lpstr>Microsoft Clip Gallery</vt:lpstr>
      <vt:lpstr>HEALTH PROBLEMS  &amp;  TREATMENT JANUARY, 2014 </vt:lpstr>
      <vt:lpstr>Illnesses</vt:lpstr>
      <vt:lpstr>headache</vt:lpstr>
      <vt:lpstr>toothache</vt:lpstr>
      <vt:lpstr>earache</vt:lpstr>
      <vt:lpstr>stomachache</vt:lpstr>
      <vt:lpstr>backache</vt:lpstr>
      <vt:lpstr>sore thorat</vt:lpstr>
      <vt:lpstr>cold</vt:lpstr>
      <vt:lpstr>temperature/ fever</vt:lpstr>
      <vt:lpstr>cough</vt:lpstr>
      <vt:lpstr>flu</vt:lpstr>
      <vt:lpstr>runny nose</vt:lpstr>
      <vt:lpstr>bleeding nose</vt:lpstr>
      <vt:lpstr>measles</vt:lpstr>
      <vt:lpstr>broken leg</vt:lpstr>
      <vt:lpstr>broken arm</vt:lpstr>
      <vt:lpstr>cut</vt:lpstr>
      <vt:lpstr>eye infection</vt:lpstr>
      <vt:lpstr>sunburn</vt:lpstr>
      <vt:lpstr>hiccups</vt:lpstr>
      <vt:lpstr>I’ve/ She’s/ He’s  got</vt:lpstr>
      <vt:lpstr>Slide 23</vt:lpstr>
      <vt:lpstr>feel</vt:lpstr>
      <vt:lpstr>hurt</vt:lpstr>
      <vt:lpstr>cut</vt:lpstr>
      <vt:lpstr>sprain</vt:lpstr>
      <vt:lpstr>rash</vt:lpstr>
      <vt:lpstr>Look at the picture. What’s the problem?</vt:lpstr>
      <vt:lpstr>Slide 30</vt:lpstr>
      <vt:lpstr>Match the sentences with the correct picture</vt:lpstr>
      <vt:lpstr>Going to the doctor’s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Treatment</vt:lpstr>
      <vt:lpstr>Label these things</vt:lpstr>
      <vt:lpstr>complete the card for each patient</vt:lpstr>
      <vt:lpstr>complete the card for each patient</vt:lpstr>
      <vt:lpstr>complete the card for each patient</vt:lpstr>
      <vt:lpstr>Fill in the gaps with suitable words.</vt:lpstr>
      <vt:lpstr>Slide 59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 &amp; Past Continuous Tense  October, 2013</dc:title>
  <dc:creator>Corporate Edition</dc:creator>
  <cp:lastModifiedBy>Corporate Edition</cp:lastModifiedBy>
  <cp:revision>27</cp:revision>
  <dcterms:created xsi:type="dcterms:W3CDTF">2014-01-06T10:20:38Z</dcterms:created>
  <dcterms:modified xsi:type="dcterms:W3CDTF">2014-01-06T14:43:03Z</dcterms:modified>
</cp:coreProperties>
</file>