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4"/>
  </p:notesMasterIdLst>
  <p:handoutMasterIdLst>
    <p:handoutMasterId r:id="rId15"/>
  </p:handoutMasterIdLst>
  <p:sldIdLst>
    <p:sldId id="256" r:id="rId3"/>
    <p:sldId id="257" r:id="rId4"/>
    <p:sldId id="258" r:id="rId5"/>
    <p:sldId id="259" r:id="rId6"/>
    <p:sldId id="265" r:id="rId7"/>
    <p:sldId id="266" r:id="rId8"/>
    <p:sldId id="260" r:id="rId9"/>
    <p:sldId id="261" r:id="rId10"/>
    <p:sldId id="262" r:id="rId11"/>
    <p:sldId id="263"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274" autoAdjust="0"/>
  </p:normalViewPr>
  <p:slideViewPr>
    <p:cSldViewPr snapToGrid="0">
      <p:cViewPr varScale="1">
        <p:scale>
          <a:sx n="71" d="100"/>
          <a:sy n="71" d="100"/>
        </p:scale>
        <p:origin x="-534" y="-9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5/27/2016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dirty="0"/>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5/27/2016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dirty="0"/>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smtClean="0"/>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5/27/2016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5/27/2016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pPr/>
              <a:t>5/27/2016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a:lvl1pPr>
          </a:lstStyle>
          <a:p>
            <a:r>
              <a:rPr lang="en-US" smtClean="0"/>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pPr/>
              <a:t>5/27/2016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pPr/>
              <a:t>5/27/2016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D06EF73-9DB8-4763-865F-2F88181A4732}" type="slidenum">
              <a:rPr/>
              <a:pPr/>
              <a:t>‹#›</a:t>
            </a:fld>
            <a:endParaRPr dirty="0"/>
          </a:p>
        </p:txBody>
      </p:sp>
    </p:spTree>
    <p:extLst>
      <p:ext uri="{BB962C8B-B14F-4D97-AF65-F5344CB8AC3E}">
        <p14:creationId xmlns:p14="http://schemas.microsoft.com/office/powerpoint/2010/main" xmlns="" val="2923056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pPr/>
              <a:t>5/27/2016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405708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pPr/>
              <a:t>5/27/2016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2" name="Date Placeholder 1"/>
          <p:cNvSpPr>
            <a:spLocks noGrp="1"/>
          </p:cNvSpPr>
          <p:nvPr>
            <p:ph type="dt" sz="half" idx="10"/>
          </p:nvPr>
        </p:nvSpPr>
        <p:spPr/>
        <p:txBody>
          <a:bodyPr/>
          <a:lstStyle/>
          <a:p>
            <a:fld id="{9E583DDF-CA54-461A-A486-592D2374C532}" type="datetimeFigureOut">
              <a:rPr lang="en-US"/>
              <a:pPr/>
              <a:t>5/27/2016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5/27/2016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pPr/>
              <a:t>5/27/2016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CA8D9AD5-F248-4919-864A-CFD76CC027D6}" type="slidenum">
              <a:rPr/>
              <a:pPr/>
              <a:t>‹#›</a:t>
            </a:fld>
            <a:endParaRPr dirty="0"/>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dirty="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en-US"/>
              <a:pPr/>
              <a:t>5/27/2016</a:t>
            </a:fld>
            <a:endParaRPr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a:pPr/>
              <a:t>‹#›</a:t>
            </a:fld>
            <a:endParaRPr dirty="0"/>
          </a:p>
        </p:txBody>
      </p:sp>
    </p:spTree>
    <p:extLst>
      <p:ext uri="{BB962C8B-B14F-4D97-AF65-F5344CB8AC3E}">
        <p14:creationId xmlns:p14="http://schemas.microsoft.com/office/powerpoint/2010/main" xmlns=""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050"/>
            <a:ext cx="12192000" cy="2565701"/>
          </a:xfrm>
        </p:spPr>
        <p:txBody>
          <a:bodyPr>
            <a:normAutofit/>
          </a:bodyPr>
          <a:lstStyle/>
          <a:p>
            <a:r>
              <a:rPr lang="en-US" sz="12500" dirty="0" smtClean="0">
                <a:latin typeface="Stencil" panose="040409050D0802020404" pitchFamily="82" charset="0"/>
              </a:rPr>
              <a:t>The Military</a:t>
            </a:r>
            <a:endParaRPr lang="en-US" sz="12500" dirty="0">
              <a:latin typeface="Stencil" panose="040409050D0802020404" pitchFamily="82" charset="0"/>
            </a:endParaRPr>
          </a:p>
        </p:txBody>
      </p:sp>
      <p:sp>
        <p:nvSpPr>
          <p:cNvPr id="5" name="TextBox 4"/>
          <p:cNvSpPr txBox="1"/>
          <p:nvPr/>
        </p:nvSpPr>
        <p:spPr>
          <a:xfrm>
            <a:off x="0" y="6299517"/>
            <a:ext cx="3259567" cy="461665"/>
          </a:xfrm>
          <a:prstGeom prst="rect">
            <a:avLst/>
          </a:prstGeom>
          <a:noFill/>
        </p:spPr>
        <p:txBody>
          <a:bodyPr wrap="square" rtlCol="0">
            <a:spAutoFit/>
          </a:bodyPr>
          <a:lstStyle/>
          <a:p>
            <a:r>
              <a:rPr lang="en-US" sz="2400" dirty="0" smtClean="0">
                <a:latin typeface="Baskerville Old Face" panose="02020602080505020303" pitchFamily="18" charset="0"/>
                <a:cs typeface="Arabic Typesetting" panose="03020402040406030203" pitchFamily="66" charset="-78"/>
              </a:rPr>
              <a:t>Aleksa</a:t>
            </a:r>
            <a:r>
              <a:rPr lang="en-US" sz="2400" dirty="0" smtClean="0">
                <a:latin typeface="Baskerville Old Face" panose="02020602080505020303" pitchFamily="18" charset="0"/>
                <a:cs typeface="Arabic Typesetting" panose="03020402040406030203" pitchFamily="66" charset="-78"/>
              </a:rPr>
              <a:t> </a:t>
            </a:r>
            <a:r>
              <a:rPr lang="en-US" sz="2400" dirty="0" smtClean="0">
                <a:latin typeface="Baskerville Old Face" panose="02020602080505020303" pitchFamily="18" charset="0"/>
                <a:cs typeface="Arabic Typesetting" panose="03020402040406030203" pitchFamily="66" charset="-78"/>
              </a:rPr>
              <a:t>Rafailovi</a:t>
            </a:r>
            <a:r>
              <a:rPr lang="sr-Latn-RS" sz="2400" dirty="0" smtClean="0">
                <a:latin typeface="Baskerville Old Face" panose="02020602080505020303" pitchFamily="18" charset="0"/>
                <a:cs typeface="Arabic Typesetting" panose="03020402040406030203" pitchFamily="66" charset="-78"/>
              </a:rPr>
              <a:t>ć</a:t>
            </a:r>
            <a:r>
              <a:rPr lang="en-US" sz="2400" dirty="0" smtClean="0">
                <a:latin typeface="Baskerville Old Face" panose="02020602080505020303" pitchFamily="18" charset="0"/>
                <a:cs typeface="Arabic Typesetting" panose="03020402040406030203" pitchFamily="66" charset="-78"/>
              </a:rPr>
              <a:t> </a:t>
            </a:r>
            <a:r>
              <a:rPr lang="en-US" sz="2400" dirty="0" smtClean="0">
                <a:latin typeface="Baskerville Old Face" panose="02020602080505020303" pitchFamily="18" charset="0"/>
                <a:cs typeface="Arabic Typesetting" panose="03020402040406030203" pitchFamily="66" charset="-78"/>
              </a:rPr>
              <a:t>| VIII1</a:t>
            </a:r>
            <a:endParaRPr lang="en-US" sz="2400" dirty="0">
              <a:latin typeface="Baskerville Old Face" panose="02020602080505020303" pitchFamily="18" charset="0"/>
              <a:cs typeface="Arabic Typesetting" panose="03020402040406030203" pitchFamily="66" charset="-78"/>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02768" y="3638612"/>
            <a:ext cx="3141232" cy="2502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50670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03412" y="228600"/>
            <a:ext cx="7032811" cy="1384995"/>
          </a:xfrm>
          <a:prstGeom prst="rect">
            <a:avLst/>
          </a:prstGeom>
          <a:noFill/>
        </p:spPr>
        <p:txBody>
          <a:bodyPr wrap="square" rtlCol="0">
            <a:spAutoFit/>
          </a:bodyPr>
          <a:lstStyle/>
          <a:p>
            <a:r>
              <a:rPr lang="en-US" sz="2800" dirty="0" smtClean="0">
                <a:latin typeface="Poor Richard" panose="02080502050505020702" pitchFamily="18" charset="0"/>
              </a:rPr>
              <a:t>» Aircraft</a:t>
            </a:r>
            <a:r>
              <a:rPr lang="en-US" sz="2800" dirty="0">
                <a:latin typeface="Poor Richard" panose="02080502050505020702" pitchFamily="18" charset="0"/>
              </a:rPr>
              <a:t>: hunter Mig 29 / Mig 21</a:t>
            </a:r>
          </a:p>
          <a:p>
            <a:r>
              <a:rPr lang="en-US" sz="2800" dirty="0">
                <a:latin typeface="Poor Richard" panose="02080502050505020702" pitchFamily="18" charset="0"/>
              </a:rPr>
              <a:t>             hunter bomber "Eagle" </a:t>
            </a:r>
          </a:p>
          <a:p>
            <a:endParaRPr lang="en-US" sz="2800" dirty="0">
              <a:latin typeface="Poor Richard" panose="02080502050505020702"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0733" y="1321765"/>
            <a:ext cx="3708994" cy="4966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07640" y="3190852"/>
            <a:ext cx="5929705" cy="3265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62919" y="189453"/>
            <a:ext cx="5572460" cy="26888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056643" y="5841402"/>
            <a:ext cx="1213220" cy="523220"/>
          </a:xfrm>
          <a:prstGeom prst="rect">
            <a:avLst/>
          </a:prstGeom>
          <a:noFill/>
        </p:spPr>
        <p:txBody>
          <a:bodyPr wrap="square" rtlCol="0">
            <a:spAutoFit/>
          </a:bodyPr>
          <a:lstStyle/>
          <a:p>
            <a:r>
              <a:rPr lang="en-US" sz="2800" dirty="0" smtClean="0">
                <a:latin typeface="Arabic Typesetting" panose="03020402040406030203" pitchFamily="66" charset="-78"/>
                <a:cs typeface="Arabic Typesetting" panose="03020402040406030203" pitchFamily="66" charset="-78"/>
              </a:rPr>
              <a:t>Mig 29</a:t>
            </a:r>
            <a:endParaRPr lang="en-US" sz="2800" dirty="0">
              <a:latin typeface="Arabic Typesetting" panose="03020402040406030203" pitchFamily="66" charset="-78"/>
              <a:cs typeface="Arabic Typesetting" panose="03020402040406030203" pitchFamily="66" charset="-78"/>
            </a:endParaRPr>
          </a:p>
        </p:txBody>
      </p:sp>
      <p:sp>
        <p:nvSpPr>
          <p:cNvPr id="10" name="TextBox 9"/>
          <p:cNvSpPr txBox="1"/>
          <p:nvPr/>
        </p:nvSpPr>
        <p:spPr>
          <a:xfrm>
            <a:off x="9585063" y="2355048"/>
            <a:ext cx="1710466" cy="523220"/>
          </a:xfrm>
          <a:prstGeom prst="rect">
            <a:avLst/>
          </a:prstGeom>
          <a:noFill/>
        </p:spPr>
        <p:txBody>
          <a:bodyPr wrap="square" rtlCol="0">
            <a:spAutoFit/>
          </a:bodyPr>
          <a:lstStyle/>
          <a:p>
            <a:r>
              <a:rPr lang="en-US" sz="2800" dirty="0" smtClean="0">
                <a:latin typeface="Arabic Typesetting" panose="03020402040406030203" pitchFamily="66" charset="-78"/>
                <a:cs typeface="Arabic Typesetting" panose="03020402040406030203" pitchFamily="66" charset="-78"/>
              </a:rPr>
              <a:t>Mig 21</a:t>
            </a:r>
            <a:endParaRPr lang="en-US" sz="2800" dirty="0">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9875519" y="6057011"/>
            <a:ext cx="3754419" cy="461665"/>
          </a:xfrm>
          <a:prstGeom prst="rect">
            <a:avLst/>
          </a:prstGeom>
          <a:noFill/>
        </p:spPr>
        <p:txBody>
          <a:bodyPr wrap="square" rtlCol="0">
            <a:spAutoFit/>
          </a:bodyPr>
          <a:lstStyle/>
          <a:p>
            <a:r>
              <a:rPr lang="en-US" sz="2400" dirty="0" smtClean="0">
                <a:latin typeface="Arabic Typesetting" panose="03020402040406030203" pitchFamily="66" charset="-78"/>
                <a:cs typeface="Arabic Typesetting" panose="03020402040406030203" pitchFamily="66" charset="-78"/>
              </a:rPr>
              <a:t>“Eagle”</a:t>
            </a:r>
            <a:endParaRPr lang="en-US"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4076552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1258644"/>
            <a:ext cx="12191999" cy="584775"/>
          </a:xfrm>
          <a:prstGeom prst="rect">
            <a:avLst/>
          </a:prstGeom>
          <a:noFill/>
        </p:spPr>
        <p:txBody>
          <a:bodyPr wrap="square" rtlCol="0">
            <a:spAutoFit/>
          </a:bodyPr>
          <a:lstStyle/>
          <a:p>
            <a:pPr algn="ctr"/>
            <a:r>
              <a:rPr lang="en-US" sz="3200" dirty="0" smtClean="0">
                <a:latin typeface="Poor Richard" panose="02080502050505020702" pitchFamily="18" charset="0"/>
              </a:rPr>
              <a:t>» Thank you for listening.. «</a:t>
            </a:r>
            <a:endParaRPr lang="en-US" sz="3200" dirty="0">
              <a:latin typeface="Poor Richard" panose="02080502050505020702" pitchFamily="18" charset="0"/>
            </a:endParaRPr>
          </a:p>
        </p:txBody>
      </p:sp>
      <p:sp>
        <p:nvSpPr>
          <p:cNvPr id="4" name="TextBox 3"/>
          <p:cNvSpPr txBox="1"/>
          <p:nvPr/>
        </p:nvSpPr>
        <p:spPr>
          <a:xfrm>
            <a:off x="0" y="2022438"/>
            <a:ext cx="12192000" cy="3154710"/>
          </a:xfrm>
          <a:prstGeom prst="rect">
            <a:avLst/>
          </a:prstGeom>
          <a:noFill/>
        </p:spPr>
        <p:txBody>
          <a:bodyPr wrap="square" rtlCol="0">
            <a:spAutoFit/>
          </a:bodyPr>
          <a:lstStyle/>
          <a:p>
            <a:pPr algn="ctr"/>
            <a:r>
              <a:rPr lang="en-US" sz="19900" dirty="0" smtClean="0">
                <a:latin typeface="Stencil" panose="040409050D0802020404" pitchFamily="82" charset="0"/>
              </a:rPr>
              <a:t>THE END</a:t>
            </a:r>
            <a:endParaRPr lang="en-US" sz="19900" dirty="0">
              <a:latin typeface="Stencil" panose="040409050D0802020404" pitchFamily="82" charset="0"/>
            </a:endParaRPr>
          </a:p>
        </p:txBody>
      </p:sp>
    </p:spTree>
    <p:extLst>
      <p:ext uri="{BB962C8B-B14F-4D97-AF65-F5344CB8AC3E}">
        <p14:creationId xmlns:p14="http://schemas.microsoft.com/office/powerpoint/2010/main" xmlns="" val="33361298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4856"/>
          </a:xfrm>
        </p:spPr>
        <p:txBody>
          <a:bodyPr>
            <a:normAutofit/>
          </a:bodyPr>
          <a:lstStyle/>
          <a:p>
            <a:pPr algn="ctr"/>
            <a:r>
              <a:rPr lang="en-US" sz="7200" dirty="0" smtClean="0">
                <a:latin typeface="Stencil" panose="040409050D0802020404" pitchFamily="82" charset="0"/>
              </a:rPr>
              <a:t>The Military</a:t>
            </a:r>
            <a:endParaRPr lang="en-US" sz="7200" dirty="0">
              <a:latin typeface="Stencil" panose="040409050D0802020404" pitchFamily="82" charset="0"/>
            </a:endParaRPr>
          </a:p>
        </p:txBody>
      </p:sp>
      <p:sp>
        <p:nvSpPr>
          <p:cNvPr id="3" name="TextBox 2"/>
          <p:cNvSpPr txBox="1"/>
          <p:nvPr/>
        </p:nvSpPr>
        <p:spPr>
          <a:xfrm>
            <a:off x="338865" y="976256"/>
            <a:ext cx="10434917" cy="1815882"/>
          </a:xfrm>
          <a:prstGeom prst="rect">
            <a:avLst/>
          </a:prstGeom>
          <a:noFill/>
        </p:spPr>
        <p:txBody>
          <a:bodyPr wrap="square" rtlCol="0">
            <a:spAutoFit/>
          </a:bodyPr>
          <a:lstStyle/>
          <a:p>
            <a:pPr algn="just"/>
            <a:r>
              <a:rPr lang="en-US" sz="2800" dirty="0" smtClean="0">
                <a:latin typeface="Poor Richard" panose="02080502050505020702" pitchFamily="18" charset="0"/>
              </a:rPr>
              <a:t>› The </a:t>
            </a:r>
            <a:r>
              <a:rPr lang="en-US" sz="2800" dirty="0">
                <a:latin typeface="Poor Richard" panose="02080502050505020702" pitchFamily="18" charset="0"/>
              </a:rPr>
              <a:t>military is an armed force of defense. Organizational structure and numerical size of military are determined by the </a:t>
            </a:r>
            <a:r>
              <a:rPr lang="en-US" sz="2800" dirty="0" smtClean="0">
                <a:latin typeface="Poor Richard" panose="02080502050505020702" pitchFamily="18" charset="0"/>
              </a:rPr>
              <a:t>competent </a:t>
            </a:r>
            <a:r>
              <a:rPr lang="en-US" sz="2800" dirty="0">
                <a:latin typeface="Poor Richard" panose="02080502050505020702" pitchFamily="18" charset="0"/>
              </a:rPr>
              <a:t>authorities and it </a:t>
            </a:r>
            <a:r>
              <a:rPr lang="en-US" sz="2800" dirty="0" smtClean="0">
                <a:latin typeface="Poor Richard" panose="02080502050505020702" pitchFamily="18" charset="0"/>
              </a:rPr>
              <a:t>depend</a:t>
            </a:r>
            <a:r>
              <a:rPr lang="sr-Latn-RS" sz="2800" dirty="0" smtClean="0">
                <a:latin typeface="Poor Richard" panose="02080502050505020702" pitchFamily="18" charset="0"/>
              </a:rPr>
              <a:t>s</a:t>
            </a:r>
            <a:r>
              <a:rPr lang="en-US" sz="2800" dirty="0" smtClean="0">
                <a:latin typeface="Poor Richard" panose="02080502050505020702" pitchFamily="18" charset="0"/>
              </a:rPr>
              <a:t> </a:t>
            </a:r>
            <a:r>
              <a:rPr lang="en-US" sz="2800" dirty="0">
                <a:latin typeface="Poor Richard" panose="02080502050505020702" pitchFamily="18" charset="0"/>
              </a:rPr>
              <a:t>on the risk, resources, missions and tasks. And it is also </a:t>
            </a:r>
            <a:r>
              <a:rPr lang="en-US" sz="2800" dirty="0" smtClean="0">
                <a:latin typeface="Poor Richard" panose="02080502050505020702" pitchFamily="18" charset="0"/>
              </a:rPr>
              <a:t>organized </a:t>
            </a:r>
            <a:r>
              <a:rPr lang="sr-Latn-RS" sz="2800" dirty="0" smtClean="0">
                <a:latin typeface="Poor Richard" panose="02080502050505020702" pitchFamily="18" charset="0"/>
              </a:rPr>
              <a:t>according to </a:t>
            </a:r>
            <a:r>
              <a:rPr lang="en-US" sz="2800" dirty="0" smtClean="0">
                <a:latin typeface="Poor Richard" panose="02080502050505020702" pitchFamily="18" charset="0"/>
              </a:rPr>
              <a:t>the </a:t>
            </a:r>
            <a:r>
              <a:rPr lang="en-US" sz="2800" dirty="0">
                <a:latin typeface="Poor Richard" panose="02080502050505020702" pitchFamily="18" charset="0"/>
              </a:rPr>
              <a:t>strategy.</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5313" y="2792138"/>
            <a:ext cx="3896006" cy="2366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44118" y="2612714"/>
            <a:ext cx="3824567" cy="2545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78195" y="3455149"/>
            <a:ext cx="4179047" cy="28085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074007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08790" y="344244"/>
            <a:ext cx="9542033" cy="1384995"/>
          </a:xfrm>
          <a:prstGeom prst="rect">
            <a:avLst/>
          </a:prstGeom>
          <a:noFill/>
        </p:spPr>
        <p:txBody>
          <a:bodyPr wrap="square" rtlCol="0">
            <a:spAutoFit/>
          </a:bodyPr>
          <a:lstStyle/>
          <a:p>
            <a:pPr algn="just"/>
            <a:r>
              <a:rPr lang="en-US" sz="2800" dirty="0" smtClean="0">
                <a:latin typeface="Poor Richard" panose="02080502050505020702" pitchFamily="18" charset="0"/>
              </a:rPr>
              <a:t>› The </a:t>
            </a:r>
            <a:r>
              <a:rPr lang="en-US" sz="2800" dirty="0">
                <a:latin typeface="Poor Richard" panose="02080502050505020702" pitchFamily="18" charset="0"/>
              </a:rPr>
              <a:t>military is divided into species and </a:t>
            </a:r>
            <a:r>
              <a:rPr lang="en-US" sz="2800" dirty="0" smtClean="0">
                <a:latin typeface="Poor Richard" panose="02080502050505020702" pitchFamily="18" charset="0"/>
              </a:rPr>
              <a:t>genres. Also </a:t>
            </a:r>
            <a:r>
              <a:rPr lang="en-US" sz="2800" dirty="0">
                <a:latin typeface="Poor Richard" panose="02080502050505020702" pitchFamily="18" charset="0"/>
              </a:rPr>
              <a:t>it </a:t>
            </a:r>
            <a:r>
              <a:rPr lang="en-US" sz="2800" dirty="0" smtClean="0">
                <a:latin typeface="Poor Richard" panose="02080502050505020702" pitchFamily="18" charset="0"/>
              </a:rPr>
              <a:t>develops </a:t>
            </a:r>
            <a:r>
              <a:rPr lang="en-US" sz="2800" dirty="0">
                <a:latin typeface="Poor Richard" panose="02080502050505020702" pitchFamily="18" charset="0"/>
              </a:rPr>
              <a:t>its own system of training and logistic, and </a:t>
            </a:r>
            <a:r>
              <a:rPr lang="en-US" sz="2800" dirty="0" smtClean="0">
                <a:latin typeface="Poor Richard" panose="02080502050505020702" pitchFamily="18" charset="0"/>
              </a:rPr>
              <a:t>it relies </a:t>
            </a:r>
            <a:r>
              <a:rPr lang="en-US" sz="2800" dirty="0">
                <a:latin typeface="Poor Richard" panose="02080502050505020702" pitchFamily="18" charset="0"/>
              </a:rPr>
              <a:t>on the resources of the state.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7694" y="1729239"/>
            <a:ext cx="5116985" cy="4299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295" y="2092590"/>
            <a:ext cx="5827168" cy="3710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155493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04395" y="86061"/>
            <a:ext cx="10311205" cy="2677656"/>
          </a:xfrm>
          <a:prstGeom prst="rect">
            <a:avLst/>
          </a:prstGeom>
          <a:noFill/>
        </p:spPr>
        <p:txBody>
          <a:bodyPr wrap="square" rtlCol="0">
            <a:spAutoFit/>
          </a:bodyPr>
          <a:lstStyle/>
          <a:p>
            <a:pPr algn="just"/>
            <a:r>
              <a:rPr lang="en-US" sz="2800" dirty="0" smtClean="0">
                <a:latin typeface="Poor Richard" panose="02080502050505020702" pitchFamily="18" charset="0"/>
              </a:rPr>
              <a:t>› Missions </a:t>
            </a:r>
            <a:r>
              <a:rPr lang="en-US" sz="2800" dirty="0">
                <a:latin typeface="Poor Richard" panose="02080502050505020702" pitchFamily="18" charset="0"/>
              </a:rPr>
              <a:t>and tasks of the military </a:t>
            </a:r>
            <a:r>
              <a:rPr lang="en-US" sz="2800" dirty="0" smtClean="0">
                <a:latin typeface="Poor Richard" panose="02080502050505020702" pitchFamily="18" charset="0"/>
              </a:rPr>
              <a:t>are defined by the </a:t>
            </a:r>
            <a:r>
              <a:rPr lang="en-US" sz="2800" dirty="0" smtClean="0">
                <a:latin typeface="Poor Richard" panose="02080502050505020702" pitchFamily="18" charset="0"/>
              </a:rPr>
              <a:t>Assembly. </a:t>
            </a:r>
            <a:endParaRPr lang="en-US" sz="2800" dirty="0">
              <a:latin typeface="Poor Richard" panose="02080502050505020702" pitchFamily="18" charset="0"/>
            </a:endParaRPr>
          </a:p>
          <a:p>
            <a:pPr algn="just"/>
            <a:r>
              <a:rPr lang="en-US" sz="2800" dirty="0">
                <a:latin typeface="Poor Richard" panose="02080502050505020702" pitchFamily="18" charset="0"/>
              </a:rPr>
              <a:t>Missions of military are: defending the country from enemies, the participation of the peace in the country and </a:t>
            </a:r>
            <a:r>
              <a:rPr lang="en-US" sz="2800" dirty="0" smtClean="0">
                <a:latin typeface="Poor Richard" panose="02080502050505020702" pitchFamily="18" charset="0"/>
              </a:rPr>
              <a:t>the world</a:t>
            </a:r>
            <a:r>
              <a:rPr lang="en-US" sz="2800" dirty="0">
                <a:latin typeface="Poor Richard" panose="02080502050505020702" pitchFamily="18" charset="0"/>
              </a:rPr>
              <a:t>, support after some natural disasters.</a:t>
            </a:r>
          </a:p>
          <a:p>
            <a:pPr algn="just"/>
            <a:r>
              <a:rPr lang="en-US" sz="2800" dirty="0">
                <a:latin typeface="Poor Richard" panose="02080502050505020702" pitchFamily="18" charset="0"/>
              </a:rPr>
              <a:t>Tasks of military are: prevention </a:t>
            </a:r>
            <a:r>
              <a:rPr lang="en-US" sz="2800" dirty="0" smtClean="0">
                <a:latin typeface="Poor Richard" panose="02080502050505020702" pitchFamily="18" charset="0"/>
              </a:rPr>
              <a:t>of armed </a:t>
            </a:r>
            <a:r>
              <a:rPr lang="en-US" sz="2800" dirty="0">
                <a:latin typeface="Poor Richard" panose="02080502050505020702" pitchFamily="18" charset="0"/>
              </a:rPr>
              <a:t>attacks, </a:t>
            </a:r>
            <a:r>
              <a:rPr lang="en-US" sz="2800" dirty="0" smtClean="0">
                <a:latin typeface="Poor Richard" panose="02080502050505020702" pitchFamily="18" charset="0"/>
              </a:rPr>
              <a:t>the </a:t>
            </a:r>
            <a:r>
              <a:rPr lang="en-US" sz="2800" dirty="0" err="1" smtClean="0">
                <a:latin typeface="Poor Richard" panose="02080502050505020702" pitchFamily="18" charset="0"/>
              </a:rPr>
              <a:t>defence</a:t>
            </a:r>
            <a:r>
              <a:rPr lang="en-US" sz="2800" dirty="0" smtClean="0">
                <a:latin typeface="Poor Richard" panose="02080502050505020702" pitchFamily="18" charset="0"/>
              </a:rPr>
              <a:t> </a:t>
            </a:r>
            <a:r>
              <a:rPr lang="en-US" sz="2800" dirty="0">
                <a:latin typeface="Poor Richard" panose="02080502050505020702" pitchFamily="18" charset="0"/>
              </a:rPr>
              <a:t>of the </a:t>
            </a:r>
            <a:r>
              <a:rPr lang="en-US" sz="2800" dirty="0" smtClean="0">
                <a:latin typeface="Poor Richard" panose="02080502050505020702" pitchFamily="18" charset="0"/>
              </a:rPr>
              <a:t>territory, </a:t>
            </a:r>
            <a:r>
              <a:rPr lang="en-US" sz="2800" dirty="0">
                <a:latin typeface="Poor Richard" panose="02080502050505020702" pitchFamily="18" charset="0"/>
              </a:rPr>
              <a:t>training soldiers, etc.</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988" y="3113274"/>
            <a:ext cx="4068856" cy="2699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2648" y="2609185"/>
            <a:ext cx="5600783" cy="3707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962578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33424"/>
          </a:xfrm>
        </p:spPr>
        <p:txBody>
          <a:bodyPr>
            <a:normAutofit/>
          </a:bodyPr>
          <a:lstStyle/>
          <a:p>
            <a:pPr algn="ctr"/>
            <a:r>
              <a:rPr lang="en-US" sz="6600" dirty="0" smtClean="0">
                <a:latin typeface="Stencil" panose="040409050D0802020404" pitchFamily="82" charset="0"/>
              </a:rPr>
              <a:t>The Military of Serbia</a:t>
            </a:r>
            <a:endParaRPr lang="en-US" sz="6600" dirty="0">
              <a:latin typeface="Stencil" panose="040409050D0802020404" pitchFamily="82" charset="0"/>
            </a:endParaRPr>
          </a:p>
        </p:txBody>
      </p:sp>
      <p:sp>
        <p:nvSpPr>
          <p:cNvPr id="3" name="TextBox 2"/>
          <p:cNvSpPr txBox="1"/>
          <p:nvPr/>
        </p:nvSpPr>
        <p:spPr>
          <a:xfrm>
            <a:off x="726142" y="1125848"/>
            <a:ext cx="10623176" cy="1785104"/>
          </a:xfrm>
          <a:prstGeom prst="rect">
            <a:avLst/>
          </a:prstGeom>
          <a:noFill/>
        </p:spPr>
        <p:txBody>
          <a:bodyPr wrap="square" rtlCol="0">
            <a:spAutoFit/>
          </a:bodyPr>
          <a:lstStyle/>
          <a:p>
            <a:pPr algn="just"/>
            <a:r>
              <a:rPr lang="en-US" sz="2200" dirty="0" smtClean="0">
                <a:latin typeface="Poor Richard" panose="02080502050505020702" pitchFamily="18" charset="0"/>
              </a:rPr>
              <a:t>» The </a:t>
            </a:r>
            <a:r>
              <a:rPr lang="en-US" sz="2200" dirty="0">
                <a:latin typeface="Poor Richard" panose="02080502050505020702" pitchFamily="18" charset="0"/>
              </a:rPr>
              <a:t>Serbian Army is armed formations of the Republic of Serbia. It was officially created on June 8, 2006, by decree of the National Assembly of the Republic of Serbia. It was created after the declaration of independence of Montenegro from those parts of the Army of Serbia and Montenegro </a:t>
            </a:r>
            <a:r>
              <a:rPr lang="en-US" sz="2200" dirty="0" smtClean="0">
                <a:latin typeface="Poor Richard" panose="02080502050505020702" pitchFamily="18" charset="0"/>
              </a:rPr>
              <a:t>that </a:t>
            </a:r>
            <a:r>
              <a:rPr lang="en-US" sz="2200" dirty="0">
                <a:latin typeface="Poor Richard" panose="02080502050505020702" pitchFamily="18" charset="0"/>
              </a:rPr>
              <a:t>were on the territory of Serbia. </a:t>
            </a:r>
            <a:endParaRPr lang="en-US" sz="2200" dirty="0" smtClean="0">
              <a:latin typeface="Poor Richard" panose="02080502050505020702" pitchFamily="18" charset="0"/>
            </a:endParaRPr>
          </a:p>
          <a:p>
            <a:pPr algn="just"/>
            <a:r>
              <a:rPr lang="en-US" sz="2200" dirty="0" smtClean="0">
                <a:latin typeface="Poor Richard" panose="02080502050505020702" pitchFamily="18" charset="0"/>
              </a:rPr>
              <a:t>» </a:t>
            </a:r>
            <a:r>
              <a:rPr lang="en-US" sz="2200" dirty="0">
                <a:latin typeface="Poor Richard" panose="02080502050505020702" pitchFamily="18" charset="0"/>
              </a:rPr>
              <a:t>Some of ranks in </a:t>
            </a:r>
            <a:r>
              <a:rPr lang="en-US" sz="2200" dirty="0" smtClean="0">
                <a:latin typeface="Poor Richard" panose="02080502050505020702" pitchFamily="18" charset="0"/>
              </a:rPr>
              <a:t>Serbian military </a:t>
            </a:r>
            <a:r>
              <a:rPr lang="en-US" sz="2200" dirty="0">
                <a:latin typeface="Poor Richard" panose="02080502050505020702" pitchFamily="18" charset="0"/>
              </a:rPr>
              <a:t>are: commander, captain, major, general, sergeant, corporal, etc.</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47376" y="3165693"/>
            <a:ext cx="5620275" cy="316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431" y="3165693"/>
            <a:ext cx="4942179" cy="3250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1178862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95836" y="188748"/>
            <a:ext cx="10475258" cy="1200329"/>
          </a:xfrm>
          <a:prstGeom prst="rect">
            <a:avLst/>
          </a:prstGeom>
          <a:noFill/>
        </p:spPr>
        <p:txBody>
          <a:bodyPr wrap="square" rtlCol="0">
            <a:spAutoFit/>
          </a:bodyPr>
          <a:lstStyle/>
          <a:p>
            <a:pPr algn="just"/>
            <a:r>
              <a:rPr lang="en-US" sz="3600" dirty="0" smtClean="0">
                <a:latin typeface="Poor Richard" panose="02080502050505020702" pitchFamily="18" charset="0"/>
              </a:rPr>
              <a:t>»The </a:t>
            </a:r>
            <a:r>
              <a:rPr lang="en-US" sz="3600" dirty="0">
                <a:latin typeface="Poor Richard" panose="02080502050505020702" pitchFamily="18" charset="0"/>
              </a:rPr>
              <a:t>Army of Serbia celebrates </a:t>
            </a:r>
            <a:r>
              <a:rPr lang="en-US" sz="3600" dirty="0" smtClean="0">
                <a:latin typeface="Poor Richard" panose="02080502050505020702" pitchFamily="18" charset="0"/>
              </a:rPr>
              <a:t>23</a:t>
            </a:r>
            <a:r>
              <a:rPr lang="en-US" sz="3600" baseline="30000" dirty="0" smtClean="0">
                <a:latin typeface="Poor Richard" panose="02080502050505020702" pitchFamily="18" charset="0"/>
              </a:rPr>
              <a:t>rd</a:t>
            </a:r>
            <a:r>
              <a:rPr lang="en-US" sz="3600" dirty="0" smtClean="0">
                <a:latin typeface="Poor Richard" panose="02080502050505020702" pitchFamily="18" charset="0"/>
              </a:rPr>
              <a:t>  April, because </a:t>
            </a:r>
            <a:r>
              <a:rPr lang="en-US" sz="3600" dirty="0">
                <a:latin typeface="Poor Richard" panose="02080502050505020702" pitchFamily="18" charset="0"/>
              </a:rPr>
              <a:t>on that day in </a:t>
            </a:r>
            <a:r>
              <a:rPr lang="en-US" sz="3600" dirty="0" smtClean="0">
                <a:latin typeface="Poor Richard" panose="02080502050505020702" pitchFamily="18" charset="0"/>
              </a:rPr>
              <a:t>1815 </a:t>
            </a:r>
            <a:r>
              <a:rPr lang="en-US" sz="3600" dirty="0" smtClean="0">
                <a:latin typeface="Poor Richard" panose="02080502050505020702" pitchFamily="18" charset="0"/>
              </a:rPr>
              <a:t> the Second </a:t>
            </a:r>
            <a:r>
              <a:rPr lang="en-US" sz="3600" dirty="0">
                <a:latin typeface="Poor Richard" panose="02080502050505020702" pitchFamily="18" charset="0"/>
              </a:rPr>
              <a:t>Serbian </a:t>
            </a:r>
            <a:r>
              <a:rPr lang="en-US" sz="3600" dirty="0" smtClean="0">
                <a:latin typeface="Poor Richard" panose="02080502050505020702" pitchFamily="18" charset="0"/>
              </a:rPr>
              <a:t>Uprising was raised .</a:t>
            </a:r>
            <a:endParaRPr lang="en-US" sz="3600" dirty="0">
              <a:latin typeface="Poor Richard" panose="02080502050505020702"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52882" y="1496163"/>
            <a:ext cx="4948517" cy="3301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450" y="1496163"/>
            <a:ext cx="4494679" cy="3037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74944" y="2910664"/>
            <a:ext cx="4865619" cy="3246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73612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22728" y="228600"/>
            <a:ext cx="10071848" cy="1077218"/>
          </a:xfrm>
          <a:prstGeom prst="rect">
            <a:avLst/>
          </a:prstGeom>
          <a:noFill/>
        </p:spPr>
        <p:txBody>
          <a:bodyPr wrap="square" rtlCol="0">
            <a:spAutoFit/>
          </a:bodyPr>
          <a:lstStyle/>
          <a:p>
            <a:r>
              <a:rPr lang="en-US" sz="3200" dirty="0" smtClean="0">
                <a:latin typeface="Poor Richard" panose="02080502050505020702" pitchFamily="18" charset="0"/>
              </a:rPr>
              <a:t>› Types </a:t>
            </a:r>
            <a:r>
              <a:rPr lang="en-US" sz="3200" dirty="0">
                <a:latin typeface="Poor Richard" panose="02080502050505020702" pitchFamily="18" charset="0"/>
              </a:rPr>
              <a:t>of </a:t>
            </a:r>
            <a:r>
              <a:rPr lang="en-US" sz="3200" dirty="0" smtClean="0">
                <a:latin typeface="Poor Richard" panose="02080502050505020702" pitchFamily="18" charset="0"/>
              </a:rPr>
              <a:t>military in Serbia </a:t>
            </a:r>
            <a:r>
              <a:rPr lang="en-US" sz="3200" dirty="0">
                <a:latin typeface="Poor Richard" panose="02080502050505020702" pitchFamily="18" charset="0"/>
              </a:rPr>
              <a:t>are: army</a:t>
            </a:r>
            <a:r>
              <a:rPr lang="en-US" sz="3200" dirty="0" smtClean="0">
                <a:latin typeface="Poor Richard" panose="02080502050505020702" pitchFamily="18" charset="0"/>
              </a:rPr>
              <a:t>,  </a:t>
            </a:r>
            <a:r>
              <a:rPr lang="en-US" sz="3200" dirty="0">
                <a:latin typeface="Poor Richard" panose="02080502050505020702" pitchFamily="18" charset="0"/>
              </a:rPr>
              <a:t>Air Force, </a:t>
            </a:r>
            <a:r>
              <a:rPr lang="en-US" sz="3200" dirty="0" smtClean="0">
                <a:latin typeface="Poor Richard" panose="02080502050505020702" pitchFamily="18" charset="0"/>
              </a:rPr>
              <a:t>air defense.</a:t>
            </a:r>
            <a:endParaRPr lang="en-US" sz="3200" dirty="0">
              <a:latin typeface="Poor Richard" panose="02080502050505020702" pitchFamily="18" charset="0"/>
            </a:endParaRPr>
          </a:p>
          <a:p>
            <a:r>
              <a:rPr lang="en-US" sz="3200" dirty="0">
                <a:latin typeface="Poor Richard" panose="02080502050505020702" pitchFamily="18" charset="0"/>
              </a:rPr>
              <a:t>Some of the </a:t>
            </a:r>
            <a:r>
              <a:rPr lang="en-US" sz="3200" dirty="0" smtClean="0">
                <a:latin typeface="Poor Richard" panose="02080502050505020702" pitchFamily="18" charset="0"/>
              </a:rPr>
              <a:t>genres </a:t>
            </a:r>
            <a:r>
              <a:rPr lang="en-US" sz="3200" dirty="0">
                <a:latin typeface="Poor Richard" panose="02080502050505020702" pitchFamily="18" charset="0"/>
              </a:rPr>
              <a:t>are</a:t>
            </a:r>
            <a:r>
              <a:rPr lang="en-US" sz="3200" dirty="0" smtClean="0">
                <a:latin typeface="Poor Richard" panose="02080502050505020702" pitchFamily="18" charset="0"/>
              </a:rPr>
              <a:t>: infantry, </a:t>
            </a:r>
            <a:r>
              <a:rPr lang="en-US" sz="3200" dirty="0">
                <a:latin typeface="Poor Richard" panose="02080502050505020702" pitchFamily="18" charset="0"/>
              </a:rPr>
              <a:t>artillery, aviation, etc.</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9000" y="1305818"/>
            <a:ext cx="4572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92184" y="3020318"/>
            <a:ext cx="4902947" cy="3254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2728" y="1305818"/>
            <a:ext cx="4463931" cy="2964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314371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430306" y="228600"/>
            <a:ext cx="6400800" cy="954107"/>
          </a:xfrm>
          <a:prstGeom prst="rect">
            <a:avLst/>
          </a:prstGeom>
          <a:noFill/>
        </p:spPr>
        <p:txBody>
          <a:bodyPr wrap="square" rtlCol="0">
            <a:spAutoFit/>
          </a:bodyPr>
          <a:lstStyle/>
          <a:p>
            <a:r>
              <a:rPr lang="en-US" sz="2800" dirty="0" smtClean="0">
                <a:latin typeface="Poor Richard" panose="02080502050505020702" pitchFamily="18" charset="0"/>
              </a:rPr>
              <a:t>» Artillery</a:t>
            </a:r>
            <a:r>
              <a:rPr lang="en-US" sz="2800" dirty="0">
                <a:latin typeface="Poor Richard" panose="02080502050505020702" pitchFamily="18" charset="0"/>
              </a:rPr>
              <a:t>: 122mm howitzers 230 </a:t>
            </a:r>
          </a:p>
          <a:p>
            <a:r>
              <a:rPr lang="en-US" sz="2800" dirty="0">
                <a:latin typeface="Poor Richard" panose="02080502050505020702" pitchFamily="18" charset="0"/>
              </a:rPr>
              <a:t>              self-propelled howitzers </a:t>
            </a:r>
            <a:r>
              <a:rPr lang="en-US" sz="2800" dirty="0" smtClean="0">
                <a:latin typeface="Poor Richard" panose="02080502050505020702" pitchFamily="18" charset="0"/>
              </a:rPr>
              <a:t>2S1 </a:t>
            </a:r>
            <a:r>
              <a:rPr lang="en-US" sz="2800" dirty="0">
                <a:latin typeface="Poor Richard" panose="02080502050505020702" pitchFamily="18" charset="0"/>
              </a:rPr>
              <a:t>"Carnation"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9976" y="1266263"/>
            <a:ext cx="6131859" cy="4598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64623" y="2114059"/>
            <a:ext cx="5856194" cy="3904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767827" y="5356897"/>
            <a:ext cx="4788946" cy="584775"/>
          </a:xfrm>
          <a:prstGeom prst="rect">
            <a:avLst/>
          </a:prstGeom>
          <a:noFill/>
        </p:spPr>
        <p:txBody>
          <a:bodyPr wrap="square" rtlCol="0">
            <a:spAutoFit/>
          </a:bodyPr>
          <a:lstStyle/>
          <a:p>
            <a:r>
              <a:rPr lang="en-US" sz="3200" dirty="0" smtClean="0">
                <a:latin typeface="Arabic Typesetting" panose="03020402040406030203" pitchFamily="66" charset="-78"/>
                <a:cs typeface="Arabic Typesetting" panose="03020402040406030203" pitchFamily="66" charset="-78"/>
              </a:rPr>
              <a:t>self-propelled howitzers2S1 “Carnation”</a:t>
            </a:r>
            <a:endParaRPr lang="en-US" sz="3200" dirty="0">
              <a:latin typeface="Arabic Typesetting" panose="03020402040406030203" pitchFamily="66" charset="-78"/>
              <a:cs typeface="Arabic Typesetting" panose="03020402040406030203" pitchFamily="66" charset="-78"/>
            </a:endParaRPr>
          </a:p>
        </p:txBody>
      </p:sp>
      <p:sp>
        <p:nvSpPr>
          <p:cNvPr id="11" name="TextBox 10"/>
          <p:cNvSpPr txBox="1"/>
          <p:nvPr/>
        </p:nvSpPr>
        <p:spPr>
          <a:xfrm>
            <a:off x="6314065" y="5603547"/>
            <a:ext cx="5357309" cy="523220"/>
          </a:xfrm>
          <a:prstGeom prst="rect">
            <a:avLst/>
          </a:prstGeom>
          <a:noFill/>
        </p:spPr>
        <p:txBody>
          <a:bodyPr wrap="square" rtlCol="0">
            <a:spAutoFit/>
          </a:bodyPr>
          <a:lstStyle/>
          <a:p>
            <a:r>
              <a:rPr lang="en-US" sz="2800" dirty="0" smtClean="0">
                <a:latin typeface="Arabic Typesetting" panose="03020402040406030203" pitchFamily="66" charset="-78"/>
                <a:cs typeface="Arabic Typesetting" panose="03020402040406030203" pitchFamily="66" charset="-78"/>
              </a:rPr>
              <a:t>122mm howitzers 230</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3428152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76517" y="255494"/>
            <a:ext cx="6454589" cy="1384995"/>
          </a:xfrm>
          <a:prstGeom prst="rect">
            <a:avLst/>
          </a:prstGeom>
          <a:noFill/>
        </p:spPr>
        <p:txBody>
          <a:bodyPr wrap="square" rtlCol="0">
            <a:spAutoFit/>
          </a:bodyPr>
          <a:lstStyle/>
          <a:p>
            <a:r>
              <a:rPr lang="en-US" sz="2800" dirty="0" smtClean="0">
                <a:latin typeface="Poor Richard" panose="02080502050505020702" pitchFamily="18" charset="0"/>
              </a:rPr>
              <a:t>» Infantry </a:t>
            </a:r>
            <a:r>
              <a:rPr lang="en-US" sz="2800" dirty="0">
                <a:latin typeface="Poor Richard" panose="02080502050505020702" pitchFamily="18" charset="0"/>
              </a:rPr>
              <a:t>weapons: automatic pistol "Scorpion"</a:t>
            </a:r>
          </a:p>
          <a:p>
            <a:r>
              <a:rPr lang="en-US" sz="2800" dirty="0">
                <a:latin typeface="Poor Richard" panose="02080502050505020702" pitchFamily="18" charset="0"/>
              </a:rPr>
              <a:t>                         </a:t>
            </a:r>
            <a:r>
              <a:rPr lang="en-US" sz="2800" dirty="0" smtClean="0">
                <a:latin typeface="Poor Richard" panose="02080502050505020702" pitchFamily="18" charset="0"/>
              </a:rPr>
              <a:t>                    </a:t>
            </a:r>
            <a:r>
              <a:rPr lang="en-US" sz="2800" dirty="0">
                <a:latin typeface="Poor Richard" panose="02080502050505020702" pitchFamily="18" charset="0"/>
              </a:rPr>
              <a:t>Sniper M93 / M91 / M47</a:t>
            </a:r>
          </a:p>
          <a:p>
            <a:r>
              <a:rPr lang="en-US" sz="2800" dirty="0">
                <a:latin typeface="Poor Richard" panose="02080502050505020702" pitchFamily="18" charset="0"/>
              </a:rPr>
              <a:t>                          </a:t>
            </a:r>
            <a:r>
              <a:rPr lang="en-US" sz="2800" dirty="0" smtClean="0">
                <a:latin typeface="Poor Richard" panose="02080502050505020702" pitchFamily="18" charset="0"/>
              </a:rPr>
              <a:t>                   mortal </a:t>
            </a:r>
            <a:r>
              <a:rPr lang="en-US" sz="2800" dirty="0">
                <a:latin typeface="Poor Richard" panose="02080502050505020702" pitchFamily="18" charset="0"/>
              </a:rPr>
              <a:t>M74 / M75</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8183" y="1640489"/>
            <a:ext cx="5271248" cy="2971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76517" y="4088935"/>
            <a:ext cx="4367605" cy="523220"/>
          </a:xfrm>
          <a:prstGeom prst="rect">
            <a:avLst/>
          </a:prstGeom>
          <a:noFill/>
        </p:spPr>
        <p:txBody>
          <a:bodyPr wrap="square" rtlCol="0">
            <a:spAutoFit/>
          </a:bodyPr>
          <a:lstStyle/>
          <a:p>
            <a:r>
              <a:rPr lang="en-US" sz="2800" dirty="0" smtClean="0">
                <a:latin typeface="Arabic Typesetting" panose="03020402040406030203" pitchFamily="66" charset="-78"/>
                <a:cs typeface="Arabic Typesetting" panose="03020402040406030203" pitchFamily="66" charset="-78"/>
              </a:rPr>
              <a:t>M47</a:t>
            </a:r>
            <a:endParaRPr lang="en-US" sz="2800" dirty="0">
              <a:latin typeface="Arabic Typesetting" panose="03020402040406030203" pitchFamily="66" charset="-78"/>
              <a:cs typeface="Arabic Typesetting" panose="03020402040406030203" pitchFamily="66" charset="-7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77953" y="486783"/>
            <a:ext cx="4143487" cy="3107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31254" y="3316927"/>
            <a:ext cx="4498030" cy="2938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10165977" y="3126322"/>
            <a:ext cx="2183802" cy="523220"/>
          </a:xfrm>
          <a:prstGeom prst="rect">
            <a:avLst/>
          </a:prstGeom>
          <a:noFill/>
        </p:spPr>
        <p:txBody>
          <a:bodyPr wrap="square" rtlCol="0">
            <a:spAutoFit/>
          </a:bodyPr>
          <a:lstStyle/>
          <a:p>
            <a:r>
              <a:rPr lang="en-US" sz="2800" dirty="0" smtClean="0">
                <a:latin typeface="Arabic Typesetting" panose="03020402040406030203" pitchFamily="66" charset="-78"/>
                <a:cs typeface="Arabic Typesetting" panose="03020402040406030203" pitchFamily="66" charset="-78"/>
              </a:rPr>
              <a:t>“Scorpion”</a:t>
            </a:r>
            <a:endParaRPr lang="en-US" sz="2800" dirty="0">
              <a:latin typeface="Arabic Typesetting" panose="03020402040406030203" pitchFamily="66" charset="-78"/>
              <a:cs typeface="Arabic Typesetting" panose="03020402040406030203" pitchFamily="66" charset="-78"/>
            </a:endParaRPr>
          </a:p>
        </p:txBody>
      </p:sp>
      <p:sp>
        <p:nvSpPr>
          <p:cNvPr id="15" name="TextBox 14"/>
          <p:cNvSpPr txBox="1"/>
          <p:nvPr/>
        </p:nvSpPr>
        <p:spPr>
          <a:xfrm>
            <a:off x="7627839" y="5732227"/>
            <a:ext cx="1602889" cy="523220"/>
          </a:xfrm>
          <a:prstGeom prst="rect">
            <a:avLst/>
          </a:prstGeom>
          <a:noFill/>
        </p:spPr>
        <p:txBody>
          <a:bodyPr wrap="square" rtlCol="0">
            <a:spAutoFit/>
          </a:bodyPr>
          <a:lstStyle/>
          <a:p>
            <a:r>
              <a:rPr lang="en-US" sz="2800" dirty="0" smtClean="0">
                <a:latin typeface="Arabic Typesetting" panose="03020402040406030203" pitchFamily="66" charset="-78"/>
                <a:cs typeface="Arabic Typesetting" panose="03020402040406030203" pitchFamily="66" charset="-78"/>
              </a:rPr>
              <a:t>M91</a:t>
            </a:r>
            <a:endParaRPr lang="en-US" sz="2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xmlns="" val="1038788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BBF5D7C-90AF-408A-B515-5CD5355B6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Teal banded presentation (widescreen)</Template>
  <TotalTime>101</TotalTime>
  <Words>370</Words>
  <Application>Microsoft Office PowerPoint</Application>
  <PresentationFormat>Custom</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Banded Design Teal 16x9</vt:lpstr>
      <vt:lpstr>The Military</vt:lpstr>
      <vt:lpstr>The Military</vt:lpstr>
      <vt:lpstr>Slide 3</vt:lpstr>
      <vt:lpstr>Slide 4</vt:lpstr>
      <vt:lpstr>The Military of Serbia</vt:lpstr>
      <vt:lpstr>Slide 6</vt:lpstr>
      <vt:lpstr>Slide 7</vt:lpstr>
      <vt:lpstr>Slide 8</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Military</dc:title>
  <dc:creator>Marta Milenkovic</dc:creator>
  <cp:keywords/>
  <cp:lastModifiedBy>Corporate Edition</cp:lastModifiedBy>
  <cp:revision>10</cp:revision>
  <dcterms:created xsi:type="dcterms:W3CDTF">2016-05-15T10:29:31Z</dcterms:created>
  <dcterms:modified xsi:type="dcterms:W3CDTF">2016-05-26T22:12:36Z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