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56" r:id="rId3"/>
    <p:sldId id="257" r:id="rId4"/>
    <p:sldId id="268" r:id="rId5"/>
    <p:sldId id="258" r:id="rId6"/>
    <p:sldId id="259" r:id="rId7"/>
    <p:sldId id="267" r:id="rId8"/>
    <p:sldId id="260" r:id="rId9"/>
    <p:sldId id="261" r:id="rId10"/>
    <p:sldId id="262" r:id="rId11"/>
    <p:sldId id="263" r:id="rId12"/>
    <p:sldId id="264" r:id="rId13"/>
    <p:sldId id="265" r:id="rId14"/>
    <p:sldId id="270" r:id="rId15"/>
    <p:sldId id="271" r:id="rId16"/>
    <p:sldId id="269"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2" autoAdjust="0"/>
    <p:restoredTop sz="84412" autoAdjust="0"/>
  </p:normalViewPr>
  <p:slideViewPr>
    <p:cSldViewPr snapToGrid="0">
      <p:cViewPr varScale="1">
        <p:scale>
          <a:sx n="71" d="100"/>
          <a:sy n="71" d="100"/>
        </p:scale>
        <p:origin x="-606" y="-9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pPr/>
              <a:t>5/26/2016</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pPr/>
              <a:t>‹#›</a:t>
            </a:fld>
            <a:endParaRPr dirty="0"/>
          </a:p>
        </p:txBody>
      </p:sp>
    </p:spTree>
    <p:extLst>
      <p:ext uri="{BB962C8B-B14F-4D97-AF65-F5344CB8AC3E}">
        <p14:creationId xmlns=""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pPr/>
              <a:t>5/26/2016</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pPr/>
              <a:t>‹#›</a:t>
            </a:fld>
            <a:endParaRPr dirty="0"/>
          </a:p>
        </p:txBody>
      </p:sp>
    </p:spTree>
    <p:extLst>
      <p:ext uri="{BB962C8B-B14F-4D97-AF65-F5344CB8AC3E}">
        <p14:creationId xmlns=""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1</a:t>
            </a:fld>
            <a:endParaRPr lang="en-US" dirty="0"/>
          </a:p>
        </p:txBody>
      </p:sp>
    </p:spTree>
    <p:extLst>
      <p:ext uri="{BB962C8B-B14F-4D97-AF65-F5344CB8AC3E}">
        <p14:creationId xmlns="" xmlns:p14="http://schemas.microsoft.com/office/powerpoint/2010/main" val="448982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n-US" smtClean="0"/>
              <a:t>Click to edit Master title style</a:t>
            </a:r>
            <a:endParaRPr/>
          </a:p>
        </p:txBody>
      </p: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189" indent="0" algn="ctr">
              <a:buNone/>
              <a:defRPr sz="28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a:p>
        </p:txBody>
      </p:sp>
      <p:pic>
        <p:nvPicPr>
          <p:cNvPr id="9" name="Picture 8" descr="Closeup of test tubes"/>
          <p:cNvPicPr>
            <a:picLocks noChangeAspect="1"/>
          </p:cNvPicPr>
          <p:nvPr/>
        </p:nvPicPr>
        <p:blipFill rotWithShape="1">
          <a:blip r:embed="rId2" cstate="screen">
            <a:extLst>
              <a:ext uri="{28A0092B-C50C-407E-A947-70E740481C1C}">
                <a14:useLocalDpi xmlns="" xmlns:a14="http://schemas.microsoft.com/office/drawing/2010/main" val="0"/>
              </a:ext>
            </a:extLst>
          </a:blip>
          <a:srcRect/>
          <a:stretch/>
        </p:blipFill>
        <p:spPr>
          <a:xfrm>
            <a:off x="1524" y="8"/>
            <a:ext cx="12188952" cy="4571999"/>
          </a:xfrm>
          <a:prstGeom prst="rect">
            <a:avLst/>
          </a:prstGeom>
        </p:spPr>
      </p:pic>
    </p:spTree>
    <p:extLst>
      <p:ext uri="{BB962C8B-B14F-4D97-AF65-F5344CB8AC3E}">
        <p14:creationId xmlns="" xmlns:p14="http://schemas.microsoft.com/office/powerpoint/2010/main" val="15311641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pPr/>
              <a:t>5/26/2016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F4C9F40-B079-4B71-A627-7266DFEA7F03}" type="slidenum">
              <a:rPr/>
              <a:pPr/>
              <a:t>‹#›</a:t>
            </a:fld>
            <a:endParaRPr dirty="0"/>
          </a:p>
        </p:txBody>
      </p:sp>
    </p:spTree>
    <p:extLst>
      <p:ext uri="{BB962C8B-B14F-4D97-AF65-F5344CB8AC3E}">
        <p14:creationId xmlns="" xmlns:p14="http://schemas.microsoft.com/office/powerpoint/2010/main" val="32215567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60"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8" name="Straight Connector 7"/>
          <p:cNvCxnSpPr/>
          <p:nvPr/>
        </p:nvCxnSpPr>
        <p:spPr>
          <a:xfrm flipH="1">
            <a:off x="931026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3" y="685804"/>
            <a:ext cx="2324100" cy="5486399"/>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5" y="685804"/>
            <a:ext cx="8105775" cy="54863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pPr/>
              <a:t>5/26/2016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F4C9F40-B079-4B71-A627-7266DFEA7F03}" type="slidenum">
              <a:rPr/>
              <a:pPr/>
              <a:t>‹#›</a:t>
            </a:fld>
            <a:endParaRPr dirty="0"/>
          </a:p>
        </p:txBody>
      </p:sp>
    </p:spTree>
    <p:extLst>
      <p:ext uri="{BB962C8B-B14F-4D97-AF65-F5344CB8AC3E}">
        <p14:creationId xmlns="" xmlns:p14="http://schemas.microsoft.com/office/powerpoint/2010/main" val="8626470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pPr/>
              <a:t>5/26/2016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F4C9F40-B079-4B71-A627-7266DFEA7F03}" type="slidenum">
              <a:rPr/>
              <a:pPr/>
              <a:t>‹#›</a:t>
            </a:fld>
            <a:endParaRPr dirty="0"/>
          </a:p>
        </p:txBody>
      </p:sp>
    </p:spTree>
    <p:extLst>
      <p:ext uri="{BB962C8B-B14F-4D97-AF65-F5344CB8AC3E}">
        <p14:creationId xmlns="" xmlns:p14="http://schemas.microsoft.com/office/powerpoint/2010/main" val="22530808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n-US" smtClean="0"/>
              <a:t>Click to edit Master title style</a:t>
            </a:r>
            <a:endParaRPr/>
          </a:p>
        </p:txBody>
      </p:sp>
      <p:sp>
        <p:nvSpPr>
          <p:cNvPr id="3" name="Text Placeholder 2"/>
          <p:cNvSpPr>
            <a:spLocks noGrp="1"/>
          </p:cNvSpPr>
          <p:nvPr>
            <p:ph type="body" idx="1"/>
          </p:nvPr>
        </p:nvSpPr>
        <p:spPr>
          <a:xfrm>
            <a:off x="603251" y="5864054"/>
            <a:ext cx="10972800" cy="450042"/>
          </a:xfrm>
        </p:spPr>
        <p:txBody>
          <a:bodyPr anchor="ctr"/>
          <a:lstStyle>
            <a:lvl1pPr marL="0" indent="0">
              <a:spcBef>
                <a:spcPts val="0"/>
              </a:spcBef>
              <a:buNone/>
              <a:defRPr sz="2000">
                <a:solidFill>
                  <a:schemeClr val="tx1">
                    <a:lumMod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29372423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73092"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402902D-A5F5-4D7D-AAA7-32469BA0BC4D}" type="datetimeFigureOut">
              <a:rPr lang="en-US"/>
              <a:pPr/>
              <a:t>5/26/2016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5F4C9F40-B079-4B71-A627-7266DFEA7F03}" type="slidenum">
              <a:rPr/>
              <a:pPr/>
              <a:t>‹#›</a:t>
            </a:fld>
            <a:endParaRPr dirty="0"/>
          </a:p>
        </p:txBody>
      </p:sp>
    </p:spTree>
    <p:extLst>
      <p:ext uri="{BB962C8B-B14F-4D97-AF65-F5344CB8AC3E}">
        <p14:creationId xmlns="" xmlns:p14="http://schemas.microsoft.com/office/powerpoint/2010/main" val="40723864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402902D-A5F5-4D7D-AAA7-32469BA0BC4D}" type="datetimeFigureOut">
              <a:rPr lang="en-US"/>
              <a:pPr/>
              <a:t>5/26/2016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5F4C9F40-B079-4B71-A627-7266DFEA7F03}" type="slidenum">
              <a:rPr/>
              <a:pPr/>
              <a:t>‹#›</a:t>
            </a:fld>
            <a:endParaRPr dirty="0"/>
          </a:p>
        </p:txBody>
      </p:sp>
    </p:spTree>
    <p:extLst>
      <p:ext uri="{BB962C8B-B14F-4D97-AF65-F5344CB8AC3E}">
        <p14:creationId xmlns="" xmlns:p14="http://schemas.microsoft.com/office/powerpoint/2010/main" val="960624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402902D-A5F5-4D7D-AAA7-32469BA0BC4D}" type="datetimeFigureOut">
              <a:rPr lang="en-US"/>
              <a:pPr/>
              <a:t>5/26/2016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5F4C9F40-B079-4B71-A627-7266DFEA7F03}" type="slidenum">
              <a:rPr/>
              <a:pPr/>
              <a:t>‹#›</a:t>
            </a:fld>
            <a:endParaRPr dirty="0"/>
          </a:p>
        </p:txBody>
      </p:sp>
    </p:spTree>
    <p:extLst>
      <p:ext uri="{BB962C8B-B14F-4D97-AF65-F5344CB8AC3E}">
        <p14:creationId xmlns="" xmlns:p14="http://schemas.microsoft.com/office/powerpoint/2010/main" val="25159421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2902D-A5F5-4D7D-AAA7-32469BA0BC4D}" type="datetimeFigureOut">
              <a:rPr lang="en-US"/>
              <a:pPr/>
              <a:t>5/26/2016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5F4C9F40-B079-4B71-A627-7266DFEA7F03}" type="slidenum">
              <a:rPr/>
              <a:pPr/>
              <a:t>‹#›</a:t>
            </a:fld>
            <a:endParaRPr dirty="0"/>
          </a:p>
        </p:txBody>
      </p:sp>
    </p:spTree>
    <p:extLst>
      <p:ext uri="{BB962C8B-B14F-4D97-AF65-F5344CB8AC3E}">
        <p14:creationId xmlns="" xmlns:p14="http://schemas.microsoft.com/office/powerpoint/2010/main" val="27563357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9" name="Straight Connector 8"/>
          <p:cNvCxnSpPr/>
          <p:nvPr/>
        </p:nvCxnSpPr>
        <p:spPr>
          <a:xfrm flipH="1">
            <a:off x="4267205"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21" y="465512"/>
            <a:ext cx="3506163" cy="1600200"/>
          </a:xfrm>
        </p:spPr>
        <p:txBody>
          <a:bodyPr anchor="t">
            <a:normAutofit/>
          </a:bodyPr>
          <a:lstStyle>
            <a:lvl1pPr>
              <a:defRPr sz="2800" b="0"/>
            </a:lvl1pPr>
          </a:lstStyle>
          <a:p>
            <a:r>
              <a:rPr lang="en-US" smtClean="0"/>
              <a:t>Click to edit Master title style</a:t>
            </a:r>
            <a:endParaRPr/>
          </a:p>
        </p:txBody>
      </p:sp>
      <p:sp>
        <p:nvSpPr>
          <p:cNvPr id="3" name="Content Placeholder 2"/>
          <p:cNvSpPr>
            <a:spLocks noGrp="1"/>
          </p:cNvSpPr>
          <p:nvPr>
            <p:ph idx="1"/>
          </p:nvPr>
        </p:nvSpPr>
        <p:spPr>
          <a:xfrm>
            <a:off x="4699003"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0521" y="3746500"/>
            <a:ext cx="3506163" cy="2425700"/>
          </a:xfrm>
        </p:spPr>
        <p:txBody>
          <a:bodyPr anchor="b">
            <a:normAutofit/>
          </a:bodyPr>
          <a:lstStyle>
            <a:lvl1pPr marL="0" indent="0">
              <a:spcBef>
                <a:spcPts val="12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0020182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2688" userDrawn="1">
          <p15:clr>
            <a:srgbClr val="FBAE40"/>
          </p15:clr>
        </p15:guide>
        <p15:guide id="2" orient="horz" pos="288" userDrawn="1">
          <p15:clr>
            <a:srgbClr val="FBAE40"/>
          </p15:clr>
        </p15:guide>
        <p15:guide id="3" orient="horz" pos="4032" userDrawn="1">
          <p15:clr>
            <a:srgbClr val="FBAE40"/>
          </p15:clr>
        </p15:guide>
        <p15:guide id="4" pos="295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9" name="Straight Connector 8"/>
          <p:cNvCxnSpPr/>
          <p:nvPr/>
        </p:nvCxnSpPr>
        <p:spPr>
          <a:xfrm flipH="1">
            <a:off x="4267205"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n-US" smtClean="0"/>
              <a:t>Click to edit Master title style</a:t>
            </a:r>
            <a:endParaRPr/>
          </a:p>
        </p:txBody>
      </p:sp>
      <p:sp>
        <p:nvSpPr>
          <p:cNvPr id="3" name="Picture Placeholder 2"/>
          <p:cNvSpPr>
            <a:spLocks noGrp="1"/>
          </p:cNvSpPr>
          <p:nvPr>
            <p:ph type="pic" idx="1"/>
          </p:nvPr>
        </p:nvSpPr>
        <p:spPr>
          <a:xfrm>
            <a:off x="4309872" y="0"/>
            <a:ext cx="7882128" cy="6858000"/>
          </a:xfrm>
        </p:spPr>
        <p:txBody>
          <a:bodyPr tIns="731520">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9349380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9486903"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5/26/2016</a:t>
            </a:fld>
            <a:endParaRPr dirty="0"/>
          </a:p>
        </p:txBody>
      </p:sp>
      <p:sp>
        <p:nvSpPr>
          <p:cNvPr id="5" name="Footer Placeholder 4"/>
          <p:cNvSpPr>
            <a:spLocks noGrp="1"/>
          </p:cNvSpPr>
          <p:nvPr>
            <p:ph type="ftr" sz="quarter" idx="3"/>
          </p:nvPr>
        </p:nvSpPr>
        <p:spPr>
          <a:xfrm>
            <a:off x="809630" y="6394450"/>
            <a:ext cx="8134351"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dirty="0"/>
          </a:p>
        </p:txBody>
      </p:sp>
      <p:sp>
        <p:nvSpPr>
          <p:cNvPr id="6" name="Slide Number Placeholder 5"/>
          <p:cNvSpPr>
            <a:spLocks noGrp="1"/>
          </p:cNvSpPr>
          <p:nvPr>
            <p:ph type="sldNum" sz="quarter" idx="4"/>
          </p:nvPr>
        </p:nvSpPr>
        <p:spPr>
          <a:xfrm>
            <a:off x="85725"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dirty="0"/>
          </a:p>
        </p:txBody>
      </p:sp>
    </p:spTree>
    <p:extLst>
      <p:ext uri="{BB962C8B-B14F-4D97-AF65-F5344CB8AC3E}">
        <p14:creationId xmlns=""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377"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13" indent="-274313" algn="l" defTabSz="914377"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45" indent="-274313" algn="l" defTabSz="914377"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58" indent="-228594" algn="l" defTabSz="914377"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690" indent="-228594" algn="l" defTabSz="914377"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285" indent="-228594" algn="l" defTabSz="914377"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879" indent="-228594" algn="l" defTabSz="914377"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473" indent="-228594" algn="l" defTabSz="914377"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067" indent="-228594" algn="l" defTabSz="914377"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662" indent="-228594" algn="l" defTabSz="914377"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5" Type="http://schemas.openxmlformats.org/officeDocument/2006/relationships/image" Target="../media/image39.gif"/><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550487"/>
            <a:ext cx="12192000" cy="1635163"/>
          </a:xfrm>
        </p:spPr>
        <p:txBody>
          <a:bodyPr>
            <a:noAutofit/>
          </a:bodyPr>
          <a:lstStyle/>
          <a:p>
            <a:pPr algn="ctr"/>
            <a:r>
              <a:rPr lang="en-US" sz="11500" b="1" dirty="0" smtClean="0">
                <a:latin typeface="Modern No. 20" panose="02070704070505020303" pitchFamily="18" charset="0"/>
              </a:rPr>
              <a:t>Forensic science</a:t>
            </a:r>
            <a:endParaRPr lang="en-US" sz="11500" b="1" dirty="0">
              <a:latin typeface="Modern No. 20" panose="02070704070505020303" pitchFamily="18" charset="0"/>
            </a:endParaRPr>
          </a:p>
        </p:txBody>
      </p:sp>
      <p:sp>
        <p:nvSpPr>
          <p:cNvPr id="3" name="Subtitle 2"/>
          <p:cNvSpPr>
            <a:spLocks noGrp="1"/>
          </p:cNvSpPr>
          <p:nvPr>
            <p:ph type="subTitle" idx="1"/>
          </p:nvPr>
        </p:nvSpPr>
        <p:spPr>
          <a:xfrm>
            <a:off x="0" y="6282466"/>
            <a:ext cx="11324216" cy="575534"/>
          </a:xfrm>
        </p:spPr>
        <p:txBody>
          <a:bodyPr>
            <a:normAutofit/>
          </a:bodyPr>
          <a:lstStyle/>
          <a:p>
            <a:r>
              <a:rPr lang="en-US" sz="2400" dirty="0">
                <a:solidFill>
                  <a:schemeClr val="tx1"/>
                </a:solidFill>
                <a:latin typeface="Andalus" panose="02020603050405020304" pitchFamily="18" charset="-78"/>
                <a:cs typeface="Andalus" panose="02020603050405020304" pitchFamily="18" charset="-78"/>
              </a:rPr>
              <a:t>Marta </a:t>
            </a:r>
            <a:r>
              <a:rPr lang="en-US" sz="2400" dirty="0" smtClean="0">
                <a:solidFill>
                  <a:schemeClr val="tx1"/>
                </a:solidFill>
                <a:latin typeface="Andalus" panose="02020603050405020304" pitchFamily="18" charset="-78"/>
                <a:cs typeface="Andalus" panose="02020603050405020304" pitchFamily="18" charset="-78"/>
              </a:rPr>
              <a:t>Milenkovic | VIII1</a:t>
            </a:r>
            <a:endParaRPr lang="en-US" sz="2400"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 xmlns:p14="http://schemas.microsoft.com/office/powerpoint/2010/main" val="1420781873"/>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44706"/>
          </a:xfrm>
        </p:spPr>
        <p:txBody>
          <a:bodyPr>
            <a:normAutofit/>
          </a:bodyPr>
          <a:lstStyle/>
          <a:p>
            <a:pPr algn="ctr"/>
            <a:r>
              <a:rPr lang="en-US" sz="8000" b="1" i="1" dirty="0" smtClean="0">
                <a:effectLst>
                  <a:outerShdw blurRad="38100" dist="38100" dir="2700000" algn="tl">
                    <a:srgbClr val="000000">
                      <a:alpha val="43137"/>
                    </a:srgbClr>
                  </a:outerShdw>
                </a:effectLst>
                <a:latin typeface="Modern No. 20" panose="02070704070505020303" pitchFamily="18" charset="0"/>
              </a:rPr>
              <a:t>Computer forensic</a:t>
            </a:r>
            <a:endParaRPr lang="en-US" sz="8000" b="1" i="1" dirty="0">
              <a:effectLst>
                <a:outerShdw blurRad="38100" dist="38100" dir="2700000" algn="tl">
                  <a:srgbClr val="000000">
                    <a:alpha val="43137"/>
                  </a:srgbClr>
                </a:outerShdw>
              </a:effectLst>
              <a:latin typeface="Modern No. 20" panose="02070704070505020303" pitchFamily="18" charset="0"/>
            </a:endParaRPr>
          </a:p>
        </p:txBody>
      </p:sp>
      <p:sp>
        <p:nvSpPr>
          <p:cNvPr id="3" name="TextBox 2"/>
          <p:cNvSpPr txBox="1"/>
          <p:nvPr/>
        </p:nvSpPr>
        <p:spPr>
          <a:xfrm>
            <a:off x="322729" y="1473799"/>
            <a:ext cx="11015831" cy="1384995"/>
          </a:xfrm>
          <a:prstGeom prst="rect">
            <a:avLst/>
          </a:prstGeom>
          <a:noFill/>
        </p:spPr>
        <p:txBody>
          <a:bodyPr wrap="square" rtlCol="0">
            <a:spAutoFit/>
          </a:bodyPr>
          <a:lstStyle/>
          <a:p>
            <a:pPr algn="just"/>
            <a:r>
              <a:rPr lang="en-US" sz="2800" dirty="0" smtClean="0">
                <a:effectLst>
                  <a:outerShdw blurRad="38100" dist="38100" dir="2700000" algn="tl">
                    <a:srgbClr val="000000">
                      <a:alpha val="43137"/>
                    </a:srgbClr>
                  </a:outerShdw>
                </a:effectLst>
                <a:latin typeface="Modern No. 20" panose="02070704070505020303" pitchFamily="18" charset="0"/>
              </a:rPr>
              <a:t>» Computer forensic is a science that collects and completes the research of digital proofs from specific device. Also this science uses the method of stenographic analysis, collection of deleted data and stochastic analysis, </a:t>
            </a:r>
            <a:r>
              <a:rPr lang="en-US" sz="2800" dirty="0">
                <a:effectLst>
                  <a:outerShdw blurRad="38100" dist="38100" dir="2700000" algn="tl">
                    <a:srgbClr val="000000">
                      <a:alpha val="43137"/>
                    </a:srgbClr>
                  </a:outerShdw>
                </a:effectLst>
                <a:latin typeface="Modern No. 20" panose="02070704070505020303" pitchFamily="18" charset="0"/>
              </a:rPr>
              <a:t>e</a:t>
            </a:r>
            <a:r>
              <a:rPr lang="en-US" sz="2800" dirty="0" smtClean="0">
                <a:effectLst>
                  <a:outerShdw blurRad="38100" dist="38100" dir="2700000" algn="tl">
                    <a:srgbClr val="000000">
                      <a:alpha val="43137"/>
                    </a:srgbClr>
                  </a:outerShdw>
                </a:effectLst>
                <a:latin typeface="Modern No. 20" panose="02070704070505020303" pitchFamily="18" charset="0"/>
              </a:rPr>
              <a:t>tc. </a:t>
            </a:r>
            <a:endParaRPr lang="en-US" sz="2800" dirty="0">
              <a:effectLst>
                <a:outerShdw blurRad="38100" dist="38100" dir="2700000" algn="tl">
                  <a:srgbClr val="000000">
                    <a:alpha val="43137"/>
                  </a:srgbClr>
                </a:outerShdw>
              </a:effectLst>
              <a:latin typeface="Modern No. 20" panose="02070704070505020303" pitchFamily="18" charset="0"/>
            </a:endParaRPr>
          </a:p>
        </p:txBody>
      </p:sp>
      <p:pic>
        <p:nvPicPr>
          <p:cNvPr id="4" name="Picture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322729" y="3008917"/>
            <a:ext cx="5572462" cy="354408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6594439" y="2900038"/>
            <a:ext cx="5368066" cy="36529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80969449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44706"/>
          </a:xfrm>
        </p:spPr>
        <p:txBody>
          <a:bodyPr>
            <a:normAutofit/>
          </a:bodyPr>
          <a:lstStyle/>
          <a:p>
            <a:pPr algn="ctr"/>
            <a:r>
              <a:rPr lang="en-US" sz="8000" b="1" i="1" dirty="0" smtClean="0">
                <a:effectLst>
                  <a:outerShdw blurRad="38100" dist="38100" dir="2700000" algn="tl">
                    <a:srgbClr val="000000">
                      <a:alpha val="43137"/>
                    </a:srgbClr>
                  </a:outerShdw>
                </a:effectLst>
                <a:latin typeface="Modern No. 20" panose="02070704070505020303" pitchFamily="18" charset="0"/>
              </a:rPr>
              <a:t>Ballistic </a:t>
            </a:r>
            <a:endParaRPr lang="en-US" sz="8000" b="1" i="1" dirty="0">
              <a:effectLst>
                <a:outerShdw blurRad="38100" dist="38100" dir="2700000" algn="tl">
                  <a:srgbClr val="000000">
                    <a:alpha val="43137"/>
                  </a:srgbClr>
                </a:outerShdw>
              </a:effectLst>
              <a:latin typeface="Modern No. 20" panose="02070704070505020303" pitchFamily="18" charset="0"/>
            </a:endParaRPr>
          </a:p>
        </p:txBody>
      </p:sp>
      <p:sp>
        <p:nvSpPr>
          <p:cNvPr id="3" name="TextBox 2"/>
          <p:cNvSpPr txBox="1"/>
          <p:nvPr/>
        </p:nvSpPr>
        <p:spPr>
          <a:xfrm>
            <a:off x="96819" y="1473797"/>
            <a:ext cx="7853082" cy="1631216"/>
          </a:xfrm>
          <a:prstGeom prst="rect">
            <a:avLst/>
          </a:prstGeom>
          <a:noFill/>
        </p:spPr>
        <p:txBody>
          <a:bodyPr wrap="square" rtlCol="0">
            <a:spAutoFit/>
          </a:bodyPr>
          <a:lstStyle/>
          <a:p>
            <a:pPr algn="just"/>
            <a:r>
              <a:rPr lang="en-US" sz="2500" dirty="0" smtClean="0">
                <a:effectLst>
                  <a:outerShdw blurRad="38100" dist="38100" dir="2700000" algn="tl">
                    <a:srgbClr val="000000">
                      <a:alpha val="43137"/>
                    </a:srgbClr>
                  </a:outerShdw>
                </a:effectLst>
                <a:latin typeface="Modern No. 20" panose="02070704070505020303" pitchFamily="18" charset="0"/>
              </a:rPr>
              <a:t>» Ballistic is a science that studies the movements of the bullets before and after shots. Ballistic is divided into internal, external and target ballistic, and the first problems of ballistic were solved by </a:t>
            </a:r>
            <a:r>
              <a:rPr lang="en-US" sz="2500" i="1" dirty="0" smtClean="0">
                <a:effectLst>
                  <a:outerShdw blurRad="38100" dist="38100" dir="2700000" algn="tl">
                    <a:srgbClr val="000000">
                      <a:alpha val="43137"/>
                    </a:srgbClr>
                  </a:outerShdw>
                </a:effectLst>
                <a:latin typeface="Modern No. 20" panose="02070704070505020303" pitchFamily="18" charset="0"/>
              </a:rPr>
              <a:t>Leonardo da Vinci</a:t>
            </a:r>
            <a:r>
              <a:rPr lang="en-US" sz="2500" dirty="0" smtClean="0">
                <a:effectLst>
                  <a:outerShdw blurRad="38100" dist="38100" dir="2700000" algn="tl">
                    <a:srgbClr val="000000">
                      <a:alpha val="43137"/>
                    </a:srgbClr>
                  </a:outerShdw>
                </a:effectLst>
                <a:latin typeface="Modern No. 20" panose="02070704070505020303" pitchFamily="18" charset="0"/>
              </a:rPr>
              <a:t>.</a:t>
            </a:r>
            <a:endParaRPr lang="en-US" sz="2500" dirty="0">
              <a:effectLst>
                <a:outerShdw blurRad="38100" dist="38100" dir="2700000" algn="tl">
                  <a:srgbClr val="000000">
                    <a:alpha val="43137"/>
                  </a:srgbClr>
                </a:outerShdw>
              </a:effectLst>
              <a:latin typeface="Modern No. 20" panose="02070704070505020303" pitchFamily="18" charset="0"/>
            </a:endParaRPr>
          </a:p>
        </p:txBody>
      </p:sp>
      <p:pic>
        <p:nvPicPr>
          <p:cNvPr id="4" name="Picture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207078" y="3149292"/>
            <a:ext cx="2837336" cy="210672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1059083" y="4588636"/>
            <a:ext cx="2587760" cy="204756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3896419" y="3043457"/>
            <a:ext cx="3821457" cy="379168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8477026" y="4309705"/>
            <a:ext cx="3163645" cy="232649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cstate="screen">
            <a:extLst>
              <a:ext uri="{28A0092B-C50C-407E-A947-70E740481C1C}">
                <a14:useLocalDpi xmlns="" xmlns:a14="http://schemas.microsoft.com/office/drawing/2010/main" val="0"/>
              </a:ext>
            </a:extLst>
          </a:blip>
          <a:stretch>
            <a:fillRect/>
          </a:stretch>
        </p:blipFill>
        <p:spPr>
          <a:xfrm>
            <a:off x="8012206" y="1462777"/>
            <a:ext cx="4093284" cy="27288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29474229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125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250" fill="hold"/>
                                        <p:tgtEl>
                                          <p:spTgt spid="7"/>
                                        </p:tgtEl>
                                        <p:attrNameLst>
                                          <p:attrName>ppt_w</p:attrName>
                                        </p:attrNameLst>
                                      </p:cBhvr>
                                      <p:tavLst>
                                        <p:tav tm="0">
                                          <p:val>
                                            <p:fltVal val="0"/>
                                          </p:val>
                                        </p:tav>
                                        <p:tav tm="100000">
                                          <p:val>
                                            <p:strVal val="#ppt_w"/>
                                          </p:val>
                                        </p:tav>
                                      </p:tavLst>
                                    </p:anim>
                                    <p:anim calcmode="lin" valueType="num">
                                      <p:cBhvr>
                                        <p:cTn id="20" dur="1250" fill="hold"/>
                                        <p:tgtEl>
                                          <p:spTgt spid="7"/>
                                        </p:tgtEl>
                                        <p:attrNameLst>
                                          <p:attrName>ppt_h</p:attrName>
                                        </p:attrNameLst>
                                      </p:cBhvr>
                                      <p:tavLst>
                                        <p:tav tm="0">
                                          <p:val>
                                            <p:fltVal val="0"/>
                                          </p:val>
                                        </p:tav>
                                        <p:tav tm="100000">
                                          <p:val>
                                            <p:strVal val="#ppt_h"/>
                                          </p:val>
                                        </p:tav>
                                      </p:tavLst>
                                    </p:anim>
                                    <p:animEffect transition="in" filter="fade">
                                      <p:cBhvr>
                                        <p:cTn id="21" dur="12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250" fill="hold"/>
                                        <p:tgtEl>
                                          <p:spTgt spid="4"/>
                                        </p:tgtEl>
                                        <p:attrNameLst>
                                          <p:attrName>ppt_x</p:attrName>
                                        </p:attrNameLst>
                                      </p:cBhvr>
                                      <p:tavLst>
                                        <p:tav tm="0">
                                          <p:val>
                                            <p:strVal val="#ppt_x"/>
                                          </p:val>
                                        </p:tav>
                                        <p:tav tm="100000">
                                          <p:val>
                                            <p:strVal val="#ppt_x"/>
                                          </p:val>
                                        </p:tav>
                                      </p:tavLst>
                                    </p:anim>
                                    <p:anim calcmode="lin" valueType="num">
                                      <p:cBhvr additive="base">
                                        <p:cTn id="27"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44706"/>
          </a:xfrm>
        </p:spPr>
        <p:txBody>
          <a:bodyPr>
            <a:normAutofit/>
          </a:bodyPr>
          <a:lstStyle/>
          <a:p>
            <a:pPr algn="ctr"/>
            <a:r>
              <a:rPr lang="en-US" sz="8000" b="1" i="1" dirty="0" smtClean="0">
                <a:effectLst>
                  <a:outerShdw blurRad="38100" dist="38100" dir="2700000" algn="tl">
                    <a:srgbClr val="000000">
                      <a:alpha val="43137"/>
                    </a:srgbClr>
                  </a:outerShdw>
                </a:effectLst>
                <a:latin typeface="Modern No. 20" panose="02070704070505020303" pitchFamily="18" charset="0"/>
              </a:rPr>
              <a:t>DNA</a:t>
            </a:r>
            <a:endParaRPr lang="en-US" sz="8000" b="1" i="1" dirty="0">
              <a:effectLst>
                <a:outerShdw blurRad="38100" dist="38100" dir="2700000" algn="tl">
                  <a:srgbClr val="000000">
                    <a:alpha val="43137"/>
                  </a:srgbClr>
                </a:outerShdw>
              </a:effectLst>
              <a:latin typeface="Modern No. 20" panose="02070704070505020303" pitchFamily="18" charset="0"/>
            </a:endParaRPr>
          </a:p>
        </p:txBody>
      </p:sp>
      <p:sp>
        <p:nvSpPr>
          <p:cNvPr id="3" name="TextBox 2"/>
          <p:cNvSpPr txBox="1"/>
          <p:nvPr/>
        </p:nvSpPr>
        <p:spPr>
          <a:xfrm>
            <a:off x="3248810" y="1473799"/>
            <a:ext cx="8563087" cy="1631216"/>
          </a:xfrm>
          <a:prstGeom prst="rect">
            <a:avLst/>
          </a:prstGeom>
          <a:noFill/>
        </p:spPr>
        <p:txBody>
          <a:bodyPr wrap="square" rtlCol="0">
            <a:spAutoFit/>
          </a:bodyPr>
          <a:lstStyle/>
          <a:p>
            <a:pPr algn="just"/>
            <a:r>
              <a:rPr lang="en-US" sz="2500" dirty="0" smtClean="0">
                <a:effectLst>
                  <a:outerShdw blurRad="38100" dist="38100" dir="2700000" algn="tl">
                    <a:srgbClr val="000000">
                      <a:alpha val="43137"/>
                    </a:srgbClr>
                  </a:outerShdw>
                </a:effectLst>
                <a:latin typeface="Modern No. 20" panose="02070704070505020303" pitchFamily="18" charset="0"/>
              </a:rPr>
              <a:t>» DNA are nucleic genes in the form of double spiral. Forensics use DNA from blood, hair and skin which are found on crime scene or victim for the identification of suspects. And this method was developed by English geneticist Alec Jeffreys.</a:t>
            </a:r>
            <a:endParaRPr lang="en-US" sz="2500" dirty="0">
              <a:effectLst>
                <a:outerShdw blurRad="38100" dist="38100" dir="2700000" algn="tl">
                  <a:srgbClr val="000000">
                    <a:alpha val="43137"/>
                  </a:srgbClr>
                </a:outerShdw>
              </a:effectLst>
              <a:latin typeface="Modern No. 20" panose="02070704070505020303" pitchFamily="18" charset="0"/>
            </a:endParaRPr>
          </a:p>
        </p:txBody>
      </p:sp>
      <p:pic>
        <p:nvPicPr>
          <p:cNvPr id="4" name="Picture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169481" y="1565628"/>
            <a:ext cx="3079329" cy="254379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169481" y="4330344"/>
            <a:ext cx="3761529" cy="249789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7272169" y="3043459"/>
            <a:ext cx="4659729" cy="368105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2654378" y="3264381"/>
            <a:ext cx="4530024" cy="3028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876574558"/>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250" fill="hold"/>
                                        <p:tgtEl>
                                          <p:spTgt spid="9"/>
                                        </p:tgtEl>
                                        <p:attrNameLst>
                                          <p:attrName>ppt_w</p:attrName>
                                        </p:attrNameLst>
                                      </p:cBhvr>
                                      <p:tavLst>
                                        <p:tav tm="0">
                                          <p:val>
                                            <p:fltVal val="0"/>
                                          </p:val>
                                        </p:tav>
                                        <p:tav tm="100000">
                                          <p:val>
                                            <p:strVal val="#ppt_w"/>
                                          </p:val>
                                        </p:tav>
                                      </p:tavLst>
                                    </p:anim>
                                    <p:anim calcmode="lin" valueType="num">
                                      <p:cBhvr>
                                        <p:cTn id="31" dur="1250" fill="hold"/>
                                        <p:tgtEl>
                                          <p:spTgt spid="9"/>
                                        </p:tgtEl>
                                        <p:attrNameLst>
                                          <p:attrName>ppt_h</p:attrName>
                                        </p:attrNameLst>
                                      </p:cBhvr>
                                      <p:tavLst>
                                        <p:tav tm="0">
                                          <p:val>
                                            <p:fltVal val="0"/>
                                          </p:val>
                                        </p:tav>
                                        <p:tav tm="100000">
                                          <p:val>
                                            <p:strVal val="#ppt_h"/>
                                          </p:val>
                                        </p:tav>
                                      </p:tavLst>
                                    </p:anim>
                                    <p:animEffect transition="in" filter="fade">
                                      <p:cBhvr>
                                        <p:cTn id="32" dur="125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6400800" y="1502011"/>
            <a:ext cx="5129047" cy="2352714"/>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314869" y="1575611"/>
            <a:ext cx="4898262" cy="212403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638175" y="3793644"/>
            <a:ext cx="2662073" cy="291052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3936806" y="3022898"/>
            <a:ext cx="3010532" cy="368126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screen">
            <a:extLst>
              <a:ext uri="{28A0092B-C50C-407E-A947-70E740481C1C}">
                <a14:useLocalDpi xmlns="" xmlns:a14="http://schemas.microsoft.com/office/drawing/2010/main" val="0"/>
              </a:ext>
            </a:extLst>
          </a:blip>
          <a:stretch>
            <a:fillRect/>
          </a:stretch>
        </p:blipFill>
        <p:spPr>
          <a:xfrm>
            <a:off x="7724986" y="3944410"/>
            <a:ext cx="3037607" cy="2759754"/>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0" y="0"/>
            <a:ext cx="12192000" cy="1334814"/>
          </a:xfrm>
        </p:spPr>
        <p:txBody>
          <a:bodyPr>
            <a:normAutofit/>
          </a:bodyPr>
          <a:lstStyle/>
          <a:p>
            <a:pPr algn="ctr"/>
            <a:r>
              <a:rPr lang="en-US" sz="7200" b="1" i="1" dirty="0" smtClean="0">
                <a:effectLst>
                  <a:outerShdw blurRad="38100" dist="38100" dir="2700000" algn="tl">
                    <a:srgbClr val="000000">
                      <a:alpha val="43137"/>
                    </a:srgbClr>
                  </a:outerShdw>
                </a:effectLst>
                <a:latin typeface="Modern No. 20" panose="02070704070505020303" pitchFamily="18" charset="0"/>
              </a:rPr>
              <a:t>Forensic science in TV series</a:t>
            </a:r>
            <a:endParaRPr lang="en-US" sz="7200" b="1" i="1" dirty="0">
              <a:effectLst>
                <a:outerShdw blurRad="38100" dist="38100" dir="2700000" algn="tl">
                  <a:srgbClr val="000000">
                    <a:alpha val="43137"/>
                  </a:srgbClr>
                </a:outerShdw>
              </a:effectLst>
              <a:latin typeface="Modern No. 20" panose="02070704070505020303" pitchFamily="18" charset="0"/>
            </a:endParaRPr>
          </a:p>
        </p:txBody>
      </p:sp>
    </p:spTree>
    <p:extLst>
      <p:ext uri="{BB962C8B-B14F-4D97-AF65-F5344CB8AC3E}">
        <p14:creationId xmlns="" xmlns:p14="http://schemas.microsoft.com/office/powerpoint/2010/main" val="348301639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500" fill="hold"/>
                                        <p:tgtEl>
                                          <p:spTgt spid="8"/>
                                        </p:tgtEl>
                                        <p:attrNameLst>
                                          <p:attrName>ppt_x</p:attrName>
                                        </p:attrNameLst>
                                      </p:cBhvr>
                                      <p:tavLst>
                                        <p:tav tm="0">
                                          <p:val>
                                            <p:strVal val="#ppt_x"/>
                                          </p:val>
                                        </p:tav>
                                        <p:tav tm="100000">
                                          <p:val>
                                            <p:strVal val="#ppt_x"/>
                                          </p:val>
                                        </p:tav>
                                      </p:tavLst>
                                    </p:anim>
                                    <p:anim calcmode="lin" valueType="num">
                                      <p:cBhvr additive="base">
                                        <p:cTn id="28"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34814"/>
          </a:xfrm>
        </p:spPr>
        <p:txBody>
          <a:bodyPr>
            <a:normAutofit/>
          </a:bodyPr>
          <a:lstStyle/>
          <a:p>
            <a:pPr algn="ctr"/>
            <a:r>
              <a:rPr lang="en-US" sz="7200" b="1" i="1" dirty="0" smtClean="0">
                <a:effectLst>
                  <a:outerShdw blurRad="38100" dist="38100" dir="2700000" algn="tl">
                    <a:srgbClr val="000000">
                      <a:alpha val="43137"/>
                    </a:srgbClr>
                  </a:outerShdw>
                </a:effectLst>
                <a:latin typeface="Modern No. 20" panose="02070704070505020303" pitchFamily="18" charset="0"/>
              </a:rPr>
              <a:t>Forensic Science Day</a:t>
            </a:r>
            <a:endParaRPr lang="en-US" sz="7200" b="1" i="1" dirty="0">
              <a:effectLst>
                <a:outerShdw blurRad="38100" dist="38100" dir="2700000" algn="tl">
                  <a:srgbClr val="000000">
                    <a:alpha val="43137"/>
                  </a:srgbClr>
                </a:outerShdw>
              </a:effectLst>
              <a:latin typeface="Modern No. 20" panose="02070704070505020303" pitchFamily="18" charset="0"/>
            </a:endParaRPr>
          </a:p>
        </p:txBody>
      </p:sp>
      <p:sp>
        <p:nvSpPr>
          <p:cNvPr id="5" name="TextBox 4"/>
          <p:cNvSpPr txBox="1"/>
          <p:nvPr/>
        </p:nvSpPr>
        <p:spPr>
          <a:xfrm>
            <a:off x="96819" y="1473797"/>
            <a:ext cx="7853082" cy="477054"/>
          </a:xfrm>
          <a:prstGeom prst="rect">
            <a:avLst/>
          </a:prstGeom>
          <a:noFill/>
        </p:spPr>
        <p:txBody>
          <a:bodyPr wrap="square" rtlCol="0">
            <a:spAutoFit/>
          </a:bodyPr>
          <a:lstStyle/>
          <a:p>
            <a:pPr algn="just"/>
            <a:r>
              <a:rPr lang="en-US" sz="2500" dirty="0" smtClean="0">
                <a:effectLst>
                  <a:outerShdw blurRad="38100" dist="38100" dir="2700000" algn="tl">
                    <a:srgbClr val="000000">
                      <a:alpha val="43137"/>
                    </a:srgbClr>
                  </a:outerShdw>
                </a:effectLst>
                <a:latin typeface="Modern No. 20" panose="02070704070505020303" pitchFamily="18" charset="0"/>
              </a:rPr>
              <a:t>» </a:t>
            </a:r>
            <a:r>
              <a:rPr lang="en-US" sz="2500" dirty="0" smtClean="0">
                <a:effectLst>
                  <a:outerShdw blurRad="38100" dist="38100" dir="2700000" algn="tl">
                    <a:srgbClr val="000000">
                      <a:alpha val="43137"/>
                    </a:srgbClr>
                  </a:outerShdw>
                </a:effectLst>
                <a:latin typeface="Modern No. 20" panose="02070704070505020303" pitchFamily="18" charset="0"/>
              </a:rPr>
              <a:t>This is a short film about the </a:t>
            </a:r>
            <a:r>
              <a:rPr lang="en-US" sz="2500" smtClean="0">
                <a:effectLst>
                  <a:outerShdw blurRad="38100" dist="38100" dir="2700000" algn="tl">
                    <a:srgbClr val="000000">
                      <a:alpha val="43137"/>
                    </a:srgbClr>
                  </a:outerShdw>
                </a:effectLst>
                <a:latin typeface="Modern No. 20" panose="02070704070505020303" pitchFamily="18" charset="0"/>
              </a:rPr>
              <a:t>Forensic Science </a:t>
            </a:r>
            <a:r>
              <a:rPr lang="en-US" sz="2500" dirty="0" smtClean="0">
                <a:effectLst>
                  <a:outerShdw blurRad="38100" dist="38100" dir="2700000" algn="tl">
                    <a:srgbClr val="000000">
                      <a:alpha val="43137"/>
                    </a:srgbClr>
                  </a:outerShdw>
                </a:effectLst>
                <a:latin typeface="Modern No. 20" panose="02070704070505020303" pitchFamily="18" charset="0"/>
              </a:rPr>
              <a:t>Day.</a:t>
            </a:r>
            <a:endParaRPr lang="en-US" sz="2500" dirty="0">
              <a:effectLst>
                <a:outerShdw blurRad="38100" dist="38100" dir="2700000" algn="tl">
                  <a:srgbClr val="000000">
                    <a:alpha val="43137"/>
                  </a:srgbClr>
                </a:outerShdw>
              </a:effectLst>
              <a:latin typeface="Modern No. 20" panose="02070704070505020303" pitchFamily="18" charset="0"/>
            </a:endParaRPr>
          </a:p>
        </p:txBody>
      </p:sp>
    </p:spTree>
    <p:extLst>
      <p:ext uri="{BB962C8B-B14F-4D97-AF65-F5344CB8AC3E}">
        <p14:creationId xmlns="" xmlns:p14="http://schemas.microsoft.com/office/powerpoint/2010/main" val="851015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 xmlns:a14="http://schemas.microsoft.com/office/drawing/2010/main">
                  <a14:imgLayer r:embed="rId3">
                    <a14:imgEffect>
                      <a14:brightnessContrast bright="1000" contrast="-15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72698682"/>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1681654" y="388882"/>
            <a:ext cx="8902262" cy="6122759"/>
          </a:xfrm>
          <a:prstGeom prst="rect">
            <a:avLst/>
          </a:prstGeom>
          <a:ln w="127000" cap="rnd">
            <a:solidFill>
              <a:srgbClr val="FFFFFF"/>
            </a:solidFill>
          </a:ln>
          <a:effectLst>
            <a:glow rad="101600">
              <a:schemeClr val="bg1">
                <a:alpha val="60000"/>
              </a:schemeClr>
            </a:glow>
            <a:outerShdw blurRad="76200" dist="95250" dir="10500000" sx="97000" sy="23000" kx="900000" algn="br" rotWithShape="0">
              <a:srgbClr val="000000">
                <a:alpha val="20000"/>
              </a:srgbClr>
            </a:outerShdw>
            <a:reflection blurRad="6350" stA="50000" endA="300" endPos="38500" dist="50800" dir="5400000" sy="-100000" algn="bl" rotWithShape="0"/>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362465262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33948"/>
          </a:xfrm>
        </p:spPr>
        <p:txBody>
          <a:bodyPr>
            <a:noAutofit/>
          </a:bodyPr>
          <a:lstStyle/>
          <a:p>
            <a:pPr algn="ctr"/>
            <a:r>
              <a:rPr lang="en-US" sz="8000" b="1" i="1" dirty="0" smtClean="0">
                <a:effectLst>
                  <a:outerShdw blurRad="38100" dist="38100" dir="2700000" algn="tl">
                    <a:srgbClr val="000000">
                      <a:alpha val="43137"/>
                    </a:srgbClr>
                  </a:outerShdw>
                </a:effectLst>
                <a:latin typeface="Modern No. 20" panose="02070704070505020303" pitchFamily="18" charset="0"/>
                <a:ea typeface="SimSun" panose="02010600030101010101" pitchFamily="2" charset="-122"/>
                <a:cs typeface="David" panose="020E0502060401010101" pitchFamily="34" charset="-79"/>
              </a:rPr>
              <a:t>Forensic science</a:t>
            </a:r>
            <a:endParaRPr lang="en-US" sz="8000" b="1" i="1" dirty="0">
              <a:effectLst>
                <a:outerShdw blurRad="38100" dist="38100" dir="2700000" algn="tl">
                  <a:srgbClr val="000000">
                    <a:alpha val="43137"/>
                  </a:srgbClr>
                </a:outerShdw>
              </a:effectLst>
              <a:latin typeface="Modern No. 20" panose="02070704070505020303" pitchFamily="18" charset="0"/>
              <a:ea typeface="SimSun" panose="02010600030101010101" pitchFamily="2" charset="-122"/>
              <a:cs typeface="David" panose="020E0502060401010101" pitchFamily="34" charset="-79"/>
            </a:endParaRPr>
          </a:p>
        </p:txBody>
      </p:sp>
      <p:sp>
        <p:nvSpPr>
          <p:cNvPr id="3" name="TextBox 2"/>
          <p:cNvSpPr txBox="1"/>
          <p:nvPr/>
        </p:nvSpPr>
        <p:spPr>
          <a:xfrm>
            <a:off x="116729" y="1536810"/>
            <a:ext cx="5629834" cy="4832092"/>
          </a:xfrm>
          <a:prstGeom prst="rect">
            <a:avLst/>
          </a:prstGeom>
          <a:noFill/>
        </p:spPr>
        <p:txBody>
          <a:bodyPr wrap="square" rtlCol="0">
            <a:spAutoFit/>
          </a:bodyPr>
          <a:lstStyle/>
          <a:p>
            <a:pPr algn="just"/>
            <a:r>
              <a:rPr lang="en-US" sz="2200" dirty="0" smtClean="0">
                <a:effectLst>
                  <a:outerShdw blurRad="38100" dist="38100" dir="2700000" algn="tl">
                    <a:srgbClr val="000000">
                      <a:alpha val="43137"/>
                    </a:srgbClr>
                  </a:outerShdw>
                </a:effectLst>
                <a:latin typeface="Modern No. 20" panose="02070704070505020303" pitchFamily="18" charset="0"/>
                <a:ea typeface="SimSun" panose="02010600030101010101" pitchFamily="2" charset="-122"/>
              </a:rPr>
              <a:t>» Forensic is a science that studies the physical evidence in order to solve crimes. Forensic was created in the mid-nineteenth century. In the beginning, due to shortage of development of sciences such as biology, chemistry and medicine, research was hardly carried out which led to the concerns during the trials.</a:t>
            </a:r>
          </a:p>
          <a:p>
            <a:pPr algn="just"/>
            <a:r>
              <a:rPr lang="en-US" sz="2200" dirty="0" smtClean="0">
                <a:effectLst>
                  <a:outerShdw blurRad="38100" dist="38100" dir="2700000" algn="tl">
                    <a:srgbClr val="000000">
                      <a:alpha val="43137"/>
                    </a:srgbClr>
                  </a:outerShdw>
                </a:effectLst>
                <a:latin typeface="Modern No. 20" panose="02070704070505020303" pitchFamily="18" charset="0"/>
                <a:ea typeface="SimSun" panose="02010600030101010101" pitchFamily="2" charset="-122"/>
              </a:rPr>
              <a:t>» In the beginning for the identification were used photo documentation and technique of fingerprints. After that the fingerprint technique was combined with the analysis of physical evidences such as hair, biological stains, soil and other materials from the crime scene.</a:t>
            </a:r>
            <a:endParaRPr lang="en-US" sz="2200" dirty="0">
              <a:effectLst>
                <a:outerShdw blurRad="38100" dist="38100" dir="2700000" algn="tl">
                  <a:srgbClr val="000000">
                    <a:alpha val="43137"/>
                  </a:srgbClr>
                </a:outerShdw>
              </a:effectLst>
              <a:latin typeface="Modern No. 20" panose="02070704070505020303" pitchFamily="18" charset="0"/>
              <a:ea typeface="SimSun" panose="02010600030101010101" pitchFamily="2" charset="-122"/>
            </a:endParaRPr>
          </a:p>
        </p:txBody>
      </p:sp>
      <p:pic>
        <p:nvPicPr>
          <p:cNvPr id="4" name="Picture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5930569" y="1743904"/>
            <a:ext cx="5981482" cy="46249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6248476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7670203" y="4112334"/>
            <a:ext cx="3078991" cy="2439969"/>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249271" y="127722"/>
            <a:ext cx="7162826" cy="370676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4783023" y="3959485"/>
            <a:ext cx="2353428" cy="2745666"/>
          </a:xfrm>
          <a:prstGeom prst="rect">
            <a:avLst/>
          </a:prstGeom>
          <a:ln>
            <a:noFill/>
          </a:ln>
          <a:effectLst>
            <a:outerShdw blurRad="292100" dist="139700" dir="2700000" algn="tl" rotWithShape="0">
              <a:srgbClr val="333333">
                <a:alpha val="65000"/>
              </a:srgbClr>
            </a:outerShdw>
          </a:effectLst>
        </p:spPr>
      </p:pic>
      <p:pic>
        <p:nvPicPr>
          <p:cNvPr id="6" name="Picture 5" descr="Screen Clipping"/>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258984" y="2861533"/>
            <a:ext cx="3764376" cy="384361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screen">
            <a:extLst>
              <a:ext uri="{28A0092B-C50C-407E-A947-70E740481C1C}">
                <a14:useLocalDpi xmlns="" xmlns:a14="http://schemas.microsoft.com/office/drawing/2010/main" val="0"/>
              </a:ext>
            </a:extLst>
          </a:blip>
          <a:stretch>
            <a:fillRect/>
          </a:stretch>
        </p:blipFill>
        <p:spPr>
          <a:xfrm>
            <a:off x="673250" y="127722"/>
            <a:ext cx="2607833" cy="26078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35864524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250" fill="hold"/>
                                        <p:tgtEl>
                                          <p:spTgt spid="7"/>
                                        </p:tgtEl>
                                        <p:attrNameLst>
                                          <p:attrName>ppt_x</p:attrName>
                                        </p:attrNameLst>
                                      </p:cBhvr>
                                      <p:tavLst>
                                        <p:tav tm="0">
                                          <p:val>
                                            <p:strVal val="#ppt_x"/>
                                          </p:val>
                                        </p:tav>
                                        <p:tav tm="100000">
                                          <p:val>
                                            <p:strVal val="#ppt_x"/>
                                          </p:val>
                                        </p:tav>
                                      </p:tavLst>
                                    </p:anim>
                                    <p:anim calcmode="lin" valueType="num">
                                      <p:cBhvr additive="base">
                                        <p:cTn id="35"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8"/>
            <a:ext cx="12192000" cy="1344706"/>
          </a:xfrm>
        </p:spPr>
        <p:txBody>
          <a:bodyPr>
            <a:normAutofit/>
          </a:bodyPr>
          <a:lstStyle/>
          <a:p>
            <a:pPr algn="ctr"/>
            <a:r>
              <a:rPr lang="en-US" sz="7200" b="1" i="1" dirty="0" smtClean="0">
                <a:effectLst>
                  <a:outerShdw blurRad="38100" dist="38100" dir="2700000" algn="tl">
                    <a:srgbClr val="000000">
                      <a:alpha val="43137"/>
                    </a:srgbClr>
                  </a:outerShdw>
                </a:effectLst>
                <a:latin typeface="Modern No. 20" panose="02070704070505020303" pitchFamily="18" charset="0"/>
              </a:rPr>
              <a:t>Development of forensic </a:t>
            </a:r>
            <a:endParaRPr lang="en-US" sz="7200" b="1" i="1" dirty="0">
              <a:effectLst>
                <a:outerShdw blurRad="38100" dist="38100" dir="2700000" algn="tl">
                  <a:srgbClr val="000000">
                    <a:alpha val="43137"/>
                  </a:srgbClr>
                </a:outerShdw>
              </a:effectLst>
              <a:latin typeface="Modern No. 20" panose="02070704070505020303" pitchFamily="18" charset="0"/>
            </a:endParaRPr>
          </a:p>
        </p:txBody>
      </p:sp>
      <p:sp>
        <p:nvSpPr>
          <p:cNvPr id="3" name="TextBox 2"/>
          <p:cNvSpPr txBox="1"/>
          <p:nvPr/>
        </p:nvSpPr>
        <p:spPr>
          <a:xfrm>
            <a:off x="114812" y="1414630"/>
            <a:ext cx="7783206" cy="2677656"/>
          </a:xfrm>
          <a:prstGeom prst="rect">
            <a:avLst/>
          </a:prstGeom>
          <a:noFill/>
        </p:spPr>
        <p:txBody>
          <a:bodyPr wrap="square" rtlCol="0">
            <a:spAutoFit/>
          </a:bodyPr>
          <a:lstStyle/>
          <a:p>
            <a:pPr algn="just"/>
            <a:r>
              <a:rPr lang="en-US" sz="2400" dirty="0" smtClean="0">
                <a:effectLst>
                  <a:outerShdw blurRad="38100" dist="38100" dir="2700000" algn="tl">
                    <a:srgbClr val="000000">
                      <a:alpha val="43137"/>
                    </a:srgbClr>
                  </a:outerShdw>
                </a:effectLst>
                <a:latin typeface="Modern No. 20" panose="02070704070505020303" pitchFamily="18" charset="0"/>
              </a:rPr>
              <a:t>» Forensic development was slow :</a:t>
            </a:r>
          </a:p>
          <a:p>
            <a:pPr marL="800100" lvl="1" indent="-342900" algn="just">
              <a:buFont typeface="+mj-lt"/>
              <a:buAutoNum type="arabicParenR"/>
            </a:pPr>
            <a:r>
              <a:rPr lang="en-US" sz="2400" dirty="0" smtClean="0">
                <a:effectLst>
                  <a:outerShdw blurRad="38100" dist="38100" dir="2700000" algn="tl">
                    <a:srgbClr val="000000">
                      <a:alpha val="43137"/>
                    </a:srgbClr>
                  </a:outerShdw>
                </a:effectLst>
                <a:latin typeface="Modern No. 20" panose="02070704070505020303" pitchFamily="18" charset="0"/>
              </a:rPr>
              <a:t>Development of photography and documentation</a:t>
            </a:r>
          </a:p>
          <a:p>
            <a:pPr marL="800100" lvl="1" indent="-342900" algn="just">
              <a:buFont typeface="+mj-lt"/>
              <a:buAutoNum type="arabicParenR"/>
            </a:pPr>
            <a:r>
              <a:rPr lang="en-US" sz="2400" dirty="0" smtClean="0">
                <a:effectLst>
                  <a:outerShdw blurRad="38100" dist="38100" dir="2700000" algn="tl">
                    <a:srgbClr val="000000">
                      <a:alpha val="43137"/>
                    </a:srgbClr>
                  </a:outerShdw>
                </a:effectLst>
                <a:latin typeface="Modern No. 20" panose="02070704070505020303" pitchFamily="18" charset="0"/>
              </a:rPr>
              <a:t>Development of chemistry and instruments for analysis of the evidences and development of other sciences </a:t>
            </a:r>
          </a:p>
          <a:p>
            <a:pPr marL="800100" lvl="1" indent="-342900" algn="just">
              <a:buFont typeface="+mj-lt"/>
              <a:buAutoNum type="arabicParenR"/>
            </a:pPr>
            <a:r>
              <a:rPr lang="en-US" sz="2400" dirty="0" smtClean="0">
                <a:effectLst>
                  <a:outerShdw blurRad="38100" dist="38100" dir="2700000" algn="tl">
                    <a:srgbClr val="000000">
                      <a:alpha val="43137"/>
                    </a:srgbClr>
                  </a:outerShdw>
                </a:effectLst>
                <a:latin typeface="Modern No. 20" panose="02070704070505020303" pitchFamily="18" charset="0"/>
              </a:rPr>
              <a:t>Development and use of microscopes to study tissues and evidences from the crime scene</a:t>
            </a:r>
          </a:p>
          <a:p>
            <a:pPr marL="800100" lvl="1" indent="-342900" algn="just">
              <a:buFont typeface="+mj-lt"/>
              <a:buAutoNum type="arabicParenR"/>
            </a:pPr>
            <a:r>
              <a:rPr lang="en-US" sz="2400" dirty="0" smtClean="0">
                <a:effectLst>
                  <a:outerShdw blurRad="38100" dist="38100" dir="2700000" algn="tl">
                    <a:srgbClr val="000000">
                      <a:alpha val="43137"/>
                    </a:srgbClr>
                  </a:outerShdw>
                </a:effectLst>
                <a:latin typeface="Modern No. 20" panose="02070704070505020303" pitchFamily="18" charset="0"/>
              </a:rPr>
              <a:t>Progress of pathology and possibility of taking samples </a:t>
            </a:r>
            <a:endParaRPr lang="en-US" sz="2400" dirty="0">
              <a:effectLst>
                <a:outerShdw blurRad="38100" dist="38100" dir="2700000" algn="tl">
                  <a:srgbClr val="000000">
                    <a:alpha val="43137"/>
                  </a:srgbClr>
                </a:outerShdw>
              </a:effectLst>
              <a:latin typeface="Modern No. 20" panose="02070704070505020303" pitchFamily="18" charset="0"/>
            </a:endParaRPr>
          </a:p>
        </p:txBody>
      </p:sp>
      <p:pic>
        <p:nvPicPr>
          <p:cNvPr id="6" name="Picture 5"/>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7898018" y="3858969"/>
            <a:ext cx="4029847" cy="268168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3612908" y="4323576"/>
            <a:ext cx="3888739" cy="2267332"/>
          </a:xfrm>
          <a:prstGeom prst="rect">
            <a:avLst/>
          </a:prstGeom>
          <a:ln>
            <a:noFill/>
          </a:ln>
          <a:effectLst>
            <a:outerShdw blurRad="292100" dist="139700" dir="2700000" algn="tl" rotWithShape="0">
              <a:srgbClr val="333333">
                <a:alpha val="65000"/>
              </a:srgbClr>
            </a:outerShdw>
          </a:effectLst>
        </p:spPr>
      </p:pic>
      <p:pic>
        <p:nvPicPr>
          <p:cNvPr id="11" name="Picture 10" descr="Screen Clipping"/>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306544" y="4172969"/>
            <a:ext cx="2909993" cy="255138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8499015" y="1591560"/>
            <a:ext cx="3009813" cy="21391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64137678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ppt_x"/>
                                          </p:val>
                                        </p:tav>
                                        <p:tav tm="100000">
                                          <p:val>
                                            <p:strVal val="#ppt_x"/>
                                          </p:val>
                                        </p:tav>
                                      </p:tavLst>
                                    </p:anim>
                                    <p:anim calcmode="lin" valueType="num">
                                      <p:cBhvr additive="base">
                                        <p:cTn id="13"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1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500" fill="hold"/>
                                        <p:tgtEl>
                                          <p:spTgt spid="7"/>
                                        </p:tgtEl>
                                        <p:attrNameLst>
                                          <p:attrName>ppt_w</p:attrName>
                                        </p:attrNameLst>
                                      </p:cBhvr>
                                      <p:tavLst>
                                        <p:tav tm="0">
                                          <p:val>
                                            <p:fltVal val="0"/>
                                          </p:val>
                                        </p:tav>
                                        <p:tav tm="100000">
                                          <p:val>
                                            <p:strVal val="#ppt_w"/>
                                          </p:val>
                                        </p:tav>
                                      </p:tavLst>
                                    </p:anim>
                                    <p:anim calcmode="lin" valueType="num">
                                      <p:cBhvr>
                                        <p:cTn id="24" dur="1500" fill="hold"/>
                                        <p:tgtEl>
                                          <p:spTgt spid="7"/>
                                        </p:tgtEl>
                                        <p:attrNameLst>
                                          <p:attrName>ppt_h</p:attrName>
                                        </p:attrNameLst>
                                      </p:cBhvr>
                                      <p:tavLst>
                                        <p:tav tm="0">
                                          <p:val>
                                            <p:fltVal val="0"/>
                                          </p:val>
                                        </p:tav>
                                        <p:tav tm="100000">
                                          <p:val>
                                            <p:strVal val="#ppt_h"/>
                                          </p:val>
                                        </p:tav>
                                      </p:tavLst>
                                    </p:anim>
                                    <p:animEffect transition="in" filter="fade">
                                      <p:cBhvr>
                                        <p:cTn id="2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364" y="0"/>
            <a:ext cx="11274015" cy="2308324"/>
          </a:xfrm>
          <a:prstGeom prst="rect">
            <a:avLst/>
          </a:prstGeom>
          <a:noFill/>
        </p:spPr>
        <p:txBody>
          <a:bodyPr wrap="square" rtlCol="0">
            <a:spAutoFit/>
          </a:bodyPr>
          <a:lstStyle/>
          <a:p>
            <a:pPr algn="just"/>
            <a:r>
              <a:rPr lang="en-US" sz="2400" dirty="0" smtClean="0">
                <a:effectLst>
                  <a:outerShdw blurRad="38100" dist="38100" dir="2700000" algn="tl">
                    <a:srgbClr val="000000">
                      <a:alpha val="43137"/>
                    </a:srgbClr>
                  </a:outerShdw>
                </a:effectLst>
                <a:latin typeface="Modern No. 20" panose="02070704070505020303" pitchFamily="18" charset="0"/>
              </a:rPr>
              <a:t>» Forensic is also a science that is connected with other science such as: criminalistics, pathology, biology, medicine, chemistry, toxicology, forensic anthropology, computer forensic, ballistic, etc. </a:t>
            </a:r>
          </a:p>
          <a:p>
            <a:pPr algn="just"/>
            <a:r>
              <a:rPr lang="en-US" sz="2400" dirty="0" smtClean="0">
                <a:effectLst>
                  <a:outerShdw blurRad="38100" dist="38100" dir="2700000" algn="tl">
                    <a:srgbClr val="000000">
                      <a:alpha val="43137"/>
                    </a:srgbClr>
                  </a:outerShdw>
                </a:effectLst>
                <a:latin typeface="Modern No. 20" panose="02070704070505020303" pitchFamily="18" charset="0"/>
              </a:rPr>
              <a:t>» Together with reconstruction of the crime scene , interrogations of suspects, witness’s statements and other evidences, forensic find it easy to find out what really happened at the scene. </a:t>
            </a:r>
            <a:endParaRPr lang="en-US" sz="2400" dirty="0">
              <a:effectLst>
                <a:outerShdw blurRad="38100" dist="38100" dir="2700000" algn="tl">
                  <a:srgbClr val="000000">
                    <a:alpha val="43137"/>
                  </a:srgbClr>
                </a:outerShdw>
              </a:effectLst>
              <a:latin typeface="Modern No. 20" panose="02070704070505020303" pitchFamily="18" charset="0"/>
            </a:endParaRPr>
          </a:p>
        </p:txBody>
      </p:sp>
      <p:pic>
        <p:nvPicPr>
          <p:cNvPr id="3" name="Picture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6874136" y="2143799"/>
            <a:ext cx="4952151" cy="401486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2850777" y="2811334"/>
            <a:ext cx="4378362" cy="386881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161364" y="2308324"/>
            <a:ext cx="3935229" cy="2597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873733542"/>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776177" y="306293"/>
            <a:ext cx="5269380" cy="241435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289359" y="2870790"/>
            <a:ext cx="4314539" cy="339178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3765937" y="3543679"/>
            <a:ext cx="3907544" cy="312603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6645349" y="41824"/>
            <a:ext cx="4561367" cy="341592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screen">
            <a:extLst>
              <a:ext uri="{28A0092B-C50C-407E-A947-70E740481C1C}">
                <a14:useLocalDpi xmlns="" xmlns:a14="http://schemas.microsoft.com/office/drawing/2010/main" val="0"/>
              </a:ext>
            </a:extLst>
          </a:blip>
          <a:stretch>
            <a:fillRect/>
          </a:stretch>
        </p:blipFill>
        <p:spPr>
          <a:xfrm>
            <a:off x="7878726" y="3543679"/>
            <a:ext cx="4085620" cy="3040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52119288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500" fill="hold"/>
                                        <p:tgtEl>
                                          <p:spTgt spid="5"/>
                                        </p:tgtEl>
                                        <p:attrNameLst>
                                          <p:attrName>ppt_x</p:attrName>
                                        </p:attrNameLst>
                                      </p:cBhvr>
                                      <p:tavLst>
                                        <p:tav tm="0">
                                          <p:val>
                                            <p:strVal val="#ppt_x"/>
                                          </p:val>
                                        </p:tav>
                                        <p:tav tm="100000">
                                          <p:val>
                                            <p:strVal val="#ppt_x"/>
                                          </p:val>
                                        </p:tav>
                                      </p:tavLst>
                                    </p:anim>
                                    <p:anim calcmode="lin" valueType="num">
                                      <p:cBhvr additive="base">
                                        <p:cTn id="15"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500" fill="hold"/>
                                        <p:tgtEl>
                                          <p:spTgt spid="2"/>
                                        </p:tgtEl>
                                        <p:attrNameLst>
                                          <p:attrName>ppt_x</p:attrName>
                                        </p:attrNameLst>
                                      </p:cBhvr>
                                      <p:tavLst>
                                        <p:tav tm="0">
                                          <p:val>
                                            <p:strVal val="#ppt_x"/>
                                          </p:val>
                                        </p:tav>
                                        <p:tav tm="100000">
                                          <p:val>
                                            <p:strVal val="#ppt_x"/>
                                          </p:val>
                                        </p:tav>
                                      </p:tavLst>
                                    </p:anim>
                                    <p:anim calcmode="lin" valueType="num">
                                      <p:cBhvr additive="base">
                                        <p:cTn id="21"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44706"/>
          </a:xfrm>
        </p:spPr>
        <p:txBody>
          <a:bodyPr>
            <a:noAutofit/>
          </a:bodyPr>
          <a:lstStyle/>
          <a:p>
            <a:pPr algn="ctr"/>
            <a:r>
              <a:rPr lang="en-US" sz="6600" b="1" i="1" dirty="0" smtClean="0">
                <a:effectLst>
                  <a:outerShdw blurRad="38100" dist="38100" dir="2700000" algn="tl">
                    <a:srgbClr val="000000">
                      <a:alpha val="43137"/>
                    </a:srgbClr>
                  </a:outerShdw>
                </a:effectLst>
                <a:latin typeface="Modern No. 20" panose="02070704070505020303" pitchFamily="18" charset="0"/>
              </a:rPr>
              <a:t>Criminalistics (criminal science)</a:t>
            </a:r>
            <a:endParaRPr lang="en-US" sz="6600" b="1" i="1" dirty="0">
              <a:effectLst>
                <a:outerShdw blurRad="38100" dist="38100" dir="2700000" algn="tl">
                  <a:srgbClr val="000000">
                    <a:alpha val="43137"/>
                  </a:srgbClr>
                </a:outerShdw>
              </a:effectLst>
              <a:latin typeface="Modern No. 20" panose="02070704070505020303" pitchFamily="18" charset="0"/>
            </a:endParaRPr>
          </a:p>
        </p:txBody>
      </p:sp>
      <p:sp>
        <p:nvSpPr>
          <p:cNvPr id="3" name="TextBox 2"/>
          <p:cNvSpPr txBox="1"/>
          <p:nvPr/>
        </p:nvSpPr>
        <p:spPr>
          <a:xfrm>
            <a:off x="161117" y="1416265"/>
            <a:ext cx="11144921" cy="1477328"/>
          </a:xfrm>
          <a:prstGeom prst="rect">
            <a:avLst/>
          </a:prstGeom>
          <a:noFill/>
        </p:spPr>
        <p:txBody>
          <a:bodyPr wrap="square" rtlCol="0">
            <a:spAutoFit/>
          </a:bodyPr>
          <a:lstStyle/>
          <a:p>
            <a:pPr algn="just"/>
            <a:r>
              <a:rPr lang="en-US" sz="3000" dirty="0" smtClean="0">
                <a:effectLst>
                  <a:outerShdw blurRad="38100" dist="38100" dir="2700000" algn="tl">
                    <a:srgbClr val="000000">
                      <a:alpha val="43137"/>
                    </a:srgbClr>
                  </a:outerShdw>
                </a:effectLst>
                <a:latin typeface="Modern No. 20" panose="02070704070505020303" pitchFamily="18" charset="0"/>
              </a:rPr>
              <a:t>» Criminalistics is a science that involves working in small laboratories that have departments for analyzing traces of explosives and firearm (weapons).   </a:t>
            </a:r>
            <a:endParaRPr lang="en-US" sz="3000" dirty="0">
              <a:effectLst>
                <a:outerShdw blurRad="38100" dist="38100" dir="2700000" algn="tl">
                  <a:srgbClr val="000000">
                    <a:alpha val="43137"/>
                  </a:srgbClr>
                </a:outerShdw>
              </a:effectLst>
              <a:latin typeface="Modern No. 20" panose="02070704070505020303" pitchFamily="18" charset="0"/>
            </a:endParaRPr>
          </a:p>
        </p:txBody>
      </p:sp>
      <p:pic>
        <p:nvPicPr>
          <p:cNvPr id="4" name="Picture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325018" y="2985925"/>
            <a:ext cx="5686689" cy="373290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6102658" y="3258207"/>
            <a:ext cx="5766388" cy="27314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023193643"/>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44706"/>
          </a:xfrm>
        </p:spPr>
        <p:txBody>
          <a:bodyPr>
            <a:normAutofit/>
          </a:bodyPr>
          <a:lstStyle/>
          <a:p>
            <a:pPr algn="ctr"/>
            <a:r>
              <a:rPr lang="en-US" sz="8000" b="1" i="1" dirty="0" smtClean="0">
                <a:effectLst>
                  <a:outerShdw blurRad="38100" dist="38100" dir="2700000" algn="tl">
                    <a:srgbClr val="000000">
                      <a:alpha val="43137"/>
                    </a:srgbClr>
                  </a:outerShdw>
                </a:effectLst>
                <a:latin typeface="Modern No. 20" panose="02070704070505020303" pitchFamily="18" charset="0"/>
              </a:rPr>
              <a:t>Forensic pathology</a:t>
            </a:r>
            <a:endParaRPr lang="en-US" sz="8000" b="1" i="1" dirty="0">
              <a:effectLst>
                <a:outerShdw blurRad="38100" dist="38100" dir="2700000" algn="tl">
                  <a:srgbClr val="000000">
                    <a:alpha val="43137"/>
                  </a:srgbClr>
                </a:outerShdw>
              </a:effectLst>
              <a:latin typeface="Modern No. 20" panose="02070704070505020303" pitchFamily="18" charset="0"/>
            </a:endParaRPr>
          </a:p>
        </p:txBody>
      </p:sp>
      <p:sp>
        <p:nvSpPr>
          <p:cNvPr id="3" name="TextBox 2"/>
          <p:cNvSpPr txBox="1"/>
          <p:nvPr/>
        </p:nvSpPr>
        <p:spPr>
          <a:xfrm>
            <a:off x="290458" y="1425388"/>
            <a:ext cx="10381128" cy="1384995"/>
          </a:xfrm>
          <a:prstGeom prst="rect">
            <a:avLst/>
          </a:prstGeom>
          <a:noFill/>
        </p:spPr>
        <p:txBody>
          <a:bodyPr wrap="square" rtlCol="0">
            <a:spAutoFit/>
          </a:bodyPr>
          <a:lstStyle/>
          <a:p>
            <a:pPr algn="just"/>
            <a:r>
              <a:rPr lang="en-US" sz="2800" dirty="0" smtClean="0">
                <a:effectLst>
                  <a:outerShdw blurRad="38100" dist="38100" dir="2700000" algn="tl">
                    <a:srgbClr val="000000">
                      <a:alpha val="43137"/>
                    </a:srgbClr>
                  </a:outerShdw>
                </a:effectLst>
                <a:latin typeface="Modern No. 20" panose="02070704070505020303" pitchFamily="18" charset="0"/>
              </a:rPr>
              <a:t>» Forensic pathology is the science that examines samples of unnatural death. A pathology is also a science where doctors do autopsies of unnatural, suspicious, violent and unexpected deaths. </a:t>
            </a:r>
            <a:endParaRPr lang="en-US" sz="2800" dirty="0">
              <a:effectLst>
                <a:outerShdw blurRad="38100" dist="38100" dir="2700000" algn="tl">
                  <a:srgbClr val="000000">
                    <a:alpha val="43137"/>
                  </a:srgbClr>
                </a:outerShdw>
              </a:effectLst>
              <a:latin typeface="Modern No. 20" panose="02070704070505020303" pitchFamily="18" charset="0"/>
            </a:endParaRPr>
          </a:p>
        </p:txBody>
      </p:sp>
      <p:pic>
        <p:nvPicPr>
          <p:cNvPr id="7" name="Picture 6"/>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7196909" y="2891066"/>
            <a:ext cx="4651588" cy="348869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164334" y="2987198"/>
            <a:ext cx="4712466" cy="282748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3558282" y="3823170"/>
            <a:ext cx="4356008" cy="28944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93344359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500" fill="hold"/>
                                        <p:tgtEl>
                                          <p:spTgt spid="7"/>
                                        </p:tgtEl>
                                        <p:attrNameLst>
                                          <p:attrName>ppt_w</p:attrName>
                                        </p:attrNameLst>
                                      </p:cBhvr>
                                      <p:tavLst>
                                        <p:tav tm="0">
                                          <p:val>
                                            <p:fltVal val="0"/>
                                          </p:val>
                                        </p:tav>
                                        <p:tav tm="100000">
                                          <p:val>
                                            <p:strVal val="#ppt_w"/>
                                          </p:val>
                                        </p:tav>
                                      </p:tavLst>
                                    </p:anim>
                                    <p:anim calcmode="lin" valueType="num">
                                      <p:cBhvr>
                                        <p:cTn id="13" dur="1500" fill="hold"/>
                                        <p:tgtEl>
                                          <p:spTgt spid="7"/>
                                        </p:tgtEl>
                                        <p:attrNameLst>
                                          <p:attrName>ppt_h</p:attrName>
                                        </p:attrNameLst>
                                      </p:cBhvr>
                                      <p:tavLst>
                                        <p:tav tm="0">
                                          <p:val>
                                            <p:fltVal val="0"/>
                                          </p:val>
                                        </p:tav>
                                        <p:tav tm="100000">
                                          <p:val>
                                            <p:strVal val="#ppt_h"/>
                                          </p:val>
                                        </p:tav>
                                      </p:tavLst>
                                    </p:anim>
                                    <p:animEffect transition="in" filter="fade">
                                      <p:cBhvr>
                                        <p:cTn id="14" dur="1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44706"/>
          </a:xfrm>
        </p:spPr>
        <p:txBody>
          <a:bodyPr>
            <a:normAutofit/>
          </a:bodyPr>
          <a:lstStyle/>
          <a:p>
            <a:pPr algn="ctr"/>
            <a:r>
              <a:rPr lang="en-US" sz="7200" b="1" i="1" dirty="0" smtClean="0">
                <a:effectLst>
                  <a:outerShdw blurRad="38100" dist="38100" dir="2700000" algn="tl">
                    <a:srgbClr val="000000">
                      <a:alpha val="43137"/>
                    </a:srgbClr>
                  </a:outerShdw>
                </a:effectLst>
                <a:latin typeface="Modern No. 20" panose="02070704070505020303" pitchFamily="18" charset="0"/>
              </a:rPr>
              <a:t>Forensic anthropology</a:t>
            </a:r>
            <a:endParaRPr lang="en-US" sz="7200" b="1" i="1" dirty="0">
              <a:effectLst>
                <a:outerShdw blurRad="38100" dist="38100" dir="2700000" algn="tl">
                  <a:srgbClr val="000000">
                    <a:alpha val="43137"/>
                  </a:srgbClr>
                </a:outerShdw>
              </a:effectLst>
              <a:latin typeface="Modern No. 20" panose="02070704070505020303" pitchFamily="18" charset="0"/>
            </a:endParaRPr>
          </a:p>
        </p:txBody>
      </p:sp>
      <p:sp>
        <p:nvSpPr>
          <p:cNvPr id="3" name="TextBox 2"/>
          <p:cNvSpPr txBox="1"/>
          <p:nvPr/>
        </p:nvSpPr>
        <p:spPr>
          <a:xfrm>
            <a:off x="5099125" y="1465919"/>
            <a:ext cx="6852622" cy="2015936"/>
          </a:xfrm>
          <a:prstGeom prst="rect">
            <a:avLst/>
          </a:prstGeom>
          <a:noFill/>
        </p:spPr>
        <p:txBody>
          <a:bodyPr wrap="square" rtlCol="0">
            <a:spAutoFit/>
          </a:bodyPr>
          <a:lstStyle/>
          <a:p>
            <a:pPr algn="just"/>
            <a:r>
              <a:rPr lang="en-US" sz="2500" dirty="0" smtClean="0">
                <a:effectLst>
                  <a:outerShdw blurRad="38100" dist="38100" dir="2700000" algn="tl">
                    <a:srgbClr val="000000">
                      <a:alpha val="43137"/>
                    </a:srgbClr>
                  </a:outerShdw>
                </a:effectLst>
                <a:latin typeface="Modern No. 20" panose="02070704070505020303" pitchFamily="18" charset="0"/>
              </a:rPr>
              <a:t>» Forensic anthropology is a science that involves identification of victims using their bones and skeletal remains. Their research gives information about the victim’s age, gender, race and time of death. </a:t>
            </a:r>
            <a:endParaRPr lang="en-US" sz="2500" dirty="0">
              <a:effectLst>
                <a:outerShdw blurRad="38100" dist="38100" dir="2700000" algn="tl">
                  <a:srgbClr val="000000">
                    <a:alpha val="43137"/>
                  </a:srgbClr>
                </a:outerShdw>
              </a:effectLst>
              <a:latin typeface="Modern No. 20" panose="02070704070505020303" pitchFamily="18" charset="0"/>
            </a:endParaRPr>
          </a:p>
        </p:txBody>
      </p:sp>
      <p:pic>
        <p:nvPicPr>
          <p:cNvPr id="4" name="Picture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80085" y="1465919"/>
            <a:ext cx="4803887" cy="412048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7761646" y="3481855"/>
            <a:ext cx="4285129" cy="284102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3130027" y="4623283"/>
            <a:ext cx="3723044" cy="216867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5004097" y="3481855"/>
            <a:ext cx="2590800" cy="1561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432307207"/>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ademic Science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2993B34-2A1E-4D69-B46F-FD7F62543E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Science project presentation (widescreen)</Template>
  <TotalTime>0</TotalTime>
  <Words>483</Words>
  <Application>Microsoft Office PowerPoint</Application>
  <PresentationFormat>Custom</PresentationFormat>
  <Paragraphs>29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Academic Science 16x9</vt:lpstr>
      <vt:lpstr>Forensic science</vt:lpstr>
      <vt:lpstr>Forensic science</vt:lpstr>
      <vt:lpstr>Slide 3</vt:lpstr>
      <vt:lpstr>Development of forensic </vt:lpstr>
      <vt:lpstr>Slide 5</vt:lpstr>
      <vt:lpstr>Slide 6</vt:lpstr>
      <vt:lpstr>Criminalistics (criminal science)</vt:lpstr>
      <vt:lpstr>Forensic pathology</vt:lpstr>
      <vt:lpstr>Forensic anthropology</vt:lpstr>
      <vt:lpstr>Computer forensic</vt:lpstr>
      <vt:lpstr>Ballistic </vt:lpstr>
      <vt:lpstr>DNA</vt:lpstr>
      <vt:lpstr>Forensic science in TV series</vt:lpstr>
      <vt:lpstr>Forensic Science Day</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2016-04-17T14:04:11Z</dcterms:created>
  <dcterms:modified xsi:type="dcterms:W3CDTF">2016-05-26T21:34:03Z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TC029226479991</vt:lpwstr>
  </property>
</Properties>
</file>