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2" r:id="rId5"/>
    <p:sldId id="263" r:id="rId6"/>
    <p:sldId id="267" r:id="rId7"/>
    <p:sldId id="268"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52CAB047-AF8B-4791-9D2A-49DFBFED79E2}" type="datetimeFigureOut">
              <a:rPr lang="en-US" smtClean="0"/>
              <a:pPr/>
              <a:t>6/10/2015</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003EA663-3A93-45B6-B5D5-CB3287241E7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CAB047-AF8B-4791-9D2A-49DFBFED79E2}" type="datetimeFigureOut">
              <a:rPr lang="en-US" smtClean="0"/>
              <a:pPr/>
              <a:t>6/10/2015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3EA663-3A93-45B6-B5D5-CB3287241E7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CAB047-AF8B-4791-9D2A-49DFBFED79E2}" type="datetimeFigureOut">
              <a:rPr lang="en-US" smtClean="0"/>
              <a:pPr/>
              <a:t>6/10/2015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3EA663-3A93-45B6-B5D5-CB3287241E7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2CAB047-AF8B-4791-9D2A-49DFBFED79E2}" type="datetimeFigureOut">
              <a:rPr lang="en-US" smtClean="0"/>
              <a:pPr/>
              <a:t>6/10/2015</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003EA663-3A93-45B6-B5D5-CB3287241E7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52CAB047-AF8B-4791-9D2A-49DFBFED79E2}" type="datetimeFigureOut">
              <a:rPr lang="en-US" smtClean="0"/>
              <a:pPr/>
              <a:t>6/10/2015</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003EA663-3A93-45B6-B5D5-CB3287241E77}" type="slidenum">
              <a:rPr lang="en-US" smtClean="0"/>
              <a:pPr/>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52CAB047-AF8B-4791-9D2A-49DFBFED79E2}" type="datetimeFigureOut">
              <a:rPr lang="en-US" smtClean="0"/>
              <a:pPr/>
              <a:t>6/10/2015</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003EA663-3A93-45B6-B5D5-CB3287241E7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52CAB047-AF8B-4791-9D2A-49DFBFED79E2}" type="datetimeFigureOut">
              <a:rPr lang="en-US" smtClean="0"/>
              <a:pPr/>
              <a:t>6/10/2015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003EA663-3A93-45B6-B5D5-CB3287241E77}" type="slidenum">
              <a:rPr lang="en-US" smtClean="0"/>
              <a:pPr/>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2CAB047-AF8B-4791-9D2A-49DFBFED79E2}" type="datetimeFigureOut">
              <a:rPr lang="en-US" smtClean="0"/>
              <a:pPr/>
              <a:t>6/10/2015</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3EA663-3A93-45B6-B5D5-CB3287241E7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2CAB047-AF8B-4791-9D2A-49DFBFED79E2}" type="datetimeFigureOut">
              <a:rPr lang="en-US" smtClean="0"/>
              <a:pPr/>
              <a:t>6/10/2015</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3EA663-3A93-45B6-B5D5-CB3287241E7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2CAB047-AF8B-4791-9D2A-49DFBFED79E2}" type="datetimeFigureOut">
              <a:rPr lang="en-US" smtClean="0"/>
              <a:pPr/>
              <a:t>6/10/2015</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3EA663-3A93-45B6-B5D5-CB3287241E7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dirty="0" smtClean="0"/>
              <a:t>Click icon to add picture</a:t>
            </a:r>
            <a:endParaRPr kumimoji="0" lang="en-US" dirty="0"/>
          </a:p>
        </p:txBody>
      </p:sp>
      <p:sp>
        <p:nvSpPr>
          <p:cNvPr id="7" name="Date Placeholder 6"/>
          <p:cNvSpPr>
            <a:spLocks noGrp="1"/>
          </p:cNvSpPr>
          <p:nvPr>
            <p:ph type="dt" sz="half" idx="10"/>
          </p:nvPr>
        </p:nvSpPr>
        <p:spPr/>
        <p:txBody>
          <a:bodyPr/>
          <a:lstStyle/>
          <a:p>
            <a:fld id="{52CAB047-AF8B-4791-9D2A-49DFBFED79E2}" type="datetimeFigureOut">
              <a:rPr lang="en-US" smtClean="0"/>
              <a:pPr/>
              <a:t>6/10/2015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003EA663-3A93-45B6-B5D5-CB3287241E77}" type="slidenum">
              <a:rPr lang="en-US" smtClean="0"/>
              <a:pPr/>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2CAB047-AF8B-4791-9D2A-49DFBFED79E2}" type="datetimeFigureOut">
              <a:rPr lang="en-US" smtClean="0"/>
              <a:pPr/>
              <a:t>6/10/2015</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03EA663-3A93-45B6-B5D5-CB3287241E77}" type="slidenum">
              <a:rPr lang="en-US" smtClean="0"/>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2428868"/>
            <a:ext cx="8458200" cy="1222375"/>
          </a:xfrm>
        </p:spPr>
        <p:txBody>
          <a:bodyPr>
            <a:normAutofit/>
          </a:bodyPr>
          <a:lstStyle/>
          <a:p>
            <a:pPr algn="ctr"/>
            <a:r>
              <a:rPr lang="en-US" sz="4800" b="1" i="1" dirty="0" smtClean="0">
                <a:latin typeface="Viner Hand ITC" pitchFamily="66" charset="0"/>
              </a:rPr>
              <a:t>Monica  </a:t>
            </a:r>
            <a:r>
              <a:rPr lang="en-US" sz="4800" b="1" i="1" dirty="0" err="1" smtClean="0">
                <a:latin typeface="Viner Hand ITC" pitchFamily="66" charset="0"/>
              </a:rPr>
              <a:t>selesh</a:t>
            </a:r>
            <a:endParaRPr lang="en-US" sz="4800" b="1" i="1" dirty="0">
              <a:latin typeface="Viner Hand ITC" pitchFamily="66" charset="0"/>
            </a:endParaRPr>
          </a:p>
        </p:txBody>
      </p:sp>
      <p:sp>
        <p:nvSpPr>
          <p:cNvPr id="3" name="TextBox 2"/>
          <p:cNvSpPr txBox="1"/>
          <p:nvPr/>
        </p:nvSpPr>
        <p:spPr>
          <a:xfrm>
            <a:off x="1403648" y="5373216"/>
            <a:ext cx="6408712" cy="523220"/>
          </a:xfrm>
          <a:prstGeom prst="rect">
            <a:avLst/>
          </a:prstGeom>
          <a:noFill/>
        </p:spPr>
        <p:txBody>
          <a:bodyPr wrap="square" rtlCol="0">
            <a:spAutoFit/>
          </a:bodyPr>
          <a:lstStyle/>
          <a:p>
            <a:pPr algn="ctr"/>
            <a:r>
              <a:rPr lang="sr-Latn-RS" sz="2800" b="1" i="1" cap="all" dirty="0" smtClean="0">
                <a:solidFill>
                  <a:schemeClr val="tx2"/>
                </a:solidFill>
                <a:effectLst>
                  <a:reflection blurRad="12700" stA="48000" endA="300" endPos="55000" dir="5400000" sy="-90000" algn="bl" rotWithShape="0"/>
                </a:effectLst>
                <a:latin typeface="Viner Hand ITC" pitchFamily="66" charset="0"/>
                <a:ea typeface="+mj-ea"/>
                <a:cs typeface="+mj-cs"/>
              </a:rPr>
              <a:t>Nataša Stojanović VII 1</a:t>
            </a:r>
            <a:endParaRPr lang="en-US" sz="2800" b="1" i="1" cap="all" dirty="0" smtClean="0">
              <a:solidFill>
                <a:schemeClr val="tx2"/>
              </a:solidFill>
              <a:effectLst>
                <a:reflection blurRad="12700" stA="48000" endA="300" endPos="55000" dir="5400000" sy="-90000" algn="bl" rotWithShape="0"/>
              </a:effectLst>
              <a:latin typeface="Viner Hand ITC" pitchFamily="66" charset="0"/>
              <a:ea typeface="+mj-ea"/>
              <a:cs typeface="+mj-cs"/>
            </a:endParaRPr>
          </a:p>
        </p:txBody>
      </p:sp>
    </p:spTree>
  </p:cSld>
  <p:clrMapOvr>
    <a:masterClrMapping/>
  </p:clrMapOvr>
  <p:transition spd="slow">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28712"/>
            <a:ext cx="9144000" cy="5429288"/>
          </a:xfrm>
        </p:spPr>
        <p:txBody>
          <a:bodyPr/>
          <a:lstStyle/>
          <a:p>
            <a:r>
              <a:rPr lang="en-US" dirty="0" smtClean="0">
                <a:latin typeface="Viner Hand ITC" pitchFamily="66" charset="0"/>
                <a:cs typeface="Arial" pitchFamily="34" charset="0"/>
              </a:rPr>
              <a:t>Monica Selesh was born  on 2</a:t>
            </a:r>
            <a:r>
              <a:rPr lang="en-US" baseline="30000" dirty="0" smtClean="0">
                <a:latin typeface="Viner Hand ITC" pitchFamily="66" charset="0"/>
                <a:cs typeface="Arial" pitchFamily="34" charset="0"/>
              </a:rPr>
              <a:t>nd</a:t>
            </a:r>
            <a:r>
              <a:rPr lang="en-US" dirty="0" smtClean="0">
                <a:latin typeface="Viner Hand ITC" pitchFamily="66" charset="0"/>
                <a:cs typeface="Arial" pitchFamily="34" charset="0"/>
              </a:rPr>
              <a:t> December 1973 in Novi Sad. </a:t>
            </a:r>
          </a:p>
          <a:p>
            <a:r>
              <a:rPr lang="en-US" dirty="0" smtClean="0">
                <a:latin typeface="Viner Hand ITC" pitchFamily="66" charset="0"/>
                <a:cs typeface="Arial" pitchFamily="34" charset="0"/>
              </a:rPr>
              <a:t>She is a former Yugoslav and later an American professional tennis player (Hungarian origin), ex-best player in  the world. </a:t>
            </a:r>
          </a:p>
          <a:p>
            <a:r>
              <a:rPr lang="en-US" dirty="0" smtClean="0">
                <a:latin typeface="Viner Hand ITC" pitchFamily="66" charset="0"/>
                <a:cs typeface="Arial" pitchFamily="34" charset="0"/>
              </a:rPr>
              <a:t>During her tennis career she has won 9 Grand Slam tournaments. </a:t>
            </a:r>
          </a:p>
          <a:p>
            <a:r>
              <a:rPr lang="en-US" dirty="0" smtClean="0">
                <a:latin typeface="Viner Hand ITC" pitchFamily="66" charset="0"/>
                <a:cs typeface="Arial" pitchFamily="34" charset="0"/>
              </a:rPr>
              <a:t>She is the youngest tennis player who’s won Roland Garros.</a:t>
            </a:r>
          </a:p>
        </p:txBody>
      </p:sp>
    </p:spTree>
  </p:cSld>
  <p:clrMapOvr>
    <a:masterClrMapping/>
  </p:clrMapOvr>
  <p:transition spd="slow">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5786446" y="642918"/>
            <a:ext cx="3008313" cy="4800600"/>
          </a:xfrm>
        </p:spPr>
        <p:txBody>
          <a:bodyPr/>
          <a:lstStyle/>
          <a:p>
            <a:endParaRPr lang="en-US" dirty="0"/>
          </a:p>
        </p:txBody>
      </p:sp>
      <p:sp>
        <p:nvSpPr>
          <p:cNvPr id="8" name="TextBox 7"/>
          <p:cNvSpPr txBox="1"/>
          <p:nvPr/>
        </p:nvSpPr>
        <p:spPr>
          <a:xfrm>
            <a:off x="214282" y="428604"/>
            <a:ext cx="5357850" cy="5693866"/>
          </a:xfrm>
          <a:prstGeom prst="rect">
            <a:avLst/>
          </a:prstGeom>
          <a:noFill/>
        </p:spPr>
        <p:txBody>
          <a:bodyPr wrap="square" rtlCol="0">
            <a:spAutoFit/>
          </a:bodyPr>
          <a:lstStyle/>
          <a:p>
            <a:pPr>
              <a:buFont typeface="Wingdings" pitchFamily="2" charset="2"/>
              <a:buChar char="Ø"/>
            </a:pPr>
            <a:r>
              <a:rPr lang="en-US" sz="2400" dirty="0" smtClean="0">
                <a:latin typeface="Viner Hand ITC" pitchFamily="66" charset="0"/>
              </a:rPr>
              <a:t> </a:t>
            </a:r>
            <a:r>
              <a:rPr lang="en-US" sz="2600" dirty="0" smtClean="0">
                <a:latin typeface="Viner Hand ITC" pitchFamily="66" charset="0"/>
              </a:rPr>
              <a:t>Selesh started playing tennis when she was 6 years old. The coach was her father Karoly. She won her first tournament when she was 9, although she didn’t understand the scoring in tennis and during the match she didn’t know who’s running the game.</a:t>
            </a:r>
          </a:p>
          <a:p>
            <a:pPr>
              <a:buFont typeface="Wingdings" pitchFamily="2" charset="2"/>
              <a:buChar char="Ø"/>
            </a:pPr>
            <a:r>
              <a:rPr lang="en-US" sz="2600" dirty="0" smtClean="0">
                <a:latin typeface="Viner Hand ITC" pitchFamily="66" charset="0"/>
              </a:rPr>
              <a:t> In 1985, with only 11, she won the prestigious Orange Bowl tournament in Miami, USA. Next year Monica moved to Nick </a:t>
            </a:r>
            <a:r>
              <a:rPr lang="en-US" sz="2600" dirty="0" err="1" smtClean="0">
                <a:latin typeface="Viner Hand ITC" pitchFamily="66" charset="0"/>
              </a:rPr>
              <a:t>Bollettieri</a:t>
            </a:r>
            <a:r>
              <a:rPr lang="en-US" sz="2600" dirty="0" smtClean="0">
                <a:latin typeface="Viner Hand ITC" pitchFamily="66" charset="0"/>
              </a:rPr>
              <a:t> tennis academy, where she trained for two years.</a:t>
            </a:r>
          </a:p>
        </p:txBody>
      </p:sp>
      <p:pic>
        <p:nvPicPr>
          <p:cNvPr id="10" name="Content Placeholder 9" descr="th.jpg"/>
          <p:cNvPicPr>
            <a:picLocks noGrp="1" noChangeAspect="1"/>
          </p:cNvPicPr>
          <p:nvPr>
            <p:ph sz="half" idx="1"/>
          </p:nvPr>
        </p:nvPicPr>
        <p:blipFill>
          <a:blip r:embed="rId2" cstate="print"/>
          <a:stretch>
            <a:fillRect/>
          </a:stretch>
        </p:blipFill>
        <p:spPr>
          <a:xfrm>
            <a:off x="5572132" y="357166"/>
            <a:ext cx="3571868" cy="6000792"/>
          </a:xfrm>
          <a:prstGeom prst="rect">
            <a:avLst/>
          </a:prstGeom>
          <a:ln>
            <a:noFill/>
          </a:ln>
          <a:effectLst>
            <a:softEdge rad="112500"/>
          </a:effectLst>
        </p:spPr>
      </p:pic>
    </p:spTree>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th.jpg"/>
          <p:cNvPicPr>
            <a:picLocks noGrp="1" noChangeAspect="1"/>
          </p:cNvPicPr>
          <p:nvPr>
            <p:ph sz="quarter" idx="2"/>
          </p:nvPr>
        </p:nvPicPr>
        <p:blipFill>
          <a:blip r:embed="rId2" cstate="print"/>
          <a:stretch>
            <a:fillRect/>
          </a:stretch>
        </p:blipFill>
        <p:spPr>
          <a:xfrm>
            <a:off x="0" y="0"/>
            <a:ext cx="4429124" cy="6858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6" name="Content Placeholder 5"/>
          <p:cNvSpPr>
            <a:spLocks noGrp="1"/>
          </p:cNvSpPr>
          <p:nvPr>
            <p:ph sz="quarter" idx="4"/>
          </p:nvPr>
        </p:nvSpPr>
        <p:spPr>
          <a:xfrm>
            <a:off x="4648730" y="214290"/>
            <a:ext cx="4495270" cy="6500834"/>
          </a:xfrm>
        </p:spPr>
        <p:txBody>
          <a:bodyPr>
            <a:normAutofit lnSpcReduction="10000"/>
          </a:bodyPr>
          <a:lstStyle/>
          <a:p>
            <a:pPr>
              <a:buClrTx/>
              <a:buFont typeface="Wingdings" pitchFamily="2" charset="2"/>
              <a:buChar char="Ø"/>
            </a:pPr>
            <a:r>
              <a:rPr lang="en-US" dirty="0" smtClean="0">
                <a:latin typeface="Viner Hand ITC" pitchFamily="66" charset="0"/>
              </a:rPr>
              <a:t>She won her first Grand Slam title at the Franch Open in 1990 . In the final, she faced Steffi Graf. Winning the tournament, she became the youngest tennis player who won the </a:t>
            </a:r>
            <a:r>
              <a:rPr lang="en-US" dirty="0" err="1" smtClean="0">
                <a:latin typeface="Viner Hand ITC" pitchFamily="66" charset="0"/>
              </a:rPr>
              <a:t>Franch</a:t>
            </a:r>
            <a:r>
              <a:rPr lang="en-US" dirty="0" smtClean="0">
                <a:latin typeface="Viner Hand ITC" pitchFamily="66" charset="0"/>
              </a:rPr>
              <a:t> Open with only 16 and a half years.</a:t>
            </a:r>
          </a:p>
          <a:p>
            <a:pPr>
              <a:buClrTx/>
              <a:buFont typeface="Wingdings" pitchFamily="2" charset="2"/>
              <a:buChar char="Ø"/>
            </a:pPr>
            <a:r>
              <a:rPr lang="en-US" dirty="0" smtClean="0">
                <a:latin typeface="Viner Hand ITC" pitchFamily="66" charset="0"/>
              </a:rPr>
              <a:t>In1991, </a:t>
            </a:r>
            <a:r>
              <a:rPr lang="en-US" dirty="0" err="1" smtClean="0">
                <a:latin typeface="Viner Hand ITC" pitchFamily="66" charset="0"/>
              </a:rPr>
              <a:t>Selesh</a:t>
            </a:r>
            <a:r>
              <a:rPr lang="en-US" dirty="0" smtClean="0">
                <a:latin typeface="Viner Hand ITC" pitchFamily="66" charset="0"/>
              </a:rPr>
              <a:t> had a dominant position in women’s tennis. She started that season by winning the Australian Open in January, bating Jana </a:t>
            </a:r>
            <a:r>
              <a:rPr lang="en-US" dirty="0" err="1" smtClean="0">
                <a:latin typeface="Viner Hand ITC" pitchFamily="66" charset="0"/>
              </a:rPr>
              <a:t>Novotna</a:t>
            </a:r>
            <a:r>
              <a:rPr lang="en-US" dirty="0" smtClean="0">
                <a:latin typeface="Viner Hand ITC" pitchFamily="66" charset="0"/>
              </a:rPr>
              <a:t> in the </a:t>
            </a:r>
            <a:r>
              <a:rPr lang="en-US" dirty="0" err="1" smtClean="0">
                <a:latin typeface="Viner Hand ITC" pitchFamily="66" charset="0"/>
              </a:rPr>
              <a:t>final.Two</a:t>
            </a:r>
            <a:r>
              <a:rPr lang="en-US" dirty="0" smtClean="0">
                <a:latin typeface="Viner Hand ITC" pitchFamily="66" charset="0"/>
              </a:rPr>
              <a:t> months later, on 11</a:t>
            </a:r>
            <a:r>
              <a:rPr lang="en-US" baseline="30000" dirty="0" smtClean="0">
                <a:latin typeface="Viner Hand ITC" pitchFamily="66" charset="0"/>
              </a:rPr>
              <a:t>th</a:t>
            </a:r>
            <a:r>
              <a:rPr lang="en-US" dirty="0" smtClean="0">
                <a:latin typeface="Viner Hand ITC" pitchFamily="66" charset="0"/>
              </a:rPr>
              <a:t> March she took place No.1 on the  WTA list from Steffi Graf. </a:t>
            </a:r>
            <a:endParaRPr lang="en-US" dirty="0">
              <a:latin typeface="Viner Hand ITC" pitchFamily="66" charset="0"/>
            </a:endParaRPr>
          </a:p>
        </p:txBody>
      </p:sp>
    </p:spTree>
  </p:cSld>
  <p:clrMapOvr>
    <a:masterClrMapping/>
  </p:clrMapOvr>
  <p:transition spd="slow">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2214554"/>
            <a:ext cx="8686800" cy="2786082"/>
          </a:xfrm>
        </p:spPr>
        <p:txBody>
          <a:bodyPr/>
          <a:lstStyle/>
          <a:p>
            <a:r>
              <a:rPr lang="en-US" dirty="0" smtClean="0">
                <a:latin typeface="Viner Hand ITC" pitchFamily="66" charset="0"/>
              </a:rPr>
              <a:t>In 1993, </a:t>
            </a:r>
            <a:r>
              <a:rPr lang="en-US" dirty="0" err="1" smtClean="0">
                <a:latin typeface="Viner Hand ITC" pitchFamily="66" charset="0"/>
              </a:rPr>
              <a:t>Selesh</a:t>
            </a:r>
            <a:r>
              <a:rPr lang="en-US" dirty="0" smtClean="0">
                <a:latin typeface="Viner Hand ITC" pitchFamily="66" charset="0"/>
              </a:rPr>
              <a:t> strongly started her tennis year. In January, she won the Australian Open, beating Steffi Graf the 3</a:t>
            </a:r>
            <a:r>
              <a:rPr lang="en-US" baseline="30000" dirty="0" smtClean="0">
                <a:latin typeface="Viner Hand ITC" pitchFamily="66" charset="0"/>
              </a:rPr>
              <a:t>rd</a:t>
            </a:r>
            <a:r>
              <a:rPr lang="en-US" dirty="0" smtClean="0">
                <a:latin typeface="Viner Hand ITC" pitchFamily="66" charset="0"/>
              </a:rPr>
              <a:t> consecutive time... However….    </a:t>
            </a:r>
            <a:endParaRPr lang="en-US" dirty="0">
              <a:latin typeface="Viner Hand ITC" pitchFamily="66" charset="0"/>
            </a:endParaRPr>
          </a:p>
        </p:txBody>
      </p:sp>
    </p:spTree>
  </p:cSld>
  <p:clrMapOvr>
    <a:masterClrMapping/>
  </p:clrMapOvr>
  <p:transition spd="slow">
    <p:blinds/>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68760"/>
            <a:ext cx="8686800" cy="5374950"/>
          </a:xfrm>
        </p:spPr>
        <p:txBody>
          <a:bodyPr>
            <a:normAutofit fontScale="25000" lnSpcReduction="20000"/>
          </a:bodyPr>
          <a:lstStyle/>
          <a:p>
            <a:r>
              <a:rPr lang="en-US" sz="12800" dirty="0" smtClean="0">
                <a:latin typeface="Viner Hand ITC" pitchFamily="66" charset="0"/>
              </a:rPr>
              <a:t>Everything has changed because of an incident that has shocked the tennis world on 30</a:t>
            </a:r>
            <a:r>
              <a:rPr lang="en-US" sz="12800" baseline="30000" dirty="0" smtClean="0">
                <a:latin typeface="Viner Hand ITC" pitchFamily="66" charset="0"/>
              </a:rPr>
              <a:t>th</a:t>
            </a:r>
            <a:r>
              <a:rPr lang="en-US" sz="12800" dirty="0" smtClean="0">
                <a:latin typeface="Viner Hand ITC" pitchFamily="66" charset="0"/>
              </a:rPr>
              <a:t> April 1993. </a:t>
            </a:r>
          </a:p>
          <a:p>
            <a:r>
              <a:rPr lang="en-US" sz="12800" dirty="0" smtClean="0">
                <a:latin typeface="Viner Hand ITC" pitchFamily="66" charset="0"/>
              </a:rPr>
              <a:t>In the quarterfinals during the  match between Selesh and Magdalena Malajeva at a tournament in Hamburg, a 38-year-old man, Ginter </a:t>
            </a:r>
            <a:r>
              <a:rPr lang="en-US" sz="12800" dirty="0" err="1" smtClean="0">
                <a:latin typeface="Viner Hand ITC" pitchFamily="66" charset="0"/>
              </a:rPr>
              <a:t>Parhe</a:t>
            </a:r>
            <a:r>
              <a:rPr lang="en-US" sz="12800" dirty="0" smtClean="0">
                <a:latin typeface="Viner Hand ITC" pitchFamily="66" charset="0"/>
              </a:rPr>
              <a:t> stabbed Monica Selesh in the spine between the shoulder blades. He was an obsessive fan of Steffi Graf.</a:t>
            </a:r>
          </a:p>
          <a:p>
            <a:r>
              <a:rPr lang="en-US" sz="12800" dirty="0" smtClean="0">
                <a:latin typeface="Viner Hand ITC" pitchFamily="66" charset="0"/>
              </a:rPr>
              <a:t> Soon she was taken to the hospital. </a:t>
            </a:r>
            <a:endParaRPr lang="en-US" sz="12800" dirty="0">
              <a:latin typeface="Viner Hand ITC" pitchFamily="66" charset="0"/>
            </a:endParaRPr>
          </a:p>
        </p:txBody>
      </p:sp>
    </p:spTree>
  </p:cSld>
  <p:clrMapOvr>
    <a:masterClrMapping/>
  </p:clrMapOvr>
  <p:transition spd="slow">
    <p:pull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96752"/>
            <a:ext cx="8686800" cy="5446958"/>
          </a:xfrm>
        </p:spPr>
        <p:txBody>
          <a:bodyPr>
            <a:normAutofit/>
          </a:bodyPr>
          <a:lstStyle/>
          <a:p>
            <a:r>
              <a:rPr lang="en-US" dirty="0" smtClean="0">
                <a:latin typeface="Viner Hand ITC" pitchFamily="66" charset="0"/>
              </a:rPr>
              <a:t>Physically, Monica recovered in a few weeks, but the attack  has left great psychological consequences. </a:t>
            </a:r>
          </a:p>
          <a:p>
            <a:r>
              <a:rPr lang="en-US" dirty="0" smtClean="0">
                <a:latin typeface="Viner Hand ITC" pitchFamily="66" charset="0"/>
              </a:rPr>
              <a:t>She didn’t return to the professional tennis for the next two years. </a:t>
            </a:r>
          </a:p>
          <a:p>
            <a:r>
              <a:rPr lang="en-US" dirty="0" smtClean="0">
                <a:latin typeface="Viner Hand ITC" pitchFamily="66" charset="0"/>
              </a:rPr>
              <a:t>The attacker didn’t go to prison because of his mental state. </a:t>
            </a:r>
          </a:p>
          <a:p>
            <a:r>
              <a:rPr lang="en-US" dirty="0" smtClean="0">
                <a:latin typeface="Viner Hand ITC" pitchFamily="66" charset="0"/>
              </a:rPr>
              <a:t>Because of this incident security measures have intensified at tennis tournaments. </a:t>
            </a:r>
            <a:endParaRPr lang="en-US" dirty="0">
              <a:latin typeface="Viner Hand ITC" pitchFamily="66" charset="0"/>
            </a:endParaRPr>
          </a:p>
        </p:txBody>
      </p:sp>
    </p:spTree>
  </p:cSld>
  <p:clrMapOvr>
    <a:masterClrMapping/>
  </p:clrMapOvr>
  <p:transition spd="slow">
    <p:pull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357430"/>
            <a:ext cx="8686800" cy="4500570"/>
          </a:xfrm>
        </p:spPr>
        <p:txBody>
          <a:bodyPr>
            <a:normAutofit lnSpcReduction="10000"/>
          </a:bodyPr>
          <a:lstStyle/>
          <a:p>
            <a:r>
              <a:rPr lang="en-US" dirty="0" err="1" smtClean="0">
                <a:latin typeface="Viner Hand ITC" pitchFamily="66" charset="0"/>
              </a:rPr>
              <a:t>Selesh</a:t>
            </a:r>
            <a:r>
              <a:rPr lang="en-US" dirty="0" smtClean="0">
                <a:latin typeface="Viner Hand ITC" pitchFamily="66" charset="0"/>
              </a:rPr>
              <a:t> returned to professional tennis in August 1995 and won her first comeback tournament, the Open Championship of Canada.</a:t>
            </a:r>
          </a:p>
          <a:p>
            <a:r>
              <a:rPr lang="en-US" dirty="0" smtClean="0">
                <a:latin typeface="Viner Hand ITC" pitchFamily="66" charset="0"/>
              </a:rPr>
              <a:t>That same month, she came to the final of the Open Championship of America, where she lost from Steffi Graf. </a:t>
            </a:r>
          </a:p>
          <a:p>
            <a:r>
              <a:rPr lang="en-US" dirty="0" smtClean="0">
                <a:latin typeface="Viner Hand ITC" pitchFamily="66" charset="0"/>
              </a:rPr>
              <a:t>In January 1996 she won the Australian Open.</a:t>
            </a:r>
          </a:p>
        </p:txBody>
      </p:sp>
      <p:pic>
        <p:nvPicPr>
          <p:cNvPr id="4" name="Picture 3" descr="th.jpg"/>
          <p:cNvPicPr>
            <a:picLocks noChangeAspect="1"/>
          </p:cNvPicPr>
          <p:nvPr/>
        </p:nvPicPr>
        <p:blipFill>
          <a:blip r:embed="rId2" cstate="print"/>
          <a:stretch>
            <a:fillRect/>
          </a:stretch>
        </p:blipFill>
        <p:spPr>
          <a:xfrm>
            <a:off x="857224" y="0"/>
            <a:ext cx="6572296" cy="2500306"/>
          </a:xfrm>
          <a:prstGeom prst="rect">
            <a:avLst/>
          </a:prstGeom>
          <a:ln>
            <a:noFill/>
          </a:ln>
          <a:effectLst>
            <a:softEdge rad="112500"/>
          </a:effectLst>
        </p:spPr>
      </p:pic>
    </p:spTree>
  </p:cSld>
  <p:clrMapOvr>
    <a:masterClrMapping/>
  </p:clrMapOvr>
  <p:transition spd="slow">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lip_image001.jpg"/>
          <p:cNvPicPr>
            <a:picLocks noGrp="1" noChangeAspect="1"/>
          </p:cNvPicPr>
          <p:nvPr>
            <p:ph idx="1"/>
          </p:nvPr>
        </p:nvPicPr>
        <p:blipFill>
          <a:blip r:embed="rId2" cstate="print"/>
          <a:stretch>
            <a:fillRect/>
          </a:stretch>
        </p:blipFill>
        <p:spPr>
          <a:xfrm>
            <a:off x="785786" y="0"/>
            <a:ext cx="4143388" cy="68580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5" name="TextBox 4"/>
          <p:cNvSpPr txBox="1"/>
          <p:nvPr/>
        </p:nvSpPr>
        <p:spPr>
          <a:xfrm>
            <a:off x="5206960" y="1142984"/>
            <a:ext cx="3937040" cy="9664184"/>
          </a:xfrm>
          <a:prstGeom prst="rect">
            <a:avLst/>
          </a:prstGeom>
          <a:noFill/>
        </p:spPr>
        <p:txBody>
          <a:bodyPr wrap="square" rtlCol="0">
            <a:spAutoFit/>
          </a:bodyPr>
          <a:lstStyle/>
          <a:p>
            <a:pPr>
              <a:buFont typeface="Wingdings" pitchFamily="2" charset="2"/>
              <a:buChar char="Ø"/>
            </a:pPr>
            <a:r>
              <a:rPr lang="en-US" sz="3200" dirty="0" smtClean="0">
                <a:solidFill>
                  <a:schemeClr val="tx2"/>
                </a:solidFill>
                <a:latin typeface="Viner Hand ITC" pitchFamily="66" charset="0"/>
              </a:rPr>
              <a:t>After winning 53 tournaments until 2003, </a:t>
            </a:r>
            <a:r>
              <a:rPr lang="en-US" sz="3200" dirty="0" err="1" smtClean="0">
                <a:solidFill>
                  <a:schemeClr val="tx2"/>
                </a:solidFill>
                <a:latin typeface="Viner Hand ITC" pitchFamily="66" charset="0"/>
              </a:rPr>
              <a:t>Selesh</a:t>
            </a:r>
            <a:r>
              <a:rPr lang="en-US" sz="3200" dirty="0" smtClean="0">
                <a:solidFill>
                  <a:schemeClr val="tx2"/>
                </a:solidFill>
                <a:latin typeface="Viner Hand ITC" pitchFamily="66" charset="0"/>
              </a:rPr>
              <a:t> had to leave professional tennis  because of a leg injury. In February 2005, she played two matches against Martina Navratilova and she lost booth times.</a:t>
            </a:r>
          </a:p>
          <a:p>
            <a:endParaRPr lang="en-US" dirty="0">
              <a:latin typeface="Viner Hand ITC" pitchFamily="66" charset="0"/>
            </a:endParaRP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cSld>
  <p:clrMapOvr>
    <a:masterClrMapping/>
  </p:clrMapOvr>
  <p:transition spd="slow">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342</TotalTime>
  <Words>485</Words>
  <Application>Microsoft Office PowerPoint</Application>
  <PresentationFormat>On-screen Show (4:3)</PresentationFormat>
  <Paragraphs>35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Trek</vt:lpstr>
      <vt:lpstr>Monica  selesh</vt:lpstr>
      <vt:lpstr>Slide 2</vt:lpstr>
      <vt:lpstr>Slide 3</vt:lpstr>
      <vt:lpstr>Slide 4</vt:lpstr>
      <vt:lpstr>Slide 5</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NATASA</dc:creator>
  <cp:lastModifiedBy>Corporate Edition</cp:lastModifiedBy>
  <cp:revision>307</cp:revision>
  <dcterms:created xsi:type="dcterms:W3CDTF">2014-12-02T16:05:45Z</dcterms:created>
  <dcterms:modified xsi:type="dcterms:W3CDTF">2015-06-10T15:16:02Z</dcterms:modified>
</cp:coreProperties>
</file>