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2" r:id="rId6"/>
    <p:sldId id="275" r:id="rId7"/>
    <p:sldId id="278" r:id="rId8"/>
    <p:sldId id="279" r:id="rId9"/>
    <p:sldId id="282" r:id="rId10"/>
    <p:sldId id="284" r:id="rId11"/>
    <p:sldId id="285" r:id="rId12"/>
    <p:sldId id="263" r:id="rId13"/>
    <p:sldId id="264" r:id="rId14"/>
    <p:sldId id="277" r:id="rId15"/>
    <p:sldId id="300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FFFF99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90845" autoAdjust="0"/>
  </p:normalViewPr>
  <p:slideViewPr>
    <p:cSldViewPr>
      <p:cViewPr varScale="1">
        <p:scale>
          <a:sx n="74" d="100"/>
          <a:sy n="74" d="100"/>
        </p:scale>
        <p:origin x="5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3C3FF1-BB90-4462-9BA5-3390022DC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5CE29-DBB2-49CB-97B4-49D7F7786F7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9755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GB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GB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8C21-E66D-4FEB-9E27-2BFEBC6D4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5A41-67DE-4679-A0A4-BFB7CCEE6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95F79-82FD-4BC5-BA06-A01DEBE7B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9B7D-BB84-4CE5-94B5-164F222FC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A62-3E9A-4C95-BA54-98E329230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0910-3C2D-46FE-8F31-FB935E7F2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C79B-E9EC-4A48-9FCD-436A0722C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9DD9-8F42-4B15-B765-AE10D10A6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3ECE-B30E-4884-9EB0-EA7CA1851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A561-6BE6-4DBA-8A1E-0883B1D69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DF06-20E9-4F13-AF40-8F66F4B6B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GB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2052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minispir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7B81AD-8EB1-486E-A0C7-723FBDCD7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obsbots.org.uk/arduino-on-the-pi/arduinolog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obsbots.org.uk/arduino-on-the-pi/arduinologo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s/url?sa=i&amp;source=images&amp;cd=&amp;cad=rja&amp;docid=D1Rb-4Ro7F09mM&amp;tbnid=en6G9OVeYMR4EM:&amp;ved=0CAgQjRwwADgy&amp;url=http://fin6.com/2013/08/all-animals/&amp;ei=J7R6UvDzAsrYtAbFw4GQAQ&amp;psig=AFQjCNGVqTvp8hV5pZFu77ZxGp3c-os7kA&amp;ust=138385962310768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s/url?sa=i&amp;source=images&amp;cd=&amp;cad=rja&amp;docid=1dwvfKhIO1ZovM&amp;tbnid=fz4PD5_iK__FLM:&amp;ved=0CAgQjRwwADjoAQ&amp;url=http://www.awesomelycute.com/2012/11/new-batch-of-super-cute-baby-animals/&amp;ei=gLR6UszzJpDKswaX7IGoCg&amp;psig=AFQjCNGM5uchQBFEtKE9prF5Pe9z4Tu6MA&amp;ust=1383859712702236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rs/url?sa=i&amp;source=images&amp;cd=&amp;cad=rja&amp;docid=aGdWaqcBhxkfFM&amp;tbnid=OjoKmLUB2lZe9M:&amp;ved=0CAgQjRwwADgy&amp;url=http://www.wallrhe.com/cool-backgrounds-of-animals.html&amp;ei=KrR6UpLwCMjfsgb5kICwBw&amp;psig=AFQjCNEUVlwPSvrTU0dopFMtmYsYFLM7tg&amp;ust=13838596262078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s/url?sa=i&amp;source=images&amp;cd=&amp;cad=rja&amp;docid=6NgkRIfO1sCckM&amp;tbnid=4eT0cVjD8q6--M:&amp;ved=0CAgQjRwwADjUAQ&amp;url=http://www.ibtimes.co.uk/articles/294992/20120208/animals-visit-dentist-flash-pearly-whites-dental.htm&amp;ei=cLR6Uva-DY2shQfwy4DgAg&amp;psig=AFQjCNHY-SujjceCvavffAYSeCnJAhrQUA&amp;ust=138385969633305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rs/url?sa=i&amp;source=images&amp;cd=&amp;cad=rja&amp;docid=h1FEgoUdJiNh7M&amp;tbnid=6imdqNN8GMG9PM:&amp;ved=0CAgQjRwwADjOAg&amp;url=http://wallpoper.com/wallpaper/animals-leopards-421955&amp;ei=lbR6Up6eB8bMsgaunIDIBQ&amp;psig=AFQjCNHFzHpVsZSgcE3PEFxGwSq3yAxg7w&amp;ust=1383859733173842" TargetMode="External"/><Relationship Id="rId4" Type="http://schemas.openxmlformats.org/officeDocument/2006/relationships/hyperlink" Target="http://www.google.rs/url?sa=i&amp;source=images&amp;cd=&amp;cad=rja&amp;docid=koXfPdg1kIAEDM&amp;tbnid=4Ey8YKebrelXXM:&amp;ved=0CAgQjRwwADhG&amp;url=http://www.fin6.com/2013/08/animals-photos-for-kids/&amp;ei=P7R6UteLJYjAswaRoYHICA&amp;psig=AFQjCNFEPVCLLyWjatEormLDrEmCbm0URg&amp;ust=1383859647664256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3429000"/>
            <a:ext cx="7943850" cy="22288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cap="all" dirty="0" smtClean="0"/>
              <a:t>unit 2-animals</a:t>
            </a:r>
            <a:br>
              <a:rPr lang="en-GB" sz="4000" b="1" cap="all" dirty="0" smtClean="0"/>
            </a:br>
            <a:r>
              <a:rPr lang="en-GB" sz="4000" b="1" cap="all" dirty="0" smtClean="0"/>
              <a:t>Present Continuous Tense</a:t>
            </a:r>
            <a:r>
              <a:rPr lang="en-GB" sz="4000" cap="all" dirty="0" smtClean="0"/>
              <a:t/>
            </a:r>
            <a:br>
              <a:rPr lang="en-GB" sz="4000" cap="all" dirty="0" smtClean="0"/>
            </a:br>
            <a:r>
              <a:rPr lang="en-GB" sz="2800" cap="all" dirty="0" smtClean="0"/>
              <a:t>October, 2013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GB" sz="40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14438" y="928688"/>
          <a:ext cx="1830387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1830600" imgH="1316520" progId="">
                  <p:embed/>
                </p:oleObj>
              </mc:Choice>
              <mc:Fallback>
                <p:oleObj name="Clip" r:id="rId4" imgW="1830600" imgH="13165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928688"/>
                        <a:ext cx="1830387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unglebird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C:\Users\Millennium\Desktop\bi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556792"/>
            <a:ext cx="5059660" cy="378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Texto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3600" b="1" dirty="0">
                <a:latin typeface="+mn-lt"/>
              </a:rPr>
              <a:t>What animal is this?</a:t>
            </a:r>
          </a:p>
        </p:txBody>
      </p:sp>
      <p:sp>
        <p:nvSpPr>
          <p:cNvPr id="15" name="CaixaDeTexto 4"/>
          <p:cNvSpPr txBox="1">
            <a:spLocks noChangeArrowheads="1"/>
          </p:cNvSpPr>
          <p:nvPr/>
        </p:nvSpPr>
        <p:spPr bwMode="auto">
          <a:xfrm>
            <a:off x="1619672" y="5517232"/>
            <a:ext cx="62150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>
                <a:latin typeface="+mn-lt"/>
              </a:rPr>
              <a:t>It’s a </a:t>
            </a:r>
            <a:r>
              <a:rPr lang="pt-BR" sz="4400" b="1" dirty="0" smtClean="0">
                <a:solidFill>
                  <a:srgbClr val="00B050"/>
                </a:solidFill>
                <a:latin typeface="+mn-lt"/>
              </a:rPr>
              <a:t>bird/ parrot</a:t>
            </a:r>
            <a:r>
              <a:rPr lang="pt-BR" sz="4400" b="1" dirty="0" smtClean="0">
                <a:latin typeface="+mn-lt"/>
              </a:rPr>
              <a:t>.</a:t>
            </a:r>
            <a:endParaRPr lang="pt-BR" sz="4400" b="1" dirty="0">
              <a:latin typeface="+mn-lt"/>
            </a:endParaRPr>
          </a:p>
        </p:txBody>
      </p:sp>
    </p:spTree>
  </p:cSld>
  <p:clrMapOvr>
    <a:masterClrMapping/>
  </p:clrMapOvr>
  <p:transition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4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31640" y="1196752"/>
          <a:ext cx="6936432" cy="48965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68216"/>
                <a:gridCol w="346821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Animal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i="1" dirty="0">
                          <a:latin typeface="Times New Roman"/>
                          <a:ea typeface="Times New Roman"/>
                          <a:cs typeface="Times New Roman"/>
                        </a:rPr>
                        <a:t>bats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2400" i="1" dirty="0">
                          <a:latin typeface="Times New Roman"/>
                          <a:ea typeface="Times New Roman"/>
                          <a:cs typeface="Times New Roman"/>
                        </a:rPr>
                        <a:t>They’re flying.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i="1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331640" y="2348880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r-Latn-CS" i="1" dirty="0">
                <a:latin typeface="Times New Roman"/>
                <a:ea typeface="Times New Roman"/>
                <a:cs typeface="Times New Roman"/>
              </a:rPr>
              <a:t>a lion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31640" y="2924944"/>
            <a:ext cx="1440160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a snake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03648" y="3429000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elephants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03648" y="4005064"/>
            <a:ext cx="1584176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a crocodile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509120"/>
            <a:ext cx="157579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monkeys</a:t>
            </a:r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3648" y="5085184"/>
            <a:ext cx="1584176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a bear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5656" y="5589240"/>
            <a:ext cx="157579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k</a:t>
            </a: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angaroos</a:t>
            </a: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32040" y="2348880"/>
            <a:ext cx="200784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It’s eating.</a:t>
            </a:r>
            <a:r>
              <a:rPr lang="en-GB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60032" y="3429000"/>
            <a:ext cx="24117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They</a:t>
            </a: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 are</a:t>
            </a: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sr-Latn-CS" i="1" dirty="0">
                <a:latin typeface="Times New Roman"/>
                <a:ea typeface="Times New Roman"/>
                <a:cs typeface="Times New Roman"/>
              </a:rPr>
              <a:t>drinking.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32040" y="4509120"/>
            <a:ext cx="24117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They</a:t>
            </a: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 a</a:t>
            </a: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re </a:t>
            </a: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 jumping</a:t>
            </a: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32040" y="5589240"/>
            <a:ext cx="24117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They</a:t>
            </a: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 a</a:t>
            </a: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re </a:t>
            </a:r>
            <a:r>
              <a:rPr lang="en-GB" i="1" dirty="0" smtClean="0">
                <a:latin typeface="Times New Roman"/>
                <a:ea typeface="Times New Roman"/>
                <a:cs typeface="Times New Roman"/>
              </a:rPr>
              <a:t>sleeping</a:t>
            </a:r>
            <a:r>
              <a:rPr lang="sr-Latn-CS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60032" y="2924944"/>
            <a:ext cx="2727920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It’s swimming.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60032" y="4005064"/>
            <a:ext cx="3384376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sr-Latn-CS" i="1" dirty="0">
                <a:latin typeface="Times New Roman"/>
                <a:ea typeface="Times New Roman"/>
                <a:cs typeface="Times New Roman"/>
              </a:rPr>
              <a:t>It’s running into the water.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76056" y="5085184"/>
            <a:ext cx="2727920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sr-Latn-CS" i="1" dirty="0">
                <a:latin typeface="+mn-lt"/>
                <a:ea typeface="Times New Roman"/>
                <a:cs typeface="Times New Roman"/>
              </a:rPr>
              <a:t>It’s climbing a tree.</a:t>
            </a:r>
            <a:r>
              <a:rPr lang="en-US" dirty="0">
                <a:latin typeface="+mn-lt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11560" y="188640"/>
            <a:ext cx="8352928" cy="783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/>
              <a:t>LISTEN AND WRITE: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200" b="1" dirty="0" smtClean="0">
                <a:solidFill>
                  <a:srgbClr val="FF0000"/>
                </a:solidFill>
              </a:rPr>
              <a:t>1) THE NAME OF THE ANIMALS </a:t>
            </a:r>
            <a:r>
              <a:rPr lang="en-GB" sz="2200" b="1" dirty="0" smtClean="0"/>
              <a:t>2) WHAT ARE THEY DOING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743744"/>
          </a:xfrm>
        </p:spPr>
        <p:txBody>
          <a:bodyPr/>
          <a:lstStyle/>
          <a:p>
            <a:r>
              <a:rPr lang="en-GB" sz="4000" b="1" dirty="0" smtClean="0"/>
              <a:t>CORRECT THE SENTENCES.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 is  sleeping.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i="1" dirty="0" smtClean="0"/>
              <a:t>The kangaroo  are  jumping.</a:t>
            </a:r>
            <a:r>
              <a:rPr lang="en-US" dirty="0" smtClean="0"/>
              <a:t> </a:t>
            </a:r>
          </a:p>
          <a:p>
            <a:endParaRPr lang="en-US" sz="2000" dirty="0" smtClean="0"/>
          </a:p>
          <a:p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Hippos  are   </a:t>
            </a:r>
            <a:r>
              <a:rPr lang="en-GB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swiming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in the river.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Birds      flying.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 tiger  is  </a:t>
            </a:r>
            <a:r>
              <a:rPr lang="en-GB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runing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very  fast.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6" name="Multiplicar 17"/>
          <p:cNvSpPr/>
          <p:nvPr/>
        </p:nvSpPr>
        <p:spPr>
          <a:xfrm>
            <a:off x="2411760" y="1844824"/>
            <a:ext cx="504056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" name="CaixaDeTexto 18"/>
          <p:cNvSpPr txBox="1">
            <a:spLocks noChangeArrowheads="1"/>
          </p:cNvSpPr>
          <p:nvPr/>
        </p:nvSpPr>
        <p:spPr bwMode="auto">
          <a:xfrm>
            <a:off x="2195736" y="1340768"/>
            <a:ext cx="10001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400" b="1" dirty="0" smtClean="0">
                <a:solidFill>
                  <a:srgbClr val="004821"/>
                </a:solidFill>
              </a:rPr>
              <a:t>are</a:t>
            </a:r>
            <a:endParaRPr lang="pt-PT" sz="3400" b="1" dirty="0">
              <a:solidFill>
                <a:srgbClr val="004821"/>
              </a:solidFill>
            </a:endParaRPr>
          </a:p>
        </p:txBody>
      </p:sp>
      <p:sp>
        <p:nvSpPr>
          <p:cNvPr id="8" name="Multiplicar 17"/>
          <p:cNvSpPr/>
          <p:nvPr/>
        </p:nvSpPr>
        <p:spPr>
          <a:xfrm>
            <a:off x="4067944" y="2780928"/>
            <a:ext cx="504056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CaixaDeTexto 18"/>
          <p:cNvSpPr txBox="1">
            <a:spLocks noChangeArrowheads="1"/>
          </p:cNvSpPr>
          <p:nvPr/>
        </p:nvSpPr>
        <p:spPr bwMode="auto">
          <a:xfrm>
            <a:off x="3851920" y="2276872"/>
            <a:ext cx="10001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400" b="1" dirty="0" smtClean="0">
                <a:solidFill>
                  <a:srgbClr val="004821"/>
                </a:solidFill>
              </a:rPr>
              <a:t>is</a:t>
            </a:r>
            <a:endParaRPr lang="pt-PT" sz="3400" b="1" dirty="0">
              <a:solidFill>
                <a:srgbClr val="004821"/>
              </a:solidFill>
            </a:endParaRPr>
          </a:p>
        </p:txBody>
      </p:sp>
      <p:cxnSp>
        <p:nvCxnSpPr>
          <p:cNvPr id="10" name="Conexão recta 7"/>
          <p:cNvCxnSpPr/>
          <p:nvPr/>
        </p:nvCxnSpPr>
        <p:spPr>
          <a:xfrm>
            <a:off x="4211960" y="4149080"/>
            <a:ext cx="223440" cy="0"/>
          </a:xfrm>
          <a:prstGeom prst="line">
            <a:avLst/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Multiplicar 17"/>
          <p:cNvSpPr/>
          <p:nvPr/>
        </p:nvSpPr>
        <p:spPr>
          <a:xfrm>
            <a:off x="4211960" y="3789040"/>
            <a:ext cx="504056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4" name="CaixaDeTexto 18"/>
          <p:cNvSpPr txBox="1">
            <a:spLocks noChangeArrowheads="1"/>
          </p:cNvSpPr>
          <p:nvPr/>
        </p:nvSpPr>
        <p:spPr bwMode="auto">
          <a:xfrm>
            <a:off x="3347864" y="3212976"/>
            <a:ext cx="20882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400" b="1" dirty="0" smtClean="0">
                <a:solidFill>
                  <a:srgbClr val="004821"/>
                </a:solidFill>
              </a:rPr>
              <a:t>swi</a:t>
            </a:r>
            <a:r>
              <a:rPr lang="pt-PT" sz="3400" b="1" u="sng" dirty="0" smtClean="0">
                <a:solidFill>
                  <a:srgbClr val="004821"/>
                </a:solidFill>
              </a:rPr>
              <a:t>mm</a:t>
            </a:r>
            <a:r>
              <a:rPr lang="pt-PT" sz="3400" b="1" dirty="0" smtClean="0">
                <a:solidFill>
                  <a:srgbClr val="004821"/>
                </a:solidFill>
              </a:rPr>
              <a:t>ing</a:t>
            </a:r>
            <a:endParaRPr lang="pt-PT" sz="3400" b="1" dirty="0">
              <a:solidFill>
                <a:srgbClr val="00482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31052" t="5741" r="36265" b="3260"/>
          <a:stretch>
            <a:fillRect/>
          </a:stretch>
        </p:blipFill>
        <p:spPr bwMode="auto">
          <a:xfrm>
            <a:off x="2483768" y="4437112"/>
            <a:ext cx="432048" cy="8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8"/>
          <p:cNvSpPr txBox="1">
            <a:spLocks noChangeArrowheads="1"/>
          </p:cNvSpPr>
          <p:nvPr/>
        </p:nvSpPr>
        <p:spPr bwMode="auto">
          <a:xfrm>
            <a:off x="2195736" y="4077072"/>
            <a:ext cx="10001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400" b="1" dirty="0" smtClean="0">
                <a:solidFill>
                  <a:srgbClr val="004821"/>
                </a:solidFill>
              </a:rPr>
              <a:t>are</a:t>
            </a:r>
            <a:endParaRPr lang="pt-PT" sz="3400" b="1" dirty="0">
              <a:solidFill>
                <a:srgbClr val="004821"/>
              </a:solidFill>
            </a:endParaRPr>
          </a:p>
        </p:txBody>
      </p:sp>
      <p:cxnSp>
        <p:nvCxnSpPr>
          <p:cNvPr id="18" name="Conexão recta 7"/>
          <p:cNvCxnSpPr/>
          <p:nvPr/>
        </p:nvCxnSpPr>
        <p:spPr>
          <a:xfrm>
            <a:off x="4139952" y="6093296"/>
            <a:ext cx="223440" cy="0"/>
          </a:xfrm>
          <a:prstGeom prst="line">
            <a:avLst/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Multiplicar 17"/>
          <p:cNvSpPr/>
          <p:nvPr/>
        </p:nvSpPr>
        <p:spPr>
          <a:xfrm>
            <a:off x="3995936" y="5661248"/>
            <a:ext cx="504056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0" name="CaixaDeTexto 18"/>
          <p:cNvSpPr txBox="1">
            <a:spLocks noChangeArrowheads="1"/>
          </p:cNvSpPr>
          <p:nvPr/>
        </p:nvSpPr>
        <p:spPr bwMode="auto">
          <a:xfrm>
            <a:off x="3275856" y="5157192"/>
            <a:ext cx="20882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400" b="1" dirty="0" smtClean="0">
                <a:solidFill>
                  <a:srgbClr val="004821"/>
                </a:solidFill>
              </a:rPr>
              <a:t>ru</a:t>
            </a:r>
            <a:r>
              <a:rPr lang="pt-PT" sz="3400" b="1" u="sng" dirty="0" smtClean="0">
                <a:solidFill>
                  <a:srgbClr val="004821"/>
                </a:solidFill>
              </a:rPr>
              <a:t>nn</a:t>
            </a:r>
            <a:r>
              <a:rPr lang="pt-PT" sz="3400" b="1" dirty="0" smtClean="0">
                <a:solidFill>
                  <a:srgbClr val="004821"/>
                </a:solidFill>
              </a:rPr>
              <a:t>ing</a:t>
            </a:r>
            <a:endParaRPr lang="pt-PT" sz="3400" b="1" dirty="0">
              <a:solidFill>
                <a:srgbClr val="00482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that's 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332656"/>
            <a:ext cx="6848472" cy="516324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03648" y="5661248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i="1" dirty="0" smtClean="0"/>
              <a:t>Now, take your books and practise!</a:t>
            </a:r>
            <a:endParaRPr lang="en-US" sz="3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16013" y="2492375"/>
            <a:ext cx="2593975" cy="1512888"/>
            <a:chOff x="1075" y="1522"/>
            <a:chExt cx="1452" cy="953"/>
          </a:xfrm>
        </p:grpSpPr>
        <p:sp>
          <p:nvSpPr>
            <p:cNvPr id="4096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75" y="1522"/>
              <a:ext cx="1452" cy="22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Forte"/>
                </a:rPr>
                <a:t>What </a:t>
              </a:r>
            </a:p>
          </p:txBody>
        </p:sp>
        <p:sp>
          <p:nvSpPr>
            <p:cNvPr id="4096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120" y="1976"/>
              <a:ext cx="1179" cy="9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Forte"/>
                </a:rPr>
                <a:t>are they</a:t>
              </a:r>
            </a:p>
          </p:txBody>
        </p:sp>
        <p:sp>
          <p:nvSpPr>
            <p:cNvPr id="4096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075" y="2203"/>
              <a:ext cx="1406" cy="27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Forte"/>
                </a:rPr>
                <a:t>doing?</a:t>
              </a:r>
            </a:p>
          </p:txBody>
        </p:sp>
      </p:grpSp>
      <p:pic>
        <p:nvPicPr>
          <p:cNvPr id="26627" name="Imagem 25" descr="question_mark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060575"/>
            <a:ext cx="19161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0093" y="5067761"/>
            <a:ext cx="7843814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AG Rounded Std Light" pitchFamily="34" charset="0"/>
              </a:rPr>
              <a:t>Present</a:t>
            </a:r>
            <a:r>
              <a:rPr lang="pt-PT" sz="7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AG Rounded Std Light" pitchFamily="34" charset="0"/>
              </a:rPr>
              <a:t> </a:t>
            </a:r>
            <a:r>
              <a:rPr lang="pt-PT" sz="7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AG Rounded Std Light" pitchFamily="34" charset="0"/>
              </a:rPr>
              <a:t>continuous</a:t>
            </a:r>
            <a:endParaRPr lang="pt-PT" sz="7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VAG Rounded Std Light" pitchFamily="34" charset="0"/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753672" cy="4114800"/>
          </a:xfrm>
        </p:spPr>
        <p:txBody>
          <a:bodyPr/>
          <a:lstStyle/>
          <a:p>
            <a:r>
              <a:rPr lang="en-GB" dirty="0" smtClean="0"/>
              <a:t>They ______________   on a school trip.</a:t>
            </a:r>
          </a:p>
          <a:p>
            <a:r>
              <a:rPr lang="en-GB" dirty="0" smtClean="0"/>
              <a:t>He ________________   on a coach.</a:t>
            </a:r>
          </a:p>
          <a:p>
            <a:r>
              <a:rPr lang="en-GB" dirty="0" smtClean="0"/>
              <a:t>I    _________________ about a school trip.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411760" y="1772816"/>
            <a:ext cx="2520280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are     going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99792" y="2348880"/>
            <a:ext cx="2520280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is      getting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67744" y="2924944"/>
            <a:ext cx="2808312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 am     writing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87624" y="5157192"/>
            <a:ext cx="648072" cy="115212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2" descr="plus">
            <a:hlinkClick r:id="rId2" tooltip="plu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17232"/>
            <a:ext cx="528375" cy="5266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2411760" y="5301208"/>
            <a:ext cx="2232248" cy="10081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present TO BE</a:t>
            </a:r>
          </a:p>
          <a:p>
            <a:pPr marL="0" marR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1" dirty="0" smtClean="0">
                <a:solidFill>
                  <a:srgbClr val="FF0000"/>
                </a:solidFill>
              </a:rPr>
              <a:t>(am/ is/ are)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2" descr="plus">
            <a:hlinkClick r:id="rId2" tooltip="plu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589240"/>
            <a:ext cx="528375" cy="52660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 bwMode="auto">
          <a:xfrm>
            <a:off x="5580112" y="5229200"/>
            <a:ext cx="3096344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infinitivna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osnova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+</a:t>
            </a:r>
            <a:endParaRPr kumimoji="0" lang="en-GB" sz="28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1" dirty="0" smtClean="0">
                <a:solidFill>
                  <a:srgbClr val="002060"/>
                </a:solidFill>
              </a:rPr>
              <a:t>-ING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39 Elipse"/>
          <p:cNvSpPr/>
          <p:nvPr/>
        </p:nvSpPr>
        <p:spPr>
          <a:xfrm>
            <a:off x="2339752" y="1628800"/>
            <a:ext cx="1152128" cy="2448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 flipV="1">
            <a:off x="2306082" y="4470786"/>
            <a:ext cx="1219470" cy="432048"/>
          </a:xfrm>
          <a:prstGeom prst="rightArrow">
            <a:avLst>
              <a:gd name="adj1" fmla="val 56827"/>
              <a:gd name="adj2" fmla="val 70482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39 Elipse"/>
          <p:cNvSpPr/>
          <p:nvPr/>
        </p:nvSpPr>
        <p:spPr>
          <a:xfrm>
            <a:off x="3491880" y="1556792"/>
            <a:ext cx="1800200" cy="259228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3054499" flipV="1">
            <a:off x="4629924" y="4350699"/>
            <a:ext cx="1631182" cy="432048"/>
          </a:xfrm>
          <a:prstGeom prst="rightArrow">
            <a:avLst>
              <a:gd name="adj1" fmla="val 56827"/>
              <a:gd name="adj2" fmla="val 70482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39 Elipse"/>
          <p:cNvSpPr/>
          <p:nvPr/>
        </p:nvSpPr>
        <p:spPr>
          <a:xfrm>
            <a:off x="2195736" y="1340768"/>
            <a:ext cx="3384376" cy="30243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auto">
          <a:xfrm rot="5711112">
            <a:off x="4175807" y="-3028807"/>
            <a:ext cx="1152128" cy="7920880"/>
          </a:xfrm>
          <a:prstGeom prst="rightArrow">
            <a:avLst>
              <a:gd name="adj1" fmla="val 86842"/>
              <a:gd name="adj2" fmla="val 45927"/>
            </a:avLst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Present Continuous Tense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 flipV="1">
            <a:off x="937929" y="4110743"/>
            <a:ext cx="1219470" cy="432048"/>
          </a:xfrm>
          <a:prstGeom prst="rightArrow">
            <a:avLst>
              <a:gd name="adj1" fmla="val 56827"/>
              <a:gd name="adj2" fmla="val 70482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571501"/>
            <a:ext cx="7920879" cy="1057300"/>
          </a:xfrm>
        </p:spPr>
        <p:txBody>
          <a:bodyPr/>
          <a:lstStyle/>
          <a:p>
            <a:pPr algn="ctr">
              <a:defRPr/>
            </a:pPr>
            <a:r>
              <a:rPr lang="es-PE" dirty="0" err="1" smtClean="0"/>
              <a:t>Present</a:t>
            </a:r>
            <a:r>
              <a:rPr lang="es-PE" dirty="0" smtClean="0"/>
              <a:t> </a:t>
            </a:r>
            <a:r>
              <a:rPr lang="es-PE" dirty="0" err="1" smtClean="0"/>
              <a:t>continuous</a:t>
            </a:r>
            <a:r>
              <a:rPr lang="es-PE" dirty="0" smtClean="0"/>
              <a:t> Tense</a:t>
            </a:r>
            <a:br>
              <a:rPr lang="es-PE" dirty="0" smtClean="0"/>
            </a:br>
            <a:endParaRPr lang="es-P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339752" y="2060848"/>
            <a:ext cx="2232248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GB" sz="2700" b="1" dirty="0">
                <a:solidFill>
                  <a:srgbClr val="FF0000"/>
                </a:solidFill>
              </a:rPr>
              <a:t>present TO BE</a:t>
            </a:r>
          </a:p>
          <a:p>
            <a:pPr>
              <a:spcBef>
                <a:spcPts val="0"/>
              </a:spcBef>
            </a:pPr>
            <a:r>
              <a:rPr lang="en-GB" sz="2700" b="1" dirty="0" smtClean="0">
                <a:solidFill>
                  <a:srgbClr val="FF0000"/>
                </a:solidFill>
              </a:rPr>
              <a:t>(am/ is/ are</a:t>
            </a:r>
            <a:r>
              <a:rPr lang="en-GB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20072" y="1988840"/>
            <a:ext cx="3528392" cy="10081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b="1" dirty="0" err="1">
                <a:solidFill>
                  <a:srgbClr val="002060"/>
                </a:solidFill>
              </a:rPr>
              <a:t>infinitivna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osnova</a:t>
            </a:r>
            <a:r>
              <a:rPr lang="en-GB" sz="2800" b="1" dirty="0">
                <a:solidFill>
                  <a:srgbClr val="002060"/>
                </a:solidFill>
              </a:rPr>
              <a:t> +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-ING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15616" y="1916832"/>
            <a:ext cx="648072" cy="115212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16386" name="Picture 2" descr="plus">
            <a:hlinkClick r:id="rId2" tooltip="plu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528375" cy="526602"/>
          </a:xfrm>
          <a:prstGeom prst="rect">
            <a:avLst/>
          </a:prstGeom>
          <a:noFill/>
        </p:spPr>
      </p:pic>
      <p:pic>
        <p:nvPicPr>
          <p:cNvPr id="11" name="Picture 2" descr="plus">
            <a:hlinkClick r:id="rId2" tooltip="plu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528375" cy="52660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 bwMode="auto">
          <a:xfrm>
            <a:off x="611560" y="3501008"/>
            <a:ext cx="8352928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play</a:t>
            </a:r>
            <a:r>
              <a:rPr lang="en-GB" b="1" dirty="0" smtClean="0">
                <a:solidFill>
                  <a:srgbClr val="FF0000"/>
                </a:solidFill>
              </a:rPr>
              <a:t>+ </a:t>
            </a:r>
            <a:r>
              <a:rPr lang="en-GB" b="1" dirty="0" err="1" smtClean="0">
                <a:solidFill>
                  <a:srgbClr val="FF0000"/>
                </a:solidFill>
              </a:rPr>
              <a:t>ing</a:t>
            </a:r>
            <a:r>
              <a:rPr lang="en-GB" b="1" dirty="0" smtClean="0">
                <a:solidFill>
                  <a:srgbClr val="FF0000"/>
                </a:solidFill>
              </a:rPr>
              <a:t> = </a:t>
            </a:r>
            <a:r>
              <a:rPr lang="en-GB" b="1" dirty="0" smtClean="0"/>
              <a:t>play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lang="en-GB" b="1" dirty="0" smtClean="0"/>
              <a:t>clean</a:t>
            </a:r>
            <a:r>
              <a:rPr lang="en-GB" b="1" dirty="0" smtClean="0">
                <a:solidFill>
                  <a:srgbClr val="FF0000"/>
                </a:solidFill>
              </a:rPr>
              <a:t> + </a:t>
            </a:r>
            <a:r>
              <a:rPr lang="en-GB" b="1" dirty="0" err="1" smtClean="0">
                <a:solidFill>
                  <a:srgbClr val="FF0000"/>
                </a:solidFill>
              </a:rPr>
              <a:t>ing</a:t>
            </a:r>
            <a:r>
              <a:rPr lang="en-GB" b="1" dirty="0" smtClean="0">
                <a:solidFill>
                  <a:srgbClr val="FF0000"/>
                </a:solidFill>
              </a:rPr>
              <a:t> =</a:t>
            </a:r>
            <a:r>
              <a:rPr lang="en-GB" b="1" dirty="0" smtClean="0"/>
              <a:t>clean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watch</a:t>
            </a:r>
            <a:r>
              <a:rPr lang="en-GB" b="1" dirty="0" smtClean="0">
                <a:solidFill>
                  <a:srgbClr val="FF0000"/>
                </a:solidFill>
              </a:rPr>
              <a:t> + </a:t>
            </a:r>
            <a:r>
              <a:rPr lang="en-GB" b="1" dirty="0" err="1" smtClean="0">
                <a:solidFill>
                  <a:srgbClr val="FF0000"/>
                </a:solidFill>
              </a:rPr>
              <a:t>ing</a:t>
            </a:r>
            <a:r>
              <a:rPr lang="en-GB" b="1" dirty="0" smtClean="0">
                <a:solidFill>
                  <a:srgbClr val="FF0000"/>
                </a:solidFill>
              </a:rPr>
              <a:t> =</a:t>
            </a:r>
            <a:r>
              <a:rPr lang="en-GB" b="1" dirty="0" smtClean="0"/>
              <a:t>watch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</a:p>
          <a:p>
            <a:r>
              <a:rPr lang="en-GB" sz="2400" b="1" dirty="0" smtClean="0">
                <a:latin typeface="Times New Roman" pitchFamily="18" charset="0"/>
              </a:rPr>
              <a:t>come</a:t>
            </a:r>
            <a:r>
              <a:rPr lang="en-GB" b="1" dirty="0" smtClean="0">
                <a:solidFill>
                  <a:srgbClr val="FF0000"/>
                </a:solidFill>
              </a:rPr>
              <a:t> + </a:t>
            </a:r>
            <a:r>
              <a:rPr lang="en-GB" b="1" dirty="0" err="1" smtClean="0">
                <a:solidFill>
                  <a:srgbClr val="FF0000"/>
                </a:solidFill>
              </a:rPr>
              <a:t>ing</a:t>
            </a:r>
            <a:r>
              <a:rPr lang="en-GB" b="1" dirty="0" smtClean="0">
                <a:solidFill>
                  <a:srgbClr val="FF0000"/>
                </a:solidFill>
              </a:rPr>
              <a:t> = </a:t>
            </a:r>
            <a:r>
              <a:rPr lang="en-GB" b="1" dirty="0" smtClean="0"/>
              <a:t>com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lang="en-GB" sz="2400" b="1" dirty="0" smtClean="0">
                <a:latin typeface="Times New Roman" pitchFamily="18" charset="0"/>
              </a:rPr>
              <a:t>, dance </a:t>
            </a:r>
            <a:r>
              <a:rPr lang="en-GB" b="1" dirty="0" smtClean="0">
                <a:solidFill>
                  <a:srgbClr val="FF0000"/>
                </a:solidFill>
              </a:rPr>
              <a:t>+ </a:t>
            </a:r>
            <a:r>
              <a:rPr lang="en-GB" b="1" dirty="0" err="1" smtClean="0">
                <a:solidFill>
                  <a:srgbClr val="FF0000"/>
                </a:solidFill>
              </a:rPr>
              <a:t>ing</a:t>
            </a:r>
            <a:r>
              <a:rPr lang="en-GB" b="1" dirty="0" smtClean="0">
                <a:solidFill>
                  <a:srgbClr val="FF0000"/>
                </a:solidFill>
              </a:rPr>
              <a:t> = </a:t>
            </a:r>
            <a:r>
              <a:rPr lang="en-GB" b="1" dirty="0" smtClean="0"/>
              <a:t>danc</a:t>
            </a:r>
            <a:r>
              <a:rPr lang="en-GB" b="1" dirty="0" smtClean="0">
                <a:solidFill>
                  <a:srgbClr val="FF0000"/>
                </a:solidFill>
              </a:rPr>
              <a:t>ing;</a:t>
            </a:r>
            <a:endParaRPr lang="en-GB" sz="2400" b="1" dirty="0" smtClean="0">
              <a:latin typeface="Times New Roman" pitchFamily="18" charset="0"/>
            </a:endParaRPr>
          </a:p>
          <a:p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swim </a:t>
            </a:r>
            <a:r>
              <a:rPr lang="en-GB" b="1" dirty="0" smtClean="0">
                <a:solidFill>
                  <a:srgbClr val="FF0000"/>
                </a:solidFill>
              </a:rPr>
              <a:t>+ </a:t>
            </a:r>
            <a:r>
              <a:rPr lang="en-GB" b="1" dirty="0" err="1" smtClean="0">
                <a:solidFill>
                  <a:srgbClr val="FF0000"/>
                </a:solidFill>
              </a:rPr>
              <a:t>ing</a:t>
            </a:r>
            <a:r>
              <a:rPr lang="en-GB" b="1" dirty="0" smtClean="0">
                <a:solidFill>
                  <a:srgbClr val="FF0000"/>
                </a:solidFill>
              </a:rPr>
              <a:t> = </a:t>
            </a:r>
            <a:r>
              <a:rPr lang="en-GB" b="1" dirty="0" smtClean="0"/>
              <a:t>swi</a:t>
            </a:r>
            <a:r>
              <a:rPr lang="en-GB" b="1" u="sng" dirty="0" smtClean="0"/>
              <a:t>m</a:t>
            </a:r>
            <a:r>
              <a:rPr lang="en-GB" b="1" u="sng" dirty="0" smtClean="0">
                <a:solidFill>
                  <a:srgbClr val="FF0000"/>
                </a:solidFill>
              </a:rPr>
              <a:t>m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run </a:t>
            </a:r>
            <a:r>
              <a:rPr lang="en-GB" b="1" dirty="0" smtClean="0">
                <a:solidFill>
                  <a:srgbClr val="FF0000"/>
                </a:solidFill>
              </a:rPr>
              <a:t>+ </a:t>
            </a:r>
            <a:r>
              <a:rPr lang="en-GB" b="1" dirty="0" err="1" smtClean="0">
                <a:solidFill>
                  <a:srgbClr val="FF0000"/>
                </a:solidFill>
              </a:rPr>
              <a:t>ing</a:t>
            </a:r>
            <a:r>
              <a:rPr lang="en-GB" b="1" dirty="0" smtClean="0">
                <a:solidFill>
                  <a:srgbClr val="FF0000"/>
                </a:solidFill>
              </a:rPr>
              <a:t> = </a:t>
            </a:r>
            <a:r>
              <a:rPr lang="en-GB" b="1" dirty="0" smtClean="0"/>
              <a:t>ru</a:t>
            </a:r>
            <a:r>
              <a:rPr lang="en-GB" b="1" u="sng" dirty="0" smtClean="0"/>
              <a:t>n</a:t>
            </a:r>
            <a:r>
              <a:rPr lang="en-GB" b="1" u="sng" dirty="0" smtClean="0">
                <a:solidFill>
                  <a:srgbClr val="FF0000"/>
                </a:solidFill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6200000">
            <a:off x="6372200" y="3068960"/>
            <a:ext cx="432048" cy="432048"/>
          </a:xfrm>
          <a:prstGeom prst="rightArrow">
            <a:avLst>
              <a:gd name="adj1" fmla="val 50000"/>
              <a:gd name="adj2" fmla="val 563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6200000">
            <a:off x="757909" y="5514900"/>
            <a:ext cx="1003449" cy="432048"/>
          </a:xfrm>
          <a:prstGeom prst="rightArrow">
            <a:avLst>
              <a:gd name="adj1" fmla="val 56827"/>
              <a:gd name="adj2" fmla="val 704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2483768" y="4005064"/>
            <a:ext cx="72008" cy="3600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5364088" y="4005064"/>
            <a:ext cx="144016" cy="3600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611560" y="3501008"/>
            <a:ext cx="8352928" cy="29523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   play  	 	           play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 </a:t>
            </a:r>
            <a:r>
              <a:rPr lang="en-GB" b="1" dirty="0" smtClean="0"/>
              <a:t>    watch	                          watch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/>
              <a:t>  come  	</a:t>
            </a:r>
            <a:r>
              <a:rPr lang="en-GB" b="1" dirty="0" smtClean="0">
                <a:solidFill>
                  <a:srgbClr val="FF0000"/>
                </a:solidFill>
              </a:rPr>
              <a:t>+</a:t>
            </a:r>
            <a:r>
              <a:rPr lang="en-GB" b="1" dirty="0" smtClean="0"/>
              <a:t>   </a:t>
            </a:r>
            <a:r>
              <a:rPr lang="en-GB" b="1" dirty="0" smtClean="0">
                <a:solidFill>
                  <a:srgbClr val="FF0000"/>
                </a:solidFill>
              </a:rPr>
              <a:t>-ING</a:t>
            </a:r>
            <a:r>
              <a:rPr lang="en-GB" b="1" dirty="0" smtClean="0"/>
              <a:t>	 com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/>
              <a:t>  dance  		            danc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/>
              <a:t>       swim     		                swi</a:t>
            </a:r>
            <a:r>
              <a:rPr lang="en-GB" b="1" u="sng" dirty="0" smtClean="0"/>
              <a:t>m</a:t>
            </a:r>
            <a:r>
              <a:rPr lang="en-GB" b="1" u="sng" dirty="0" smtClean="0">
                <a:solidFill>
                  <a:srgbClr val="FF0000"/>
                </a:solidFill>
              </a:rPr>
              <a:t>m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lang="en-GB" b="1" dirty="0" smtClean="0"/>
              <a:t>	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/>
              <a:t>                    run	                             ru</a:t>
            </a:r>
            <a:r>
              <a:rPr lang="en-GB" b="1" u="sng" dirty="0" smtClean="0"/>
              <a:t>n</a:t>
            </a:r>
            <a:r>
              <a:rPr lang="en-GB" b="1" u="sng" dirty="0" smtClean="0">
                <a:solidFill>
                  <a:srgbClr val="FF0000"/>
                </a:solidFill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lang="en-GB" b="1" dirty="0" smtClean="0"/>
              <a:t>		</a:t>
            </a:r>
            <a:endParaRPr lang="en-US" sz="2400" b="1" dirty="0" smtClean="0">
              <a:latin typeface="Times New Roman" pitchFamily="18" charset="0"/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3563888" y="3645024"/>
            <a:ext cx="432048" cy="2376264"/>
          </a:xfrm>
          <a:prstGeom prst="rightBrace">
            <a:avLst>
              <a:gd name="adj1" fmla="val 8333"/>
              <a:gd name="adj2" fmla="val 397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3203848" y="4509120"/>
            <a:ext cx="72008" cy="2880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3275856" y="4869160"/>
            <a:ext cx="72008" cy="2880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2" grpId="0" animBg="1"/>
      <p:bldP spid="24" grpId="0" animBg="1"/>
      <p:bldP spid="25" grpId="0" animBg="1"/>
      <p:bldP spid="23" grpId="0" build="allAtOnce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071538" y="1285860"/>
            <a:ext cx="1428480" cy="1390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928662" y="422251"/>
            <a:ext cx="742955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40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WHAT ARE THEY DOING?</a:t>
            </a:r>
            <a:endParaRPr kumimoji="1" lang="en-US" sz="40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1472" y="2876696"/>
            <a:ext cx="2888932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birds are flying.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14414" y="1785926"/>
            <a:ext cx="2577442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 bwMode="auto">
          <a:xfrm>
            <a:off x="1428728" y="4055423"/>
            <a:ext cx="4000528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elephant is walking.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285852" y="1857364"/>
            <a:ext cx="4414198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1500166" y="4698365"/>
            <a:ext cx="3353803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dolphin is jumping.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643174" y="2357430"/>
            <a:ext cx="3986752" cy="2904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 bwMode="auto">
          <a:xfrm>
            <a:off x="2928926" y="5350907"/>
            <a:ext cx="4786346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turtle is swimming.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 descr="http://fin6.com/wp-content/uploads/2013/08/45a2a291077daa974b71c96569eb2e7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357562"/>
            <a:ext cx="5345119" cy="269775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3214678" y="6234282"/>
            <a:ext cx="3198311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dogs are running.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28662" y="422251"/>
            <a:ext cx="742955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40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WHAT ARE THEY DOING?</a:t>
            </a:r>
            <a:endParaRPr kumimoji="1" lang="en-US" sz="40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30722" name="Picture 2" descr="http://t2.gstatic.com/images?q=tbn:ANd9GcQLK4-IJESbkZ_GMU7ZpwL8YtpUEmJdCNYK-0Ys2aDu35QcXbB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441831" cy="250117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 bwMode="auto">
          <a:xfrm>
            <a:off x="642910" y="3662514"/>
            <a:ext cx="3042821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cats are playing.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24" name="Picture 4" descr="http://fin6.com/wp-content/uploads/2013/08/cdb2b502db737e27aa0a5f5047d896d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5015"/>
          <a:stretch>
            <a:fillRect/>
          </a:stretch>
        </p:blipFill>
        <p:spPr bwMode="auto">
          <a:xfrm>
            <a:off x="500034" y="1643050"/>
            <a:ext cx="6513533" cy="345969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928662" y="5019836"/>
            <a:ext cx="3918060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penguins</a:t>
            </a:r>
            <a:r>
              <a:rPr kumimoji="1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are standing.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26" name="Picture 6" descr="http://img.ibtimes.com/www/data/images/full/2012/02/08/228223-animals-visit-the-dentis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928802"/>
            <a:ext cx="5820895" cy="398454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1500166" y="5769935"/>
            <a:ext cx="5196487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keeper is cleaning hippo’s teeth.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28" name="Picture 8" descr="http://www.awesomelycute.com/gallery/2012/11/super-cute-animals-awsomelycute-com-0158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3071810"/>
            <a:ext cx="5085126" cy="317820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 bwMode="auto">
          <a:xfrm>
            <a:off x="2643174" y="6091406"/>
            <a:ext cx="3728906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The koala is drinking milk.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30" name="Picture 10" descr="http://wallpoper.com/images/00/42/19/55/animals-leopards_0042195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2214554"/>
            <a:ext cx="6858048" cy="428628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auto">
          <a:xfrm>
            <a:off x="3143240" y="6198563"/>
            <a:ext cx="4378122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cheetah is climbing a tree.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und Effect - Lion Roaring 03.wav">
            <a:hlinkClick r:id="" action="ppaction://media"/>
          </p:cNvPr>
          <p:cNvPicPr>
            <a:picLocks noRot="1" noChangeAspect="1"/>
          </p:cNvPicPr>
          <p:nvPr>
            <a:wavAudioFile r:embed="rId1" name="Sound Effect - Lion Roaring 03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42938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25" y="2376488"/>
            <a:ext cx="3333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00313" y="5072063"/>
            <a:ext cx="4357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>
                <a:latin typeface="+mn-lt"/>
              </a:rPr>
              <a:t>It’s a </a:t>
            </a:r>
            <a:r>
              <a:rPr lang="pt-BR" sz="4400" b="1" dirty="0">
                <a:solidFill>
                  <a:srgbClr val="00B050"/>
                </a:solidFill>
                <a:latin typeface="+mn-lt"/>
              </a:rPr>
              <a:t>lion</a:t>
            </a:r>
            <a:r>
              <a:rPr lang="pt-BR" sz="4400" b="1" dirty="0">
                <a:latin typeface="+mn-lt"/>
              </a:rPr>
              <a:t>.</a:t>
            </a: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2571750" y="714375"/>
            <a:ext cx="502458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3600" b="1" dirty="0">
                <a:latin typeface="+mn-lt"/>
              </a:rPr>
              <a:t>What animal is this?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und Effect - Monkey.wav">
            <a:hlinkClick r:id="" action="ppaction://media"/>
          </p:cNvPr>
          <p:cNvPicPr>
            <a:picLocks noRot="1" noChangeAspect="1"/>
          </p:cNvPicPr>
          <p:nvPr>
            <a:wavAudioFile r:embed="rId1" name="Sound Effect - Monkey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7143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200025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Texto 2"/>
          <p:cNvSpPr txBox="1">
            <a:spLocks/>
          </p:cNvSpPr>
          <p:nvPr/>
        </p:nvSpPr>
        <p:spPr bwMode="auto">
          <a:xfrm>
            <a:off x="2571750" y="714375"/>
            <a:ext cx="502458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3600" b="1" dirty="0">
                <a:latin typeface="+mn-lt"/>
              </a:rPr>
              <a:t>What animal is this?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85938" y="5072063"/>
            <a:ext cx="62150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>
                <a:latin typeface="+mn-lt"/>
              </a:rPr>
              <a:t>It’s a </a:t>
            </a:r>
            <a:r>
              <a:rPr lang="pt-BR" sz="4400" b="1" dirty="0">
                <a:solidFill>
                  <a:srgbClr val="00B050"/>
                </a:solidFill>
                <a:latin typeface="+mn-lt"/>
              </a:rPr>
              <a:t>monkey</a:t>
            </a:r>
            <a:r>
              <a:rPr lang="pt-BR" sz="4400" b="1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akehis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844824"/>
            <a:ext cx="2174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1" descr="C:\Users\Millennium\Desktop\sna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060848"/>
            <a:ext cx="3971404" cy="296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Texto 2"/>
          <p:cNvSpPr txBox="1">
            <a:spLocks/>
          </p:cNvSpPr>
          <p:nvPr/>
        </p:nvSpPr>
        <p:spPr bwMode="auto">
          <a:xfrm>
            <a:off x="2571750" y="714375"/>
            <a:ext cx="5024586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3600" b="1" dirty="0">
                <a:latin typeface="+mn-lt"/>
              </a:rPr>
              <a:t>What animal is this?</a:t>
            </a:r>
          </a:p>
        </p:txBody>
      </p:sp>
      <p:sp>
        <p:nvSpPr>
          <p:cNvPr id="14" name="CaixaDeTexto 4"/>
          <p:cNvSpPr txBox="1">
            <a:spLocks noChangeArrowheads="1"/>
          </p:cNvSpPr>
          <p:nvPr/>
        </p:nvSpPr>
        <p:spPr bwMode="auto">
          <a:xfrm>
            <a:off x="1691680" y="5301208"/>
            <a:ext cx="62150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>
                <a:latin typeface="+mn-lt"/>
              </a:rPr>
              <a:t>It’s a </a:t>
            </a:r>
            <a:r>
              <a:rPr lang="pt-BR" sz="4400" b="1" dirty="0" smtClean="0">
                <a:solidFill>
                  <a:srgbClr val="00B050"/>
                </a:solidFill>
                <a:latin typeface="+mn-lt"/>
              </a:rPr>
              <a:t>snake</a:t>
            </a:r>
            <a:r>
              <a:rPr lang="pt-BR" sz="4400" b="1" dirty="0" smtClean="0">
                <a:latin typeface="+mn-lt"/>
              </a:rPr>
              <a:t>.</a:t>
            </a:r>
            <a:endParaRPr lang="pt-BR" sz="4400" b="1" dirty="0">
              <a:latin typeface="+mn-lt"/>
            </a:endParaRPr>
          </a:p>
        </p:txBody>
      </p:sp>
    </p:spTree>
  </p:cSld>
  <p:clrMapOvr>
    <a:masterClrMapping/>
  </p:clrMapOvr>
  <p:transition>
    <p:newsflash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391</TotalTime>
  <Words>335</Words>
  <Application>Microsoft Office PowerPoint</Application>
  <PresentationFormat>On-screen Show (4:3)</PresentationFormat>
  <Paragraphs>92</Paragraphs>
  <Slides>15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Forte</vt:lpstr>
      <vt:lpstr>Times New Roman</vt:lpstr>
      <vt:lpstr>VAG Rounded Std Light</vt:lpstr>
      <vt:lpstr>Notebook</vt:lpstr>
      <vt:lpstr>Clip</vt:lpstr>
      <vt:lpstr>unit 2-animals Present Continuous Tense October, 2013 </vt:lpstr>
      <vt:lpstr>Present Continuous Tense</vt:lpstr>
      <vt:lpstr>Present continuous Tense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animal is this?</vt:lpstr>
      <vt:lpstr>PowerPoint Presentation</vt:lpstr>
      <vt:lpstr>PowerPoint Presentation</vt:lpstr>
      <vt:lpstr>CORRECT THE SENTENCES.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 and adverbs</dc:title>
  <dc:creator>Tim Williams</dc:creator>
  <cp:lastModifiedBy>Sneza</cp:lastModifiedBy>
  <cp:revision>52</cp:revision>
  <dcterms:created xsi:type="dcterms:W3CDTF">2003-03-13T23:16:01Z</dcterms:created>
  <dcterms:modified xsi:type="dcterms:W3CDTF">2018-01-13T23:24:39Z</dcterms:modified>
</cp:coreProperties>
</file>